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5" r:id="rId2"/>
    <p:sldId id="306" r:id="rId3"/>
    <p:sldId id="307" r:id="rId4"/>
    <p:sldId id="257" r:id="rId5"/>
    <p:sldId id="286" r:id="rId6"/>
    <p:sldId id="258" r:id="rId7"/>
    <p:sldId id="259" r:id="rId8"/>
    <p:sldId id="265" r:id="rId9"/>
    <p:sldId id="263" r:id="rId10"/>
    <p:sldId id="261" r:id="rId11"/>
    <p:sldId id="282" r:id="rId12"/>
    <p:sldId id="284" r:id="rId13"/>
    <p:sldId id="300" r:id="rId14"/>
    <p:sldId id="301" r:id="rId15"/>
    <p:sldId id="276" r:id="rId16"/>
    <p:sldId id="277" r:id="rId17"/>
    <p:sldId id="280" r:id="rId18"/>
    <p:sldId id="279" r:id="rId19"/>
    <p:sldId id="269" r:id="rId20"/>
    <p:sldId id="270" r:id="rId21"/>
    <p:sldId id="273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295" r:id="rId30"/>
    <p:sldId id="296" r:id="rId31"/>
    <p:sldId id="308" r:id="rId32"/>
    <p:sldId id="297" r:id="rId33"/>
    <p:sldId id="262" r:id="rId34"/>
    <p:sldId id="285" r:id="rId35"/>
    <p:sldId id="266" r:id="rId36"/>
    <p:sldId id="267" r:id="rId37"/>
    <p:sldId id="304" r:id="rId38"/>
    <p:sldId id="298" r:id="rId39"/>
  </p:sldIdLst>
  <p:sldSz cx="12961938" cy="972185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63">
          <p15:clr>
            <a:srgbClr val="A4A3A4"/>
          </p15:clr>
        </p15:guide>
        <p15:guide id="2" pos="408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5757"/>
    <a:srgbClr val="FF643F"/>
    <a:srgbClr val="01FF74"/>
    <a:srgbClr val="000066"/>
    <a:srgbClr val="800000"/>
    <a:srgbClr val="7CBF33"/>
    <a:srgbClr val="0000CC"/>
    <a:srgbClr val="EEB500"/>
    <a:srgbClr val="8A2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595113-7F71-4E7A-83CE-182BED4DEA3D}" v="1" dt="2024-11-22T19:38:55.5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69" autoAdjust="0"/>
    <p:restoredTop sz="99062" autoAdjust="0"/>
  </p:normalViewPr>
  <p:slideViewPr>
    <p:cSldViewPr snapToGrid="0">
      <p:cViewPr varScale="1">
        <p:scale>
          <a:sx n="58" d="100"/>
          <a:sy n="58" d="100"/>
        </p:scale>
        <p:origin x="1642" y="77"/>
      </p:cViewPr>
      <p:guideLst>
        <p:guide orient="horz" pos="3063"/>
        <p:guide pos="408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ivier Calay-Roche" userId="b6588ca42f7d1916" providerId="LiveId" clId="{D07805BA-3BFE-435D-9C3E-964EEAC43C7B}"/>
    <pc:docChg chg="undo custSel modSld sldOrd">
      <pc:chgData name="Olivier Calay-Roche" userId="b6588ca42f7d1916" providerId="LiveId" clId="{D07805BA-3BFE-435D-9C3E-964EEAC43C7B}" dt="2021-04-29T09:53:22.787" v="162" actId="20577"/>
      <pc:docMkLst>
        <pc:docMk/>
      </pc:docMkLst>
      <pc:sldChg chg="modSp mod">
        <pc:chgData name="Olivier Calay-Roche" userId="b6588ca42f7d1916" providerId="LiveId" clId="{D07805BA-3BFE-435D-9C3E-964EEAC43C7B}" dt="2021-04-29T09:46:22.147" v="55" actId="1076"/>
        <pc:sldMkLst>
          <pc:docMk/>
          <pc:sldMk cId="3227695894" sldId="261"/>
        </pc:sldMkLst>
        <pc:spChg chg="mod">
          <ac:chgData name="Olivier Calay-Roche" userId="b6588ca42f7d1916" providerId="LiveId" clId="{D07805BA-3BFE-435D-9C3E-964EEAC43C7B}" dt="2021-04-29T09:46:19.652" v="54" actId="1076"/>
          <ac:spMkLst>
            <pc:docMk/>
            <pc:sldMk cId="3227695894" sldId="261"/>
            <ac:spMk id="5" creationId="{00000000-0000-0000-0000-000000000000}"/>
          </ac:spMkLst>
        </pc:spChg>
        <pc:spChg chg="mod">
          <ac:chgData name="Olivier Calay-Roche" userId="b6588ca42f7d1916" providerId="LiveId" clId="{D07805BA-3BFE-435D-9C3E-964EEAC43C7B}" dt="2021-04-29T09:46:22.147" v="55" actId="1076"/>
          <ac:spMkLst>
            <pc:docMk/>
            <pc:sldMk cId="3227695894" sldId="261"/>
            <ac:spMk id="8" creationId="{00000000-0000-0000-0000-000000000000}"/>
          </ac:spMkLst>
        </pc:spChg>
      </pc:sldChg>
      <pc:sldChg chg="delSp modSp mod modAnim">
        <pc:chgData name="Olivier Calay-Roche" userId="b6588ca42f7d1916" providerId="LiveId" clId="{D07805BA-3BFE-435D-9C3E-964EEAC43C7B}" dt="2021-04-29T09:50:22.347" v="145" actId="1076"/>
        <pc:sldMkLst>
          <pc:docMk/>
          <pc:sldMk cId="1332384753" sldId="263"/>
        </pc:sldMkLst>
        <pc:spChg chg="mod topLvl">
          <ac:chgData name="Olivier Calay-Roche" userId="b6588ca42f7d1916" providerId="LiveId" clId="{D07805BA-3BFE-435D-9C3E-964EEAC43C7B}" dt="2021-04-29T09:49:42.918" v="133" actId="14100"/>
          <ac:spMkLst>
            <pc:docMk/>
            <pc:sldMk cId="1332384753" sldId="263"/>
            <ac:spMk id="29" creationId="{00000000-0000-0000-0000-000000000000}"/>
          </ac:spMkLst>
        </pc:spChg>
        <pc:spChg chg="mod">
          <ac:chgData name="Olivier Calay-Roche" userId="b6588ca42f7d1916" providerId="LiveId" clId="{D07805BA-3BFE-435D-9C3E-964EEAC43C7B}" dt="2021-04-29T09:48:36.502" v="103" actId="14100"/>
          <ac:spMkLst>
            <pc:docMk/>
            <pc:sldMk cId="1332384753" sldId="263"/>
            <ac:spMk id="30" creationId="{00000000-0000-0000-0000-000000000000}"/>
          </ac:spMkLst>
        </pc:spChg>
        <pc:spChg chg="mod topLvl">
          <ac:chgData name="Olivier Calay-Roche" userId="b6588ca42f7d1916" providerId="LiveId" clId="{D07805BA-3BFE-435D-9C3E-964EEAC43C7B}" dt="2021-04-29T09:49:51.058" v="136" actId="1076"/>
          <ac:spMkLst>
            <pc:docMk/>
            <pc:sldMk cId="1332384753" sldId="263"/>
            <ac:spMk id="32" creationId="{00000000-0000-0000-0000-000000000000}"/>
          </ac:spMkLst>
        </pc:spChg>
        <pc:spChg chg="mod topLvl">
          <ac:chgData name="Olivier Calay-Roche" userId="b6588ca42f7d1916" providerId="LiveId" clId="{D07805BA-3BFE-435D-9C3E-964EEAC43C7B}" dt="2021-04-29T09:49:46.337" v="134" actId="1076"/>
          <ac:spMkLst>
            <pc:docMk/>
            <pc:sldMk cId="1332384753" sldId="263"/>
            <ac:spMk id="33" creationId="{00000000-0000-0000-0000-000000000000}"/>
          </ac:spMkLst>
        </pc:spChg>
        <pc:spChg chg="mod topLvl">
          <ac:chgData name="Olivier Calay-Roche" userId="b6588ca42f7d1916" providerId="LiveId" clId="{D07805BA-3BFE-435D-9C3E-964EEAC43C7B}" dt="2021-04-29T09:49:53.057" v="137" actId="1076"/>
          <ac:spMkLst>
            <pc:docMk/>
            <pc:sldMk cId="1332384753" sldId="263"/>
            <ac:spMk id="34" creationId="{00000000-0000-0000-0000-000000000000}"/>
          </ac:spMkLst>
        </pc:spChg>
        <pc:spChg chg="mod">
          <ac:chgData name="Olivier Calay-Roche" userId="b6588ca42f7d1916" providerId="LiveId" clId="{D07805BA-3BFE-435D-9C3E-964EEAC43C7B}" dt="2021-04-29T09:48:57.837" v="109" actId="14100"/>
          <ac:spMkLst>
            <pc:docMk/>
            <pc:sldMk cId="1332384753" sldId="263"/>
            <ac:spMk id="36" creationId="{00000000-0000-0000-0000-000000000000}"/>
          </ac:spMkLst>
        </pc:spChg>
        <pc:spChg chg="mod">
          <ac:chgData name="Olivier Calay-Roche" userId="b6588ca42f7d1916" providerId="LiveId" clId="{D07805BA-3BFE-435D-9C3E-964EEAC43C7B}" dt="2021-04-29T09:48:46.888" v="107" actId="1076"/>
          <ac:spMkLst>
            <pc:docMk/>
            <pc:sldMk cId="1332384753" sldId="263"/>
            <ac:spMk id="38" creationId="{00000000-0000-0000-0000-000000000000}"/>
          </ac:spMkLst>
        </pc:spChg>
        <pc:spChg chg="mod">
          <ac:chgData name="Olivier Calay-Roche" userId="b6588ca42f7d1916" providerId="LiveId" clId="{D07805BA-3BFE-435D-9C3E-964EEAC43C7B}" dt="2021-04-29T09:49:03.363" v="110" actId="14100"/>
          <ac:spMkLst>
            <pc:docMk/>
            <pc:sldMk cId="1332384753" sldId="263"/>
            <ac:spMk id="39" creationId="{00000000-0000-0000-0000-000000000000}"/>
          </ac:spMkLst>
        </pc:spChg>
        <pc:spChg chg="mod">
          <ac:chgData name="Olivier Calay-Roche" userId="b6588ca42f7d1916" providerId="LiveId" clId="{D07805BA-3BFE-435D-9C3E-964EEAC43C7B}" dt="2021-04-29T09:50:22.347" v="145" actId="1076"/>
          <ac:spMkLst>
            <pc:docMk/>
            <pc:sldMk cId="1332384753" sldId="263"/>
            <ac:spMk id="40" creationId="{00000000-0000-0000-0000-000000000000}"/>
          </ac:spMkLst>
        </pc:spChg>
        <pc:spChg chg="mod">
          <ac:chgData name="Olivier Calay-Roche" userId="b6588ca42f7d1916" providerId="LiveId" clId="{D07805BA-3BFE-435D-9C3E-964EEAC43C7B}" dt="2021-04-29T09:48:42.187" v="106" actId="1076"/>
          <ac:spMkLst>
            <pc:docMk/>
            <pc:sldMk cId="1332384753" sldId="263"/>
            <ac:spMk id="41" creationId="{00000000-0000-0000-0000-000000000000}"/>
          </ac:spMkLst>
        </pc:spChg>
        <pc:spChg chg="mod topLvl">
          <ac:chgData name="Olivier Calay-Roche" userId="b6588ca42f7d1916" providerId="LiveId" clId="{D07805BA-3BFE-435D-9C3E-964EEAC43C7B}" dt="2021-04-29T09:50:11.807" v="143" actId="1076"/>
          <ac:spMkLst>
            <pc:docMk/>
            <pc:sldMk cId="1332384753" sldId="263"/>
            <ac:spMk id="42" creationId="{00000000-0000-0000-0000-000000000000}"/>
          </ac:spMkLst>
        </pc:spChg>
        <pc:spChg chg="mod">
          <ac:chgData name="Olivier Calay-Roche" userId="b6588ca42f7d1916" providerId="LiveId" clId="{D07805BA-3BFE-435D-9C3E-964EEAC43C7B}" dt="2021-04-29T09:49:14.028" v="132" actId="20577"/>
          <ac:spMkLst>
            <pc:docMk/>
            <pc:sldMk cId="1332384753" sldId="263"/>
            <ac:spMk id="43" creationId="{00000000-0000-0000-0000-000000000000}"/>
          </ac:spMkLst>
        </pc:spChg>
        <pc:spChg chg="mod">
          <ac:chgData name="Olivier Calay-Roche" userId="b6588ca42f7d1916" providerId="LiveId" clId="{D07805BA-3BFE-435D-9C3E-964EEAC43C7B}" dt="2021-04-29T09:47:00.687" v="58" actId="1076"/>
          <ac:spMkLst>
            <pc:docMk/>
            <pc:sldMk cId="1332384753" sldId="263"/>
            <ac:spMk id="44" creationId="{00000000-0000-0000-0000-000000000000}"/>
          </ac:spMkLst>
        </pc:spChg>
        <pc:grpChg chg="mod">
          <ac:chgData name="Olivier Calay-Roche" userId="b6588ca42f7d1916" providerId="LiveId" clId="{D07805BA-3BFE-435D-9C3E-964EEAC43C7B}" dt="2021-04-29T09:48:54.517" v="108" actId="14100"/>
          <ac:grpSpMkLst>
            <pc:docMk/>
            <pc:sldMk cId="1332384753" sldId="263"/>
            <ac:grpSpMk id="20" creationId="{00000000-0000-0000-0000-000000000000}"/>
          </ac:grpSpMkLst>
        </pc:grpChg>
        <pc:grpChg chg="mod">
          <ac:chgData name="Olivier Calay-Roche" userId="b6588ca42f7d1916" providerId="LiveId" clId="{D07805BA-3BFE-435D-9C3E-964EEAC43C7B}" dt="2021-04-29T09:50:17.517" v="144" actId="1076"/>
          <ac:grpSpMkLst>
            <pc:docMk/>
            <pc:sldMk cId="1332384753" sldId="263"/>
            <ac:grpSpMk id="21" creationId="{00000000-0000-0000-0000-000000000000}"/>
          </ac:grpSpMkLst>
        </pc:grpChg>
        <pc:grpChg chg="del">
          <ac:chgData name="Olivier Calay-Roche" userId="b6588ca42f7d1916" providerId="LiveId" clId="{D07805BA-3BFE-435D-9C3E-964EEAC43C7B}" dt="2021-04-29T09:48:14.478" v="90" actId="165"/>
          <ac:grpSpMkLst>
            <pc:docMk/>
            <pc:sldMk cId="1332384753" sldId="263"/>
            <ac:grpSpMk id="45" creationId="{00000000-0000-0000-0000-000000000000}"/>
          </ac:grpSpMkLst>
        </pc:grpChg>
      </pc:sldChg>
      <pc:sldChg chg="delSp modSp mod delAnim">
        <pc:chgData name="Olivier Calay-Roche" userId="b6588ca42f7d1916" providerId="LiveId" clId="{D07805BA-3BFE-435D-9C3E-964EEAC43C7B}" dt="2021-04-29T09:46:08.927" v="53" actId="1076"/>
        <pc:sldMkLst>
          <pc:docMk/>
          <pc:sldMk cId="0" sldId="265"/>
        </pc:sldMkLst>
        <pc:spChg chg="mod">
          <ac:chgData name="Olivier Calay-Roche" userId="b6588ca42f7d1916" providerId="LiveId" clId="{D07805BA-3BFE-435D-9C3E-964EEAC43C7B}" dt="2021-04-29T09:44:50.481" v="40" actId="6549"/>
          <ac:spMkLst>
            <pc:docMk/>
            <pc:sldMk cId="0" sldId="265"/>
            <ac:spMk id="7" creationId="{00000000-0000-0000-0000-000000000000}"/>
          </ac:spMkLst>
        </pc:spChg>
        <pc:spChg chg="mod">
          <ac:chgData name="Olivier Calay-Roche" userId="b6588ca42f7d1916" providerId="LiveId" clId="{D07805BA-3BFE-435D-9C3E-964EEAC43C7B}" dt="2021-04-29T09:44:44.577" v="38" actId="113"/>
          <ac:spMkLst>
            <pc:docMk/>
            <pc:sldMk cId="0" sldId="265"/>
            <ac:spMk id="11" creationId="{00000000-0000-0000-0000-000000000000}"/>
          </ac:spMkLst>
        </pc:spChg>
        <pc:spChg chg="mod">
          <ac:chgData name="Olivier Calay-Roche" userId="b6588ca42f7d1916" providerId="LiveId" clId="{D07805BA-3BFE-435D-9C3E-964EEAC43C7B}" dt="2021-04-29T09:44:53.410" v="41" actId="6549"/>
          <ac:spMkLst>
            <pc:docMk/>
            <pc:sldMk cId="0" sldId="265"/>
            <ac:spMk id="12" creationId="{00000000-0000-0000-0000-000000000000}"/>
          </ac:spMkLst>
        </pc:spChg>
        <pc:spChg chg="mod">
          <ac:chgData name="Olivier Calay-Roche" userId="b6588ca42f7d1916" providerId="LiveId" clId="{D07805BA-3BFE-435D-9C3E-964EEAC43C7B}" dt="2021-04-29T09:45:56.278" v="50" actId="1076"/>
          <ac:spMkLst>
            <pc:docMk/>
            <pc:sldMk cId="0" sldId="265"/>
            <ac:spMk id="13" creationId="{00000000-0000-0000-0000-000000000000}"/>
          </ac:spMkLst>
        </pc:spChg>
        <pc:spChg chg="mod">
          <ac:chgData name="Olivier Calay-Roche" userId="b6588ca42f7d1916" providerId="LiveId" clId="{D07805BA-3BFE-435D-9C3E-964EEAC43C7B}" dt="2021-04-29T09:45:05.400" v="43" actId="1076"/>
          <ac:spMkLst>
            <pc:docMk/>
            <pc:sldMk cId="0" sldId="265"/>
            <ac:spMk id="14" creationId="{00000000-0000-0000-0000-000000000000}"/>
          </ac:spMkLst>
        </pc:spChg>
        <pc:spChg chg="mod">
          <ac:chgData name="Olivier Calay-Roche" userId="b6588ca42f7d1916" providerId="LiveId" clId="{D07805BA-3BFE-435D-9C3E-964EEAC43C7B}" dt="2021-04-29T09:45:12.027" v="45" actId="20577"/>
          <ac:spMkLst>
            <pc:docMk/>
            <pc:sldMk cId="0" sldId="265"/>
            <ac:spMk id="15" creationId="{00000000-0000-0000-0000-000000000000}"/>
          </ac:spMkLst>
        </pc:spChg>
        <pc:spChg chg="mod">
          <ac:chgData name="Olivier Calay-Roche" userId="b6588ca42f7d1916" providerId="LiveId" clId="{D07805BA-3BFE-435D-9C3E-964EEAC43C7B}" dt="2021-04-29T09:44:44.577" v="38" actId="113"/>
          <ac:spMkLst>
            <pc:docMk/>
            <pc:sldMk cId="0" sldId="265"/>
            <ac:spMk id="16" creationId="{00000000-0000-0000-0000-000000000000}"/>
          </ac:spMkLst>
        </pc:spChg>
        <pc:spChg chg="mod">
          <ac:chgData name="Olivier Calay-Roche" userId="b6588ca42f7d1916" providerId="LiveId" clId="{D07805BA-3BFE-435D-9C3E-964EEAC43C7B}" dt="2021-04-29T09:46:08.927" v="53" actId="1076"/>
          <ac:spMkLst>
            <pc:docMk/>
            <pc:sldMk cId="0" sldId="265"/>
            <ac:spMk id="17" creationId="{00000000-0000-0000-0000-000000000000}"/>
          </ac:spMkLst>
        </pc:spChg>
        <pc:spChg chg="mod">
          <ac:chgData name="Olivier Calay-Roche" userId="b6588ca42f7d1916" providerId="LiveId" clId="{D07805BA-3BFE-435D-9C3E-964EEAC43C7B}" dt="2021-04-29T09:45:33.347" v="47" actId="1076"/>
          <ac:spMkLst>
            <pc:docMk/>
            <pc:sldMk cId="0" sldId="265"/>
            <ac:spMk id="18" creationId="{00000000-0000-0000-0000-000000000000}"/>
          </ac:spMkLst>
        </pc:spChg>
        <pc:spChg chg="del">
          <ac:chgData name="Olivier Calay-Roche" userId="b6588ca42f7d1916" providerId="LiveId" clId="{D07805BA-3BFE-435D-9C3E-964EEAC43C7B}" dt="2021-04-29T09:44:27.797" v="7" actId="478"/>
          <ac:spMkLst>
            <pc:docMk/>
            <pc:sldMk cId="0" sldId="265"/>
            <ac:spMk id="22" creationId="{00000000-0000-0000-0000-000000000000}"/>
          </ac:spMkLst>
        </pc:spChg>
        <pc:spChg chg="mod">
          <ac:chgData name="Olivier Calay-Roche" userId="b6588ca42f7d1916" providerId="LiveId" clId="{D07805BA-3BFE-435D-9C3E-964EEAC43C7B}" dt="2021-04-29T09:44:44.577" v="38" actId="113"/>
          <ac:spMkLst>
            <pc:docMk/>
            <pc:sldMk cId="0" sldId="265"/>
            <ac:spMk id="25" creationId="{00000000-0000-0000-0000-000000000000}"/>
          </ac:spMkLst>
        </pc:spChg>
        <pc:spChg chg="mod">
          <ac:chgData name="Olivier Calay-Roche" userId="b6588ca42f7d1916" providerId="LiveId" clId="{D07805BA-3BFE-435D-9C3E-964EEAC43C7B}" dt="2021-04-29T09:45:35.320" v="48" actId="6549"/>
          <ac:spMkLst>
            <pc:docMk/>
            <pc:sldMk cId="0" sldId="265"/>
            <ac:spMk id="26" creationId="{00000000-0000-0000-0000-000000000000}"/>
          </ac:spMkLst>
        </pc:spChg>
        <pc:spChg chg="mod">
          <ac:chgData name="Olivier Calay-Roche" userId="b6588ca42f7d1916" providerId="LiveId" clId="{D07805BA-3BFE-435D-9C3E-964EEAC43C7B}" dt="2021-04-29T09:45:08.988" v="44" actId="1076"/>
          <ac:spMkLst>
            <pc:docMk/>
            <pc:sldMk cId="0" sldId="265"/>
            <ac:spMk id="27" creationId="{00000000-0000-0000-0000-000000000000}"/>
          </ac:spMkLst>
        </pc:spChg>
        <pc:spChg chg="mod">
          <ac:chgData name="Olivier Calay-Roche" userId="b6588ca42f7d1916" providerId="LiveId" clId="{D07805BA-3BFE-435D-9C3E-964EEAC43C7B}" dt="2021-04-29T09:45:59.897" v="51" actId="1076"/>
          <ac:spMkLst>
            <pc:docMk/>
            <pc:sldMk cId="0" sldId="265"/>
            <ac:spMk id="28" creationId="{00000000-0000-0000-0000-000000000000}"/>
          </ac:spMkLst>
        </pc:spChg>
      </pc:sldChg>
      <pc:sldChg chg="addSp delSp modSp mod">
        <pc:chgData name="Olivier Calay-Roche" userId="b6588ca42f7d1916" providerId="LiveId" clId="{D07805BA-3BFE-435D-9C3E-964EEAC43C7B}" dt="2021-04-29T09:53:22.787" v="162" actId="20577"/>
        <pc:sldMkLst>
          <pc:docMk/>
          <pc:sldMk cId="1355770547" sldId="276"/>
        </pc:sldMkLst>
        <pc:spChg chg="add del">
          <ac:chgData name="Olivier Calay-Roche" userId="b6588ca42f7d1916" providerId="LiveId" clId="{D07805BA-3BFE-435D-9C3E-964EEAC43C7B}" dt="2021-04-29T09:52:36.878" v="149" actId="478"/>
          <ac:spMkLst>
            <pc:docMk/>
            <pc:sldMk cId="1355770547" sldId="276"/>
            <ac:spMk id="3" creationId="{ECFC6BF3-B244-432A-B0DA-C3D7836DFC28}"/>
          </ac:spMkLst>
        </pc:spChg>
        <pc:spChg chg="mod">
          <ac:chgData name="Olivier Calay-Roche" userId="b6588ca42f7d1916" providerId="LiveId" clId="{D07805BA-3BFE-435D-9C3E-964EEAC43C7B}" dt="2021-04-29T09:53:22.787" v="162" actId="20577"/>
          <ac:spMkLst>
            <pc:docMk/>
            <pc:sldMk cId="1355770547" sldId="276"/>
            <ac:spMk id="9" creationId="{00000000-0000-0000-0000-000000000000}"/>
          </ac:spMkLst>
        </pc:spChg>
        <pc:spChg chg="mod">
          <ac:chgData name="Olivier Calay-Roche" userId="b6588ca42f7d1916" providerId="LiveId" clId="{D07805BA-3BFE-435D-9C3E-964EEAC43C7B}" dt="2021-04-29T09:53:04.082" v="154" actId="1076"/>
          <ac:spMkLst>
            <pc:docMk/>
            <pc:sldMk cId="1355770547" sldId="276"/>
            <ac:spMk id="19" creationId="{00000000-0000-0000-0000-000000000000}"/>
          </ac:spMkLst>
        </pc:spChg>
        <pc:spChg chg="mod">
          <ac:chgData name="Olivier Calay-Roche" userId="b6588ca42f7d1916" providerId="LiveId" clId="{D07805BA-3BFE-435D-9C3E-964EEAC43C7B}" dt="2021-04-29T09:52:58.877" v="153" actId="1076"/>
          <ac:spMkLst>
            <pc:docMk/>
            <pc:sldMk cId="1355770547" sldId="276"/>
            <ac:spMk id="20" creationId="{00000000-0000-0000-0000-000000000000}"/>
          </ac:spMkLst>
        </pc:spChg>
        <pc:spChg chg="mod">
          <ac:chgData name="Olivier Calay-Roche" userId="b6588ca42f7d1916" providerId="LiveId" clId="{D07805BA-3BFE-435D-9C3E-964EEAC43C7B}" dt="2021-04-29T09:52:45.245" v="150" actId="1076"/>
          <ac:spMkLst>
            <pc:docMk/>
            <pc:sldMk cId="1355770547" sldId="276"/>
            <ac:spMk id="21" creationId="{00000000-0000-0000-0000-000000000000}"/>
          </ac:spMkLst>
        </pc:spChg>
      </pc:sldChg>
      <pc:sldChg chg="ord">
        <pc:chgData name="Olivier Calay-Roche" userId="b6588ca42f7d1916" providerId="LiveId" clId="{D07805BA-3BFE-435D-9C3E-964EEAC43C7B}" dt="2021-04-29T09:52:00.037" v="147"/>
        <pc:sldMkLst>
          <pc:docMk/>
          <pc:sldMk cId="0" sldId="300"/>
        </pc:sldMkLst>
      </pc:sldChg>
      <pc:sldChg chg="ord">
        <pc:chgData name="Olivier Calay-Roche" userId="b6588ca42f7d1916" providerId="LiveId" clId="{D07805BA-3BFE-435D-9C3E-964EEAC43C7B}" dt="2021-04-29T09:52:00.037" v="147"/>
        <pc:sldMkLst>
          <pc:docMk/>
          <pc:sldMk cId="0" sldId="301"/>
        </pc:sldMkLst>
      </pc:sldChg>
      <pc:sldChg chg="modSp">
        <pc:chgData name="Olivier Calay-Roche" userId="b6588ca42f7d1916" providerId="LiveId" clId="{D07805BA-3BFE-435D-9C3E-964EEAC43C7B}" dt="2021-04-29T09:43:29.448" v="6" actId="20577"/>
        <pc:sldMkLst>
          <pc:docMk/>
          <pc:sldMk cId="0" sldId="306"/>
        </pc:sldMkLst>
        <pc:spChg chg="mod">
          <ac:chgData name="Olivier Calay-Roche" userId="b6588ca42f7d1916" providerId="LiveId" clId="{D07805BA-3BFE-435D-9C3E-964EEAC43C7B}" dt="2021-04-29T09:43:29.448" v="6" actId="20577"/>
          <ac:spMkLst>
            <pc:docMk/>
            <pc:sldMk cId="0" sldId="306"/>
            <ac:spMk id="5" creationId="{00000000-0000-0000-0000-000000000000}"/>
          </ac:spMkLst>
        </pc:spChg>
      </pc:sldChg>
    </pc:docChg>
  </pc:docChgLst>
  <pc:docChgLst>
    <pc:chgData name="Olivier Calay-Roche" userId="b6588ca42f7d1916" providerId="LiveId" clId="{B41C6C57-63EE-4608-8333-72B2FD3124AB}"/>
    <pc:docChg chg="undo custSel modSld sldOrd">
      <pc:chgData name="Olivier Calay-Roche" userId="b6588ca42f7d1916" providerId="LiveId" clId="{B41C6C57-63EE-4608-8333-72B2FD3124AB}" dt="2021-11-24T19:55:40.239" v="320" actId="1076"/>
      <pc:docMkLst>
        <pc:docMk/>
      </pc:docMkLst>
      <pc:sldChg chg="modSp mod">
        <pc:chgData name="Olivier Calay-Roche" userId="b6588ca42f7d1916" providerId="LiveId" clId="{B41C6C57-63EE-4608-8333-72B2FD3124AB}" dt="2021-11-24T19:50:30.481" v="177" actId="6549"/>
        <pc:sldMkLst>
          <pc:docMk/>
          <pc:sldMk cId="2355035130" sldId="258"/>
        </pc:sldMkLst>
        <pc:spChg chg="mod">
          <ac:chgData name="Olivier Calay-Roche" userId="b6588ca42f7d1916" providerId="LiveId" clId="{B41C6C57-63EE-4608-8333-72B2FD3124AB}" dt="2021-11-24T19:50:14.535" v="175" actId="14100"/>
          <ac:spMkLst>
            <pc:docMk/>
            <pc:sldMk cId="2355035130" sldId="258"/>
            <ac:spMk id="2" creationId="{00000000-0000-0000-0000-000000000000}"/>
          </ac:spMkLst>
        </pc:spChg>
        <pc:spChg chg="mod">
          <ac:chgData name="Olivier Calay-Roche" userId="b6588ca42f7d1916" providerId="LiveId" clId="{B41C6C57-63EE-4608-8333-72B2FD3124AB}" dt="2021-11-24T19:50:30.481" v="177" actId="6549"/>
          <ac:spMkLst>
            <pc:docMk/>
            <pc:sldMk cId="2355035130" sldId="258"/>
            <ac:spMk id="3" creationId="{00000000-0000-0000-0000-000000000000}"/>
          </ac:spMkLst>
        </pc:spChg>
      </pc:sldChg>
      <pc:sldChg chg="modSp mod">
        <pc:chgData name="Olivier Calay-Roche" userId="b6588ca42f7d1916" providerId="LiveId" clId="{B41C6C57-63EE-4608-8333-72B2FD3124AB}" dt="2021-11-24T19:50:46.672" v="180" actId="1076"/>
        <pc:sldMkLst>
          <pc:docMk/>
          <pc:sldMk cId="4191733663" sldId="259"/>
        </pc:sldMkLst>
        <pc:spChg chg="mod modCrop">
          <ac:chgData name="Olivier Calay-Roche" userId="b6588ca42f7d1916" providerId="LiveId" clId="{B41C6C57-63EE-4608-8333-72B2FD3124AB}" dt="2021-11-24T19:50:46.672" v="180" actId="1076"/>
          <ac:spMkLst>
            <pc:docMk/>
            <pc:sldMk cId="4191733663" sldId="259"/>
            <ac:spMk id="4" creationId="{00000000-0000-0000-0000-000000000000}"/>
          </ac:spMkLst>
        </pc:spChg>
      </pc:sldChg>
      <pc:sldChg chg="ord">
        <pc:chgData name="Olivier Calay-Roche" userId="b6588ca42f7d1916" providerId="LiveId" clId="{B41C6C57-63EE-4608-8333-72B2FD3124AB}" dt="2021-11-24T19:46:11.404" v="127"/>
        <pc:sldMkLst>
          <pc:docMk/>
          <pc:sldMk cId="3227695894" sldId="261"/>
        </pc:sldMkLst>
      </pc:sldChg>
      <pc:sldChg chg="modSp mod ord modAnim">
        <pc:chgData name="Olivier Calay-Roche" userId="b6588ca42f7d1916" providerId="LiveId" clId="{B41C6C57-63EE-4608-8333-72B2FD3124AB}" dt="2021-11-24T19:53:58.917" v="298" actId="14100"/>
        <pc:sldMkLst>
          <pc:docMk/>
          <pc:sldMk cId="1332384753" sldId="263"/>
        </pc:sldMkLst>
        <pc:spChg chg="mod">
          <ac:chgData name="Olivier Calay-Roche" userId="b6588ca42f7d1916" providerId="LiveId" clId="{B41C6C57-63EE-4608-8333-72B2FD3124AB}" dt="2021-11-24T19:52:59.140" v="281" actId="20577"/>
          <ac:spMkLst>
            <pc:docMk/>
            <pc:sldMk cId="1332384753" sldId="263"/>
            <ac:spMk id="22" creationId="{00000000-0000-0000-0000-000000000000}"/>
          </ac:spMkLst>
        </pc:spChg>
        <pc:spChg chg="mod">
          <ac:chgData name="Olivier Calay-Roche" userId="b6588ca42f7d1916" providerId="LiveId" clId="{B41C6C57-63EE-4608-8333-72B2FD3124AB}" dt="2021-11-24T19:53:58.917" v="298" actId="14100"/>
          <ac:spMkLst>
            <pc:docMk/>
            <pc:sldMk cId="1332384753" sldId="263"/>
            <ac:spMk id="33" creationId="{00000000-0000-0000-0000-000000000000}"/>
          </ac:spMkLst>
        </pc:spChg>
        <pc:spChg chg="mod">
          <ac:chgData name="Olivier Calay-Roche" userId="b6588ca42f7d1916" providerId="LiveId" clId="{B41C6C57-63EE-4608-8333-72B2FD3124AB}" dt="2021-11-24T19:53:27.236" v="289" actId="14100"/>
          <ac:spMkLst>
            <pc:docMk/>
            <pc:sldMk cId="1332384753" sldId="263"/>
            <ac:spMk id="36" creationId="{00000000-0000-0000-0000-000000000000}"/>
          </ac:spMkLst>
        </pc:spChg>
        <pc:spChg chg="mod">
          <ac:chgData name="Olivier Calay-Roche" userId="b6588ca42f7d1916" providerId="LiveId" clId="{B41C6C57-63EE-4608-8333-72B2FD3124AB}" dt="2021-11-24T19:53:55.788" v="297" actId="14100"/>
          <ac:spMkLst>
            <pc:docMk/>
            <pc:sldMk cId="1332384753" sldId="263"/>
            <ac:spMk id="39" creationId="{00000000-0000-0000-0000-000000000000}"/>
          </ac:spMkLst>
        </pc:spChg>
        <pc:spChg chg="mod">
          <ac:chgData name="Olivier Calay-Roche" userId="b6588ca42f7d1916" providerId="LiveId" clId="{B41C6C57-63EE-4608-8333-72B2FD3124AB}" dt="2021-11-24T19:53:18.348" v="286" actId="14100"/>
          <ac:spMkLst>
            <pc:docMk/>
            <pc:sldMk cId="1332384753" sldId="263"/>
            <ac:spMk id="40" creationId="{00000000-0000-0000-0000-000000000000}"/>
          </ac:spMkLst>
        </pc:spChg>
        <pc:spChg chg="mod">
          <ac:chgData name="Olivier Calay-Roche" userId="b6588ca42f7d1916" providerId="LiveId" clId="{B41C6C57-63EE-4608-8333-72B2FD3124AB}" dt="2021-11-24T19:41:36.082" v="55" actId="20577"/>
          <ac:spMkLst>
            <pc:docMk/>
            <pc:sldMk cId="1332384753" sldId="263"/>
            <ac:spMk id="42" creationId="{00000000-0000-0000-0000-000000000000}"/>
          </ac:spMkLst>
        </pc:spChg>
        <pc:spChg chg="mod">
          <ac:chgData name="Olivier Calay-Roche" userId="b6588ca42f7d1916" providerId="LiveId" clId="{B41C6C57-63EE-4608-8333-72B2FD3124AB}" dt="2021-11-24T19:41:50.450" v="58" actId="20577"/>
          <ac:spMkLst>
            <pc:docMk/>
            <pc:sldMk cId="1332384753" sldId="263"/>
            <ac:spMk id="43" creationId="{00000000-0000-0000-0000-000000000000}"/>
          </ac:spMkLst>
        </pc:spChg>
      </pc:sldChg>
      <pc:sldChg chg="modSp mod">
        <pc:chgData name="Olivier Calay-Roche" userId="b6588ca42f7d1916" providerId="LiveId" clId="{B41C6C57-63EE-4608-8333-72B2FD3124AB}" dt="2021-11-24T19:51:57.929" v="271" actId="1076"/>
        <pc:sldMkLst>
          <pc:docMk/>
          <pc:sldMk cId="0" sldId="265"/>
        </pc:sldMkLst>
        <pc:spChg chg="mod">
          <ac:chgData name="Olivier Calay-Roche" userId="b6588ca42f7d1916" providerId="LiveId" clId="{B41C6C57-63EE-4608-8333-72B2FD3124AB}" dt="2021-11-24T19:51:09.796" v="221" actId="1036"/>
          <ac:spMkLst>
            <pc:docMk/>
            <pc:sldMk cId="0" sldId="265"/>
            <ac:spMk id="7" creationId="{00000000-0000-0000-0000-000000000000}"/>
          </ac:spMkLst>
        </pc:spChg>
        <pc:spChg chg="mod">
          <ac:chgData name="Olivier Calay-Roche" userId="b6588ca42f7d1916" providerId="LiveId" clId="{B41C6C57-63EE-4608-8333-72B2FD3124AB}" dt="2021-11-24T19:50:53.575" v="181" actId="1076"/>
          <ac:spMkLst>
            <pc:docMk/>
            <pc:sldMk cId="0" sldId="265"/>
            <ac:spMk id="9" creationId="{00000000-0000-0000-0000-000000000000}"/>
          </ac:spMkLst>
        </pc:spChg>
        <pc:spChg chg="mod">
          <ac:chgData name="Olivier Calay-Roche" userId="b6588ca42f7d1916" providerId="LiveId" clId="{B41C6C57-63EE-4608-8333-72B2FD3124AB}" dt="2021-11-24T19:50:56.512" v="182" actId="1076"/>
          <ac:spMkLst>
            <pc:docMk/>
            <pc:sldMk cId="0" sldId="265"/>
            <ac:spMk id="10" creationId="{00000000-0000-0000-0000-000000000000}"/>
          </ac:spMkLst>
        </pc:spChg>
        <pc:spChg chg="mod">
          <ac:chgData name="Olivier Calay-Roche" userId="b6588ca42f7d1916" providerId="LiveId" clId="{B41C6C57-63EE-4608-8333-72B2FD3124AB}" dt="2021-11-24T19:51:13.479" v="235" actId="1035"/>
          <ac:spMkLst>
            <pc:docMk/>
            <pc:sldMk cId="0" sldId="265"/>
            <ac:spMk id="11" creationId="{00000000-0000-0000-0000-000000000000}"/>
          </ac:spMkLst>
        </pc:spChg>
        <pc:spChg chg="mod">
          <ac:chgData name="Olivier Calay-Roche" userId="b6588ca42f7d1916" providerId="LiveId" clId="{B41C6C57-63EE-4608-8333-72B2FD3124AB}" dt="2021-11-24T19:51:18.076" v="253" actId="1035"/>
          <ac:spMkLst>
            <pc:docMk/>
            <pc:sldMk cId="0" sldId="265"/>
            <ac:spMk id="12" creationId="{00000000-0000-0000-0000-000000000000}"/>
          </ac:spMkLst>
        </pc:spChg>
        <pc:spChg chg="mod">
          <ac:chgData name="Olivier Calay-Roche" userId="b6588ca42f7d1916" providerId="LiveId" clId="{B41C6C57-63EE-4608-8333-72B2FD3124AB}" dt="2021-11-24T19:51:53.489" v="270" actId="1076"/>
          <ac:spMkLst>
            <pc:docMk/>
            <pc:sldMk cId="0" sldId="265"/>
            <ac:spMk id="13" creationId="{00000000-0000-0000-0000-000000000000}"/>
          </ac:spMkLst>
        </pc:spChg>
        <pc:spChg chg="mod">
          <ac:chgData name="Olivier Calay-Roche" userId="b6588ca42f7d1916" providerId="LiveId" clId="{B41C6C57-63EE-4608-8333-72B2FD3124AB}" dt="2021-11-24T19:51:33.033" v="268" actId="1076"/>
          <ac:spMkLst>
            <pc:docMk/>
            <pc:sldMk cId="0" sldId="265"/>
            <ac:spMk id="14" creationId="{00000000-0000-0000-0000-000000000000}"/>
          </ac:spMkLst>
        </pc:spChg>
        <pc:spChg chg="mod">
          <ac:chgData name="Olivier Calay-Roche" userId="b6588ca42f7d1916" providerId="LiveId" clId="{B41C6C57-63EE-4608-8333-72B2FD3124AB}" dt="2021-11-24T19:51:30.568" v="267" actId="1076"/>
          <ac:spMkLst>
            <pc:docMk/>
            <pc:sldMk cId="0" sldId="265"/>
            <ac:spMk id="15" creationId="{00000000-0000-0000-0000-000000000000}"/>
          </ac:spMkLst>
        </pc:spChg>
        <pc:spChg chg="mod">
          <ac:chgData name="Olivier Calay-Roche" userId="b6588ca42f7d1916" providerId="LiveId" clId="{B41C6C57-63EE-4608-8333-72B2FD3124AB}" dt="2021-11-24T19:40:09.658" v="13" actId="14100"/>
          <ac:spMkLst>
            <pc:docMk/>
            <pc:sldMk cId="0" sldId="265"/>
            <ac:spMk id="16" creationId="{00000000-0000-0000-0000-000000000000}"/>
          </ac:spMkLst>
        </pc:spChg>
        <pc:spChg chg="mod">
          <ac:chgData name="Olivier Calay-Roche" userId="b6588ca42f7d1916" providerId="LiveId" clId="{B41C6C57-63EE-4608-8333-72B2FD3124AB}" dt="2021-11-24T19:51:57.929" v="271" actId="1076"/>
          <ac:spMkLst>
            <pc:docMk/>
            <pc:sldMk cId="0" sldId="265"/>
            <ac:spMk id="17" creationId="{00000000-0000-0000-0000-000000000000}"/>
          </ac:spMkLst>
        </pc:spChg>
        <pc:spChg chg="mod">
          <ac:chgData name="Olivier Calay-Roche" userId="b6588ca42f7d1916" providerId="LiveId" clId="{B41C6C57-63EE-4608-8333-72B2FD3124AB}" dt="2021-11-24T19:40:07.273" v="12" actId="1076"/>
          <ac:spMkLst>
            <pc:docMk/>
            <pc:sldMk cId="0" sldId="265"/>
            <ac:spMk id="18" creationId="{00000000-0000-0000-0000-000000000000}"/>
          </ac:spMkLst>
        </pc:spChg>
        <pc:spChg chg="mod">
          <ac:chgData name="Olivier Calay-Roche" userId="b6588ca42f7d1916" providerId="LiveId" clId="{B41C6C57-63EE-4608-8333-72B2FD3124AB}" dt="2021-11-24T19:40:00.724" v="10" actId="1076"/>
          <ac:spMkLst>
            <pc:docMk/>
            <pc:sldMk cId="0" sldId="265"/>
            <ac:spMk id="25" creationId="{00000000-0000-0000-0000-000000000000}"/>
          </ac:spMkLst>
        </pc:spChg>
        <pc:spChg chg="mod">
          <ac:chgData name="Olivier Calay-Roche" userId="b6588ca42f7d1916" providerId="LiveId" clId="{B41C6C57-63EE-4608-8333-72B2FD3124AB}" dt="2021-11-24T19:51:51.129" v="269" actId="1076"/>
          <ac:spMkLst>
            <pc:docMk/>
            <pc:sldMk cId="0" sldId="265"/>
            <ac:spMk id="26" creationId="{00000000-0000-0000-0000-000000000000}"/>
          </ac:spMkLst>
        </pc:spChg>
        <pc:spChg chg="mod">
          <ac:chgData name="Olivier Calay-Roche" userId="b6588ca42f7d1916" providerId="LiveId" clId="{B41C6C57-63EE-4608-8333-72B2FD3124AB}" dt="2021-11-24T19:51:25.246" v="263" actId="1035"/>
          <ac:spMkLst>
            <pc:docMk/>
            <pc:sldMk cId="0" sldId="265"/>
            <ac:spMk id="27" creationId="{00000000-0000-0000-0000-000000000000}"/>
          </ac:spMkLst>
        </pc:spChg>
        <pc:spChg chg="mod">
          <ac:chgData name="Olivier Calay-Roche" userId="b6588ca42f7d1916" providerId="LiveId" clId="{B41C6C57-63EE-4608-8333-72B2FD3124AB}" dt="2021-11-24T19:39:51.224" v="7" actId="1076"/>
          <ac:spMkLst>
            <pc:docMk/>
            <pc:sldMk cId="0" sldId="265"/>
            <ac:spMk id="28" creationId="{00000000-0000-0000-0000-000000000000}"/>
          </ac:spMkLst>
        </pc:spChg>
      </pc:sldChg>
      <pc:sldChg chg="ord">
        <pc:chgData name="Olivier Calay-Roche" userId="b6588ca42f7d1916" providerId="LiveId" clId="{B41C6C57-63EE-4608-8333-72B2FD3124AB}" dt="2021-11-24T19:46:00.005" v="125"/>
        <pc:sldMkLst>
          <pc:docMk/>
          <pc:sldMk cId="0" sldId="269"/>
        </pc:sldMkLst>
      </pc:sldChg>
      <pc:sldChg chg="ord">
        <pc:chgData name="Olivier Calay-Roche" userId="b6588ca42f7d1916" providerId="LiveId" clId="{B41C6C57-63EE-4608-8333-72B2FD3124AB}" dt="2021-11-24T19:46:00.005" v="125"/>
        <pc:sldMkLst>
          <pc:docMk/>
          <pc:sldMk cId="0" sldId="270"/>
        </pc:sldMkLst>
      </pc:sldChg>
      <pc:sldChg chg="addSp modSp mod ord">
        <pc:chgData name="Olivier Calay-Roche" userId="b6588ca42f7d1916" providerId="LiveId" clId="{B41C6C57-63EE-4608-8333-72B2FD3124AB}" dt="2021-11-24T19:43:12.129" v="81" actId="6549"/>
        <pc:sldMkLst>
          <pc:docMk/>
          <pc:sldMk cId="1355770547" sldId="276"/>
        </pc:sldMkLst>
        <pc:spChg chg="mod">
          <ac:chgData name="Olivier Calay-Roche" userId="b6588ca42f7d1916" providerId="LiveId" clId="{B41C6C57-63EE-4608-8333-72B2FD3124AB}" dt="2021-11-24T19:42:31.989" v="63" actId="14100"/>
          <ac:spMkLst>
            <pc:docMk/>
            <pc:sldMk cId="1355770547" sldId="276"/>
            <ac:spMk id="17" creationId="{00000000-0000-0000-0000-000000000000}"/>
          </ac:spMkLst>
        </pc:spChg>
        <pc:spChg chg="mod">
          <ac:chgData name="Olivier Calay-Roche" userId="b6588ca42f7d1916" providerId="LiveId" clId="{B41C6C57-63EE-4608-8333-72B2FD3124AB}" dt="2021-11-24T19:43:12.129" v="81" actId="6549"/>
          <ac:spMkLst>
            <pc:docMk/>
            <pc:sldMk cId="1355770547" sldId="276"/>
            <ac:spMk id="19" creationId="{00000000-0000-0000-0000-000000000000}"/>
          </ac:spMkLst>
        </pc:spChg>
        <pc:spChg chg="mod">
          <ac:chgData name="Olivier Calay-Roche" userId="b6588ca42f7d1916" providerId="LiveId" clId="{B41C6C57-63EE-4608-8333-72B2FD3124AB}" dt="2021-11-24T19:42:53.981" v="70" actId="1076"/>
          <ac:spMkLst>
            <pc:docMk/>
            <pc:sldMk cId="1355770547" sldId="276"/>
            <ac:spMk id="20" creationId="{00000000-0000-0000-0000-000000000000}"/>
          </ac:spMkLst>
        </pc:spChg>
        <pc:spChg chg="add mod">
          <ac:chgData name="Olivier Calay-Roche" userId="b6588ca42f7d1916" providerId="LiveId" clId="{B41C6C57-63EE-4608-8333-72B2FD3124AB}" dt="2021-11-24T19:42:21.397" v="61"/>
          <ac:spMkLst>
            <pc:docMk/>
            <pc:sldMk cId="1355770547" sldId="276"/>
            <ac:spMk id="27" creationId="{20D8AF2C-88CE-4A85-91A3-3325A449C7EE}"/>
          </ac:spMkLst>
        </pc:spChg>
      </pc:sldChg>
      <pc:sldChg chg="modSp mod ord">
        <pc:chgData name="Olivier Calay-Roche" userId="b6588ca42f7d1916" providerId="LiveId" clId="{B41C6C57-63EE-4608-8333-72B2FD3124AB}" dt="2021-11-24T19:55:02.014" v="319" actId="14100"/>
        <pc:sldMkLst>
          <pc:docMk/>
          <pc:sldMk cId="4227113876" sldId="277"/>
        </pc:sldMkLst>
        <pc:spChg chg="mod">
          <ac:chgData name="Olivier Calay-Roche" userId="b6588ca42f7d1916" providerId="LiveId" clId="{B41C6C57-63EE-4608-8333-72B2FD3124AB}" dt="2021-11-24T19:54:56.189" v="318" actId="1076"/>
          <ac:spMkLst>
            <pc:docMk/>
            <pc:sldMk cId="4227113876" sldId="277"/>
            <ac:spMk id="3" creationId="{00000000-0000-0000-0000-000000000000}"/>
          </ac:spMkLst>
        </pc:spChg>
        <pc:spChg chg="mod">
          <ac:chgData name="Olivier Calay-Roche" userId="b6588ca42f7d1916" providerId="LiveId" clId="{B41C6C57-63EE-4608-8333-72B2FD3124AB}" dt="2021-11-24T19:55:02.014" v="319" actId="14100"/>
          <ac:spMkLst>
            <pc:docMk/>
            <pc:sldMk cId="4227113876" sldId="277"/>
            <ac:spMk id="4" creationId="{00000000-0000-0000-0000-000000000000}"/>
          </ac:spMkLst>
        </pc:spChg>
      </pc:sldChg>
      <pc:sldChg chg="ord">
        <pc:chgData name="Olivier Calay-Roche" userId="b6588ca42f7d1916" providerId="LiveId" clId="{B41C6C57-63EE-4608-8333-72B2FD3124AB}" dt="2021-11-24T19:43:30.985" v="85"/>
        <pc:sldMkLst>
          <pc:docMk/>
          <pc:sldMk cId="2935237875" sldId="280"/>
        </pc:sldMkLst>
      </pc:sldChg>
      <pc:sldChg chg="modSp mod">
        <pc:chgData name="Olivier Calay-Roche" userId="b6588ca42f7d1916" providerId="LiveId" clId="{B41C6C57-63EE-4608-8333-72B2FD3124AB}" dt="2021-11-24T19:48:02.548" v="154" actId="403"/>
        <pc:sldMkLst>
          <pc:docMk/>
          <pc:sldMk cId="878793660" sldId="282"/>
        </pc:sldMkLst>
        <pc:spChg chg="mod">
          <ac:chgData name="Olivier Calay-Roche" userId="b6588ca42f7d1916" providerId="LiveId" clId="{B41C6C57-63EE-4608-8333-72B2FD3124AB}" dt="2021-11-24T19:47:37.374" v="147" actId="6549"/>
          <ac:spMkLst>
            <pc:docMk/>
            <pc:sldMk cId="878793660" sldId="282"/>
            <ac:spMk id="5" creationId="{00000000-0000-0000-0000-000000000000}"/>
          </ac:spMkLst>
        </pc:spChg>
        <pc:spChg chg="mod">
          <ac:chgData name="Olivier Calay-Roche" userId="b6588ca42f7d1916" providerId="LiveId" clId="{B41C6C57-63EE-4608-8333-72B2FD3124AB}" dt="2021-11-24T19:47:45.881" v="149" actId="113"/>
          <ac:spMkLst>
            <pc:docMk/>
            <pc:sldMk cId="878793660" sldId="282"/>
            <ac:spMk id="24" creationId="{00000000-0000-0000-0000-000000000000}"/>
          </ac:spMkLst>
        </pc:spChg>
        <pc:spChg chg="mod">
          <ac:chgData name="Olivier Calay-Roche" userId="b6588ca42f7d1916" providerId="LiveId" clId="{B41C6C57-63EE-4608-8333-72B2FD3124AB}" dt="2021-11-24T19:48:02.548" v="154" actId="403"/>
          <ac:spMkLst>
            <pc:docMk/>
            <pc:sldMk cId="878793660" sldId="282"/>
            <ac:spMk id="32" creationId="{00000000-0000-0000-0000-000000000000}"/>
          </ac:spMkLst>
        </pc:spChg>
        <pc:spChg chg="mod">
          <ac:chgData name="Olivier Calay-Roche" userId="b6588ca42f7d1916" providerId="LiveId" clId="{B41C6C57-63EE-4608-8333-72B2FD3124AB}" dt="2021-11-24T19:48:02.548" v="154" actId="403"/>
          <ac:spMkLst>
            <pc:docMk/>
            <pc:sldMk cId="878793660" sldId="282"/>
            <ac:spMk id="34" creationId="{00000000-0000-0000-0000-000000000000}"/>
          </ac:spMkLst>
        </pc:spChg>
        <pc:spChg chg="mod">
          <ac:chgData name="Olivier Calay-Roche" userId="b6588ca42f7d1916" providerId="LiveId" clId="{B41C6C57-63EE-4608-8333-72B2FD3124AB}" dt="2021-11-24T19:48:02.548" v="154" actId="403"/>
          <ac:spMkLst>
            <pc:docMk/>
            <pc:sldMk cId="878793660" sldId="282"/>
            <ac:spMk id="36" creationId="{00000000-0000-0000-0000-000000000000}"/>
          </ac:spMkLst>
        </pc:spChg>
        <pc:spChg chg="mod">
          <ac:chgData name="Olivier Calay-Roche" userId="b6588ca42f7d1916" providerId="LiveId" clId="{B41C6C57-63EE-4608-8333-72B2FD3124AB}" dt="2021-11-24T19:48:02.548" v="154" actId="403"/>
          <ac:spMkLst>
            <pc:docMk/>
            <pc:sldMk cId="878793660" sldId="282"/>
            <ac:spMk id="55" creationId="{00000000-0000-0000-0000-000000000000}"/>
          </ac:spMkLst>
        </pc:spChg>
        <pc:spChg chg="mod">
          <ac:chgData name="Olivier Calay-Roche" userId="b6588ca42f7d1916" providerId="LiveId" clId="{B41C6C57-63EE-4608-8333-72B2FD3124AB}" dt="2021-11-24T19:48:02.548" v="154" actId="403"/>
          <ac:spMkLst>
            <pc:docMk/>
            <pc:sldMk cId="878793660" sldId="282"/>
            <ac:spMk id="60" creationId="{00000000-0000-0000-0000-000000000000}"/>
          </ac:spMkLst>
        </pc:spChg>
        <pc:spChg chg="mod">
          <ac:chgData name="Olivier Calay-Roche" userId="b6588ca42f7d1916" providerId="LiveId" clId="{B41C6C57-63EE-4608-8333-72B2FD3124AB}" dt="2021-11-24T19:48:02.548" v="154" actId="403"/>
          <ac:spMkLst>
            <pc:docMk/>
            <pc:sldMk cId="878793660" sldId="282"/>
            <ac:spMk id="61" creationId="{00000000-0000-0000-0000-000000000000}"/>
          </ac:spMkLst>
        </pc:spChg>
        <pc:spChg chg="mod">
          <ac:chgData name="Olivier Calay-Roche" userId="b6588ca42f7d1916" providerId="LiveId" clId="{B41C6C57-63EE-4608-8333-72B2FD3124AB}" dt="2021-11-24T19:48:02.548" v="154" actId="403"/>
          <ac:spMkLst>
            <pc:docMk/>
            <pc:sldMk cId="878793660" sldId="282"/>
            <ac:spMk id="62" creationId="{00000000-0000-0000-0000-000000000000}"/>
          </ac:spMkLst>
        </pc:spChg>
        <pc:spChg chg="mod">
          <ac:chgData name="Olivier Calay-Roche" userId="b6588ca42f7d1916" providerId="LiveId" clId="{B41C6C57-63EE-4608-8333-72B2FD3124AB}" dt="2021-11-24T19:48:02.548" v="154" actId="403"/>
          <ac:spMkLst>
            <pc:docMk/>
            <pc:sldMk cId="878793660" sldId="282"/>
            <ac:spMk id="68" creationId="{00000000-0000-0000-0000-000000000000}"/>
          </ac:spMkLst>
        </pc:spChg>
        <pc:spChg chg="mod">
          <ac:chgData name="Olivier Calay-Roche" userId="b6588ca42f7d1916" providerId="LiveId" clId="{B41C6C57-63EE-4608-8333-72B2FD3124AB}" dt="2021-11-24T19:48:02.548" v="154" actId="403"/>
          <ac:spMkLst>
            <pc:docMk/>
            <pc:sldMk cId="878793660" sldId="282"/>
            <ac:spMk id="70" creationId="{00000000-0000-0000-0000-000000000000}"/>
          </ac:spMkLst>
        </pc:spChg>
        <pc:spChg chg="mod">
          <ac:chgData name="Olivier Calay-Roche" userId="b6588ca42f7d1916" providerId="LiveId" clId="{B41C6C57-63EE-4608-8333-72B2FD3124AB}" dt="2021-11-24T19:48:02.548" v="154" actId="403"/>
          <ac:spMkLst>
            <pc:docMk/>
            <pc:sldMk cId="878793660" sldId="282"/>
            <ac:spMk id="73" creationId="{00000000-0000-0000-0000-000000000000}"/>
          </ac:spMkLst>
        </pc:spChg>
        <pc:spChg chg="mod">
          <ac:chgData name="Olivier Calay-Roche" userId="b6588ca42f7d1916" providerId="LiveId" clId="{B41C6C57-63EE-4608-8333-72B2FD3124AB}" dt="2021-11-24T19:48:02.548" v="154" actId="403"/>
          <ac:spMkLst>
            <pc:docMk/>
            <pc:sldMk cId="878793660" sldId="282"/>
            <ac:spMk id="74" creationId="{00000000-0000-0000-0000-000000000000}"/>
          </ac:spMkLst>
        </pc:spChg>
        <pc:spChg chg="mod">
          <ac:chgData name="Olivier Calay-Roche" userId="b6588ca42f7d1916" providerId="LiveId" clId="{B41C6C57-63EE-4608-8333-72B2FD3124AB}" dt="2021-11-24T19:48:02.548" v="154" actId="403"/>
          <ac:spMkLst>
            <pc:docMk/>
            <pc:sldMk cId="878793660" sldId="282"/>
            <ac:spMk id="75" creationId="{00000000-0000-0000-0000-000000000000}"/>
          </ac:spMkLst>
        </pc:spChg>
        <pc:spChg chg="mod">
          <ac:chgData name="Olivier Calay-Roche" userId="b6588ca42f7d1916" providerId="LiveId" clId="{B41C6C57-63EE-4608-8333-72B2FD3124AB}" dt="2021-11-24T19:48:02.548" v="154" actId="403"/>
          <ac:spMkLst>
            <pc:docMk/>
            <pc:sldMk cId="878793660" sldId="282"/>
            <ac:spMk id="82" creationId="{00000000-0000-0000-0000-000000000000}"/>
          </ac:spMkLst>
        </pc:spChg>
        <pc:spChg chg="mod">
          <ac:chgData name="Olivier Calay-Roche" userId="b6588ca42f7d1916" providerId="LiveId" clId="{B41C6C57-63EE-4608-8333-72B2FD3124AB}" dt="2021-11-24T19:48:02.548" v="154" actId="403"/>
          <ac:spMkLst>
            <pc:docMk/>
            <pc:sldMk cId="878793660" sldId="282"/>
            <ac:spMk id="86" creationId="{00000000-0000-0000-0000-000000000000}"/>
          </ac:spMkLst>
        </pc:spChg>
        <pc:spChg chg="mod">
          <ac:chgData name="Olivier Calay-Roche" userId="b6588ca42f7d1916" providerId="LiveId" clId="{B41C6C57-63EE-4608-8333-72B2FD3124AB}" dt="2021-11-24T19:48:02.548" v="154" actId="403"/>
          <ac:spMkLst>
            <pc:docMk/>
            <pc:sldMk cId="878793660" sldId="282"/>
            <ac:spMk id="87" creationId="{00000000-0000-0000-0000-000000000000}"/>
          </ac:spMkLst>
        </pc:spChg>
      </pc:sldChg>
      <pc:sldChg chg="modSp mod">
        <pc:chgData name="Olivier Calay-Roche" userId="b6588ca42f7d1916" providerId="LiveId" clId="{B41C6C57-63EE-4608-8333-72B2FD3124AB}" dt="2021-11-24T19:54:36.305" v="316" actId="6549"/>
        <pc:sldMkLst>
          <pc:docMk/>
          <pc:sldMk cId="671742790" sldId="285"/>
        </pc:sldMkLst>
        <pc:spChg chg="mod">
          <ac:chgData name="Olivier Calay-Roche" userId="b6588ca42f7d1916" providerId="LiveId" clId="{B41C6C57-63EE-4608-8333-72B2FD3124AB}" dt="2021-11-24T19:54:36.305" v="316" actId="6549"/>
          <ac:spMkLst>
            <pc:docMk/>
            <pc:sldMk cId="671742790" sldId="285"/>
            <ac:spMk id="8" creationId="{00000000-0000-0000-0000-000000000000}"/>
          </ac:spMkLst>
        </pc:spChg>
      </pc:sldChg>
      <pc:sldChg chg="modSp mod modAnim">
        <pc:chgData name="Olivier Calay-Roche" userId="b6588ca42f7d1916" providerId="LiveId" clId="{B41C6C57-63EE-4608-8333-72B2FD3124AB}" dt="2021-11-24T19:47:08.741" v="143" actId="1076"/>
        <pc:sldMkLst>
          <pc:docMk/>
          <pc:sldMk cId="0" sldId="291"/>
        </pc:sldMkLst>
        <pc:spChg chg="mod">
          <ac:chgData name="Olivier Calay-Roche" userId="b6588ca42f7d1916" providerId="LiveId" clId="{B41C6C57-63EE-4608-8333-72B2FD3124AB}" dt="2021-11-24T19:46:50.720" v="136" actId="20577"/>
          <ac:spMkLst>
            <pc:docMk/>
            <pc:sldMk cId="0" sldId="291"/>
            <ac:spMk id="12" creationId="{00000000-0000-0000-0000-000000000000}"/>
          </ac:spMkLst>
        </pc:spChg>
        <pc:spChg chg="mod">
          <ac:chgData name="Olivier Calay-Roche" userId="b6588ca42f7d1916" providerId="LiveId" clId="{B41C6C57-63EE-4608-8333-72B2FD3124AB}" dt="2021-11-24T19:47:08.171" v="142" actId="1076"/>
          <ac:spMkLst>
            <pc:docMk/>
            <pc:sldMk cId="0" sldId="291"/>
            <ac:spMk id="13" creationId="{00000000-0000-0000-0000-000000000000}"/>
          </ac:spMkLst>
        </pc:spChg>
        <pc:spChg chg="mod">
          <ac:chgData name="Olivier Calay-Roche" userId="b6588ca42f7d1916" providerId="LiveId" clId="{B41C6C57-63EE-4608-8333-72B2FD3124AB}" dt="2021-11-24T19:47:02.564" v="139" actId="14100"/>
          <ac:spMkLst>
            <pc:docMk/>
            <pc:sldMk cId="0" sldId="291"/>
            <ac:spMk id="14" creationId="{00000000-0000-0000-0000-000000000000}"/>
          </ac:spMkLst>
        </pc:spChg>
        <pc:graphicFrameChg chg="mod">
          <ac:chgData name="Olivier Calay-Roche" userId="b6588ca42f7d1916" providerId="LiveId" clId="{B41C6C57-63EE-4608-8333-72B2FD3124AB}" dt="2021-11-24T19:47:08.741" v="143" actId="1076"/>
          <ac:graphicFrameMkLst>
            <pc:docMk/>
            <pc:sldMk cId="0" sldId="291"/>
            <ac:graphicFrameMk id="3" creationId="{00000000-0000-0000-0000-000000000000}"/>
          </ac:graphicFrameMkLst>
        </pc:graphicFrameChg>
      </pc:sldChg>
      <pc:sldChg chg="addSp delSp modSp mod">
        <pc:chgData name="Olivier Calay-Roche" userId="b6588ca42f7d1916" providerId="LiveId" clId="{B41C6C57-63EE-4608-8333-72B2FD3124AB}" dt="2021-11-24T19:44:05.518" v="90" actId="1076"/>
        <pc:sldMkLst>
          <pc:docMk/>
          <pc:sldMk cId="0" sldId="292"/>
        </pc:sldMkLst>
        <pc:grpChg chg="del">
          <ac:chgData name="Olivier Calay-Roche" userId="b6588ca42f7d1916" providerId="LiveId" clId="{B41C6C57-63EE-4608-8333-72B2FD3124AB}" dt="2021-11-24T19:43:54.403" v="86" actId="478"/>
          <ac:grpSpMkLst>
            <pc:docMk/>
            <pc:sldMk cId="0" sldId="292"/>
            <ac:grpSpMk id="341" creationId="{00000000-0000-0000-0000-000000000000}"/>
          </ac:grpSpMkLst>
        </pc:grpChg>
        <pc:picChg chg="add mod">
          <ac:chgData name="Olivier Calay-Roche" userId="b6588ca42f7d1916" providerId="LiveId" clId="{B41C6C57-63EE-4608-8333-72B2FD3124AB}" dt="2021-11-24T19:44:05.518" v="90" actId="1076"/>
          <ac:picMkLst>
            <pc:docMk/>
            <pc:sldMk cId="0" sldId="292"/>
            <ac:picMk id="348" creationId="{E0EB54A0-9B55-49DE-89D9-02D71015B405}"/>
          </ac:picMkLst>
        </pc:picChg>
      </pc:sldChg>
      <pc:sldChg chg="modSp mod ord">
        <pc:chgData name="Olivier Calay-Roche" userId="b6588ca42f7d1916" providerId="LiveId" clId="{B41C6C57-63EE-4608-8333-72B2FD3124AB}" dt="2021-11-24T19:55:40.239" v="320" actId="1076"/>
        <pc:sldMkLst>
          <pc:docMk/>
          <pc:sldMk cId="0" sldId="294"/>
        </pc:sldMkLst>
        <pc:grpChg chg="mod">
          <ac:chgData name="Olivier Calay-Roche" userId="b6588ca42f7d1916" providerId="LiveId" clId="{B41C6C57-63EE-4608-8333-72B2FD3124AB}" dt="2021-11-24T19:55:40.239" v="320" actId="1076"/>
          <ac:grpSpMkLst>
            <pc:docMk/>
            <pc:sldMk cId="0" sldId="294"/>
            <ac:grpSpMk id="14" creationId="{00000000-0000-0000-0000-000000000000}"/>
          </ac:grpSpMkLst>
        </pc:grpChg>
      </pc:sldChg>
      <pc:sldChg chg="modSp mod">
        <pc:chgData name="Olivier Calay-Roche" userId="b6588ca42f7d1916" providerId="LiveId" clId="{B41C6C57-63EE-4608-8333-72B2FD3124AB}" dt="2021-11-24T19:45:17.449" v="123" actId="14100"/>
        <pc:sldMkLst>
          <pc:docMk/>
          <pc:sldMk cId="0" sldId="295"/>
        </pc:sldMkLst>
        <pc:spChg chg="mod">
          <ac:chgData name="Olivier Calay-Roche" userId="b6588ca42f7d1916" providerId="LiveId" clId="{B41C6C57-63EE-4608-8333-72B2FD3124AB}" dt="2021-11-24T19:45:17.449" v="123" actId="14100"/>
          <ac:spMkLst>
            <pc:docMk/>
            <pc:sldMk cId="0" sldId="295"/>
            <ac:spMk id="2" creationId="{00000000-0000-0000-0000-000000000000}"/>
          </ac:spMkLst>
        </pc:spChg>
        <pc:spChg chg="mod">
          <ac:chgData name="Olivier Calay-Roche" userId="b6588ca42f7d1916" providerId="LiveId" clId="{B41C6C57-63EE-4608-8333-72B2FD3124AB}" dt="2021-11-24T19:44:58.171" v="120" actId="20577"/>
          <ac:spMkLst>
            <pc:docMk/>
            <pc:sldMk cId="0" sldId="295"/>
            <ac:spMk id="3" creationId="{00000000-0000-0000-0000-000000000000}"/>
          </ac:spMkLst>
        </pc:spChg>
        <pc:spChg chg="mod">
          <ac:chgData name="Olivier Calay-Roche" userId="b6588ca42f7d1916" providerId="LiveId" clId="{B41C6C57-63EE-4608-8333-72B2FD3124AB}" dt="2021-11-24T19:44:45.976" v="96" actId="1076"/>
          <ac:spMkLst>
            <pc:docMk/>
            <pc:sldMk cId="0" sldId="295"/>
            <ac:spMk id="4" creationId="{00000000-0000-0000-0000-000000000000}"/>
          </ac:spMkLst>
        </pc:spChg>
        <pc:spChg chg="mod">
          <ac:chgData name="Olivier Calay-Roche" userId="b6588ca42f7d1916" providerId="LiveId" clId="{B41C6C57-63EE-4608-8333-72B2FD3124AB}" dt="2021-11-24T19:45:12.360" v="122" actId="1076"/>
          <ac:spMkLst>
            <pc:docMk/>
            <pc:sldMk cId="0" sldId="295"/>
            <ac:spMk id="12" creationId="{00000000-0000-0000-0000-000000000000}"/>
          </ac:spMkLst>
        </pc:spChg>
        <pc:grpChg chg="mod">
          <ac:chgData name="Olivier Calay-Roche" userId="b6588ca42f7d1916" providerId="LiveId" clId="{B41C6C57-63EE-4608-8333-72B2FD3124AB}" dt="2021-11-24T19:45:02.641" v="121" actId="14100"/>
          <ac:grpSpMkLst>
            <pc:docMk/>
            <pc:sldMk cId="0" sldId="295"/>
            <ac:grpSpMk id="13" creationId="{00000000-0000-0000-0000-000000000000}"/>
          </ac:grpSpMkLst>
        </pc:grpChg>
      </pc:sldChg>
      <pc:sldChg chg="modSp mod">
        <pc:chgData name="Olivier Calay-Roche" userId="b6588ca42f7d1916" providerId="LiveId" clId="{B41C6C57-63EE-4608-8333-72B2FD3124AB}" dt="2021-11-24T19:49:50.518" v="173" actId="1076"/>
        <pc:sldMkLst>
          <pc:docMk/>
          <pc:sldMk cId="0" sldId="306"/>
        </pc:sldMkLst>
        <pc:spChg chg="mod">
          <ac:chgData name="Olivier Calay-Roche" userId="b6588ca42f7d1916" providerId="LiveId" clId="{B41C6C57-63EE-4608-8333-72B2FD3124AB}" dt="2021-11-24T19:49:42.387" v="170" actId="20577"/>
          <ac:spMkLst>
            <pc:docMk/>
            <pc:sldMk cId="0" sldId="306"/>
            <ac:spMk id="5" creationId="{00000000-0000-0000-0000-000000000000}"/>
          </ac:spMkLst>
        </pc:spChg>
        <pc:spChg chg="mod">
          <ac:chgData name="Olivier Calay-Roche" userId="b6588ca42f7d1916" providerId="LiveId" clId="{B41C6C57-63EE-4608-8333-72B2FD3124AB}" dt="2021-11-24T19:49:50.518" v="173" actId="1076"/>
          <ac:spMkLst>
            <pc:docMk/>
            <pc:sldMk cId="0" sldId="306"/>
            <ac:spMk id="6" creationId="{00000000-0000-0000-0000-000000000000}"/>
          </ac:spMkLst>
        </pc:spChg>
        <pc:grpChg chg="mod">
          <ac:chgData name="Olivier Calay-Roche" userId="b6588ca42f7d1916" providerId="LiveId" clId="{B41C6C57-63EE-4608-8333-72B2FD3124AB}" dt="2021-11-24T19:49:48.375" v="172" actId="1076"/>
          <ac:grpSpMkLst>
            <pc:docMk/>
            <pc:sldMk cId="0" sldId="306"/>
            <ac:grpSpMk id="11" creationId="{00000000-0000-0000-0000-000000000000}"/>
          </ac:grpSpMkLst>
        </pc:grpChg>
      </pc:sldChg>
      <pc:sldChg chg="modSp mod">
        <pc:chgData name="Olivier Calay-Roche" userId="b6588ca42f7d1916" providerId="LiveId" clId="{B41C6C57-63EE-4608-8333-72B2FD3124AB}" dt="2021-11-24T19:48:36.893" v="161" actId="732"/>
        <pc:sldMkLst>
          <pc:docMk/>
          <pc:sldMk cId="0" sldId="307"/>
        </pc:sldMkLst>
        <pc:picChg chg="mod">
          <ac:chgData name="Olivier Calay-Roche" userId="b6588ca42f7d1916" providerId="LiveId" clId="{B41C6C57-63EE-4608-8333-72B2FD3124AB}" dt="2021-11-24T19:48:16.156" v="155" actId="1076"/>
          <ac:picMkLst>
            <pc:docMk/>
            <pc:sldMk cId="0" sldId="307"/>
            <ac:picMk id="2" creationId="{00000000-0000-0000-0000-000000000000}"/>
          </ac:picMkLst>
        </pc:picChg>
        <pc:picChg chg="mod">
          <ac:chgData name="Olivier Calay-Roche" userId="b6588ca42f7d1916" providerId="LiveId" clId="{B41C6C57-63EE-4608-8333-72B2FD3124AB}" dt="2021-11-24T19:48:18.252" v="156" actId="1076"/>
          <ac:picMkLst>
            <pc:docMk/>
            <pc:sldMk cId="0" sldId="307"/>
            <ac:picMk id="3" creationId="{00000000-0000-0000-0000-000000000000}"/>
          </ac:picMkLst>
        </pc:picChg>
        <pc:picChg chg="mod modCrop">
          <ac:chgData name="Olivier Calay-Roche" userId="b6588ca42f7d1916" providerId="LiveId" clId="{B41C6C57-63EE-4608-8333-72B2FD3124AB}" dt="2021-11-24T19:48:36.893" v="161" actId="732"/>
          <ac:picMkLst>
            <pc:docMk/>
            <pc:sldMk cId="0" sldId="307"/>
            <ac:picMk id="4" creationId="{00000000-0000-0000-0000-000000000000}"/>
          </ac:picMkLst>
        </pc:picChg>
        <pc:picChg chg="mod">
          <ac:chgData name="Olivier Calay-Roche" userId="b6588ca42f7d1916" providerId="LiveId" clId="{B41C6C57-63EE-4608-8333-72B2FD3124AB}" dt="2021-11-24T19:48:19.636" v="157" actId="1076"/>
          <ac:picMkLst>
            <pc:docMk/>
            <pc:sldMk cId="0" sldId="307"/>
            <ac:picMk id="5" creationId="{00000000-0000-0000-0000-000000000000}"/>
          </ac:picMkLst>
        </pc:picChg>
      </pc:sldChg>
    </pc:docChg>
  </pc:docChgLst>
  <pc:docChgLst>
    <pc:chgData name="Olivier Calay-Roche" userId="b6588ca42f7d1916" providerId="LiveId" clId="{406FF669-FBC7-4956-9DA5-056E9E6BC5A1}"/>
    <pc:docChg chg="modSld">
      <pc:chgData name="Olivier Calay-Roche" userId="b6588ca42f7d1916" providerId="LiveId" clId="{406FF669-FBC7-4956-9DA5-056E9E6BC5A1}" dt="2024-10-09T21:07:56.849" v="52" actId="1076"/>
      <pc:docMkLst>
        <pc:docMk/>
      </pc:docMkLst>
      <pc:sldChg chg="modSp mod">
        <pc:chgData name="Olivier Calay-Roche" userId="b6588ca42f7d1916" providerId="LiveId" clId="{406FF669-FBC7-4956-9DA5-056E9E6BC5A1}" dt="2024-10-09T21:07:56.849" v="52" actId="1076"/>
        <pc:sldMkLst>
          <pc:docMk/>
          <pc:sldMk cId="0" sldId="305"/>
        </pc:sldMkLst>
        <pc:spChg chg="mod">
          <ac:chgData name="Olivier Calay-Roche" userId="b6588ca42f7d1916" providerId="LiveId" clId="{406FF669-FBC7-4956-9DA5-056E9E6BC5A1}" dt="2024-10-09T21:07:56.849" v="52" actId="1076"/>
          <ac:spMkLst>
            <pc:docMk/>
            <pc:sldMk cId="0" sldId="305"/>
            <ac:spMk id="2" creationId="{2ABAC368-12A8-7F1F-3617-928B52E7BD1B}"/>
          </ac:spMkLst>
        </pc:spChg>
      </pc:sldChg>
    </pc:docChg>
  </pc:docChgLst>
  <pc:docChgLst>
    <pc:chgData name="Olivier Calay-Roche" userId="b6588ca42f7d1916" providerId="LiveId" clId="{EEF80B21-0458-4172-AC6F-21FFDA3CC63F}"/>
    <pc:docChg chg="custSel modSld">
      <pc:chgData name="Olivier Calay-Roche" userId="b6588ca42f7d1916" providerId="LiveId" clId="{EEF80B21-0458-4172-AC6F-21FFDA3CC63F}" dt="2021-03-29T18:21:04.834" v="25" actId="20577"/>
      <pc:docMkLst>
        <pc:docMk/>
      </pc:docMkLst>
      <pc:sldChg chg="delSp modSp mod">
        <pc:chgData name="Olivier Calay-Roche" userId="b6588ca42f7d1916" providerId="LiveId" clId="{EEF80B21-0458-4172-AC6F-21FFDA3CC63F}" dt="2021-03-29T17:44:31.285" v="4" actId="478"/>
        <pc:sldMkLst>
          <pc:docMk/>
          <pc:sldMk cId="4191733663" sldId="259"/>
        </pc:sldMkLst>
        <pc:spChg chg="del">
          <ac:chgData name="Olivier Calay-Roche" userId="b6588ca42f7d1916" providerId="LiveId" clId="{EEF80B21-0458-4172-AC6F-21FFDA3CC63F}" dt="2021-03-29T17:44:31.285" v="4" actId="478"/>
          <ac:spMkLst>
            <pc:docMk/>
            <pc:sldMk cId="4191733663" sldId="259"/>
            <ac:spMk id="3" creationId="{00000000-0000-0000-0000-000000000000}"/>
          </ac:spMkLst>
        </pc:spChg>
        <pc:spChg chg="mod">
          <ac:chgData name="Olivier Calay-Roche" userId="b6588ca42f7d1916" providerId="LiveId" clId="{EEF80B21-0458-4172-AC6F-21FFDA3CC63F}" dt="2021-03-29T17:44:27.202" v="3" actId="1076"/>
          <ac:spMkLst>
            <pc:docMk/>
            <pc:sldMk cId="4191733663" sldId="259"/>
            <ac:spMk id="4" creationId="{00000000-0000-0000-0000-000000000000}"/>
          </ac:spMkLst>
        </pc:spChg>
      </pc:sldChg>
      <pc:sldChg chg="modSp mod">
        <pc:chgData name="Olivier Calay-Roche" userId="b6588ca42f7d1916" providerId="LiveId" clId="{EEF80B21-0458-4172-AC6F-21FFDA3CC63F}" dt="2021-03-29T17:44:55.613" v="9" actId="14100"/>
        <pc:sldMkLst>
          <pc:docMk/>
          <pc:sldMk cId="3227695894" sldId="261"/>
        </pc:sldMkLst>
        <pc:spChg chg="mod">
          <ac:chgData name="Olivier Calay-Roche" userId="b6588ca42f7d1916" providerId="LiveId" clId="{EEF80B21-0458-4172-AC6F-21FFDA3CC63F}" dt="2021-03-29T17:44:52.582" v="8" actId="1076"/>
          <ac:spMkLst>
            <pc:docMk/>
            <pc:sldMk cId="3227695894" sldId="261"/>
            <ac:spMk id="2" creationId="{00000000-0000-0000-0000-000000000000}"/>
          </ac:spMkLst>
        </pc:spChg>
        <pc:spChg chg="mod">
          <ac:chgData name="Olivier Calay-Roche" userId="b6588ca42f7d1916" providerId="LiveId" clId="{EEF80B21-0458-4172-AC6F-21FFDA3CC63F}" dt="2021-03-29T17:44:55.613" v="9" actId="14100"/>
          <ac:spMkLst>
            <pc:docMk/>
            <pc:sldMk cId="3227695894" sldId="261"/>
            <ac:spMk id="8" creationId="{00000000-0000-0000-0000-000000000000}"/>
          </ac:spMkLst>
        </pc:spChg>
      </pc:sldChg>
      <pc:sldChg chg="modSp mod">
        <pc:chgData name="Olivier Calay-Roche" userId="b6588ca42f7d1916" providerId="LiveId" clId="{EEF80B21-0458-4172-AC6F-21FFDA3CC63F}" dt="2021-03-29T17:44:40.822" v="6" actId="1076"/>
        <pc:sldMkLst>
          <pc:docMk/>
          <pc:sldMk cId="0" sldId="265"/>
        </pc:sldMkLst>
        <pc:spChg chg="mod">
          <ac:chgData name="Olivier Calay-Roche" userId="b6588ca42f7d1916" providerId="LiveId" clId="{EEF80B21-0458-4172-AC6F-21FFDA3CC63F}" dt="2021-03-29T17:44:38.112" v="5" actId="1076"/>
          <ac:spMkLst>
            <pc:docMk/>
            <pc:sldMk cId="0" sldId="265"/>
            <ac:spMk id="9" creationId="{00000000-0000-0000-0000-000000000000}"/>
          </ac:spMkLst>
        </pc:spChg>
        <pc:spChg chg="mod">
          <ac:chgData name="Olivier Calay-Roche" userId="b6588ca42f7d1916" providerId="LiveId" clId="{EEF80B21-0458-4172-AC6F-21FFDA3CC63F}" dt="2021-03-29T17:44:40.822" v="6" actId="1076"/>
          <ac:spMkLst>
            <pc:docMk/>
            <pc:sldMk cId="0" sldId="265"/>
            <ac:spMk id="10" creationId="{00000000-0000-0000-0000-000000000000}"/>
          </ac:spMkLst>
        </pc:spChg>
      </pc:sldChg>
      <pc:sldChg chg="modSp mod">
        <pc:chgData name="Olivier Calay-Roche" userId="b6588ca42f7d1916" providerId="LiveId" clId="{EEF80B21-0458-4172-AC6F-21FFDA3CC63F}" dt="2021-03-29T17:45:12.152" v="10" actId="20577"/>
        <pc:sldMkLst>
          <pc:docMk/>
          <pc:sldMk cId="0" sldId="269"/>
        </pc:sldMkLst>
        <pc:spChg chg="mod">
          <ac:chgData name="Olivier Calay-Roche" userId="b6588ca42f7d1916" providerId="LiveId" clId="{EEF80B21-0458-4172-AC6F-21FFDA3CC63F}" dt="2021-03-29T17:45:12.152" v="10" actId="20577"/>
          <ac:spMkLst>
            <pc:docMk/>
            <pc:sldMk cId="0" sldId="269"/>
            <ac:spMk id="5" creationId="{00000000-0000-0000-0000-000000000000}"/>
          </ac:spMkLst>
        </pc:spChg>
      </pc:sldChg>
      <pc:sldChg chg="modSp mod">
        <pc:chgData name="Olivier Calay-Roche" userId="b6588ca42f7d1916" providerId="LiveId" clId="{EEF80B21-0458-4172-AC6F-21FFDA3CC63F}" dt="2021-03-29T17:46:27.752" v="15" actId="122"/>
        <pc:sldMkLst>
          <pc:docMk/>
          <pc:sldMk cId="4227113876" sldId="277"/>
        </pc:sldMkLst>
        <pc:spChg chg="mod">
          <ac:chgData name="Olivier Calay-Roche" userId="b6588ca42f7d1916" providerId="LiveId" clId="{EEF80B21-0458-4172-AC6F-21FFDA3CC63F}" dt="2021-03-29T17:46:24.282" v="14" actId="14100"/>
          <ac:spMkLst>
            <pc:docMk/>
            <pc:sldMk cId="4227113876" sldId="277"/>
            <ac:spMk id="3" creationId="{00000000-0000-0000-0000-000000000000}"/>
          </ac:spMkLst>
        </pc:spChg>
        <pc:spChg chg="mod">
          <ac:chgData name="Olivier Calay-Roche" userId="b6588ca42f7d1916" providerId="LiveId" clId="{EEF80B21-0458-4172-AC6F-21FFDA3CC63F}" dt="2021-03-29T17:46:27.752" v="15" actId="122"/>
          <ac:spMkLst>
            <pc:docMk/>
            <pc:sldMk cId="4227113876" sldId="277"/>
            <ac:spMk id="5" creationId="{00000000-0000-0000-0000-000000000000}"/>
          </ac:spMkLst>
        </pc:spChg>
      </pc:sldChg>
      <pc:sldChg chg="modSp mod">
        <pc:chgData name="Olivier Calay-Roche" userId="b6588ca42f7d1916" providerId="LiveId" clId="{EEF80B21-0458-4172-AC6F-21FFDA3CC63F}" dt="2021-03-29T17:49:44.912" v="21" actId="20577"/>
        <pc:sldMkLst>
          <pc:docMk/>
          <pc:sldMk cId="0" sldId="292"/>
        </pc:sldMkLst>
        <pc:spChg chg="mod">
          <ac:chgData name="Olivier Calay-Roche" userId="b6588ca42f7d1916" providerId="LiveId" clId="{EEF80B21-0458-4172-AC6F-21FFDA3CC63F}" dt="2021-03-29T17:49:44.912" v="21" actId="20577"/>
          <ac:spMkLst>
            <pc:docMk/>
            <pc:sldMk cId="0" sldId="292"/>
            <ac:spMk id="228" creationId="{00000000-0000-0000-0000-000000000000}"/>
          </ac:spMkLst>
        </pc:spChg>
      </pc:sldChg>
      <pc:sldChg chg="modSp mod">
        <pc:chgData name="Olivier Calay-Roche" userId="b6588ca42f7d1916" providerId="LiveId" clId="{EEF80B21-0458-4172-AC6F-21FFDA3CC63F}" dt="2021-03-29T17:49:31.593" v="20" actId="20577"/>
        <pc:sldMkLst>
          <pc:docMk/>
          <pc:sldMk cId="0" sldId="293"/>
        </pc:sldMkLst>
        <pc:spChg chg="mod">
          <ac:chgData name="Olivier Calay-Roche" userId="b6588ca42f7d1916" providerId="LiveId" clId="{EEF80B21-0458-4172-AC6F-21FFDA3CC63F}" dt="2021-03-29T17:49:31.593" v="20" actId="20577"/>
          <ac:spMkLst>
            <pc:docMk/>
            <pc:sldMk cId="0" sldId="293"/>
            <ac:spMk id="16" creationId="{00000000-0000-0000-0000-000000000000}"/>
          </ac:spMkLst>
        </pc:spChg>
      </pc:sldChg>
      <pc:sldChg chg="modSp mod">
        <pc:chgData name="Olivier Calay-Roche" userId="b6588ca42f7d1916" providerId="LiveId" clId="{EEF80B21-0458-4172-AC6F-21FFDA3CC63F}" dt="2021-03-29T18:20:31.094" v="24" actId="2711"/>
        <pc:sldMkLst>
          <pc:docMk/>
          <pc:sldMk cId="0" sldId="296"/>
        </pc:sldMkLst>
        <pc:graphicFrameChg chg="modGraphic">
          <ac:chgData name="Olivier Calay-Roche" userId="b6588ca42f7d1916" providerId="LiveId" clId="{EEF80B21-0458-4172-AC6F-21FFDA3CC63F}" dt="2021-03-29T18:20:31.094" v="24" actId="2711"/>
          <ac:graphicFrameMkLst>
            <pc:docMk/>
            <pc:sldMk cId="0" sldId="296"/>
            <ac:graphicFrameMk id="10" creationId="{00000000-0000-0000-0000-000000000000}"/>
          </ac:graphicFrameMkLst>
        </pc:graphicFrameChg>
      </pc:sldChg>
      <pc:sldChg chg="modSp">
        <pc:chgData name="Olivier Calay-Roche" userId="b6588ca42f7d1916" providerId="LiveId" clId="{EEF80B21-0458-4172-AC6F-21FFDA3CC63F}" dt="2021-03-29T18:21:04.834" v="25" actId="20577"/>
        <pc:sldMkLst>
          <pc:docMk/>
          <pc:sldMk cId="0" sldId="305"/>
        </pc:sldMkLst>
        <pc:spChg chg="mod">
          <ac:chgData name="Olivier Calay-Roche" userId="b6588ca42f7d1916" providerId="LiveId" clId="{EEF80B21-0458-4172-AC6F-21FFDA3CC63F}" dt="2021-03-29T18:21:04.834" v="25" actId="20577"/>
          <ac:spMkLst>
            <pc:docMk/>
            <pc:sldMk cId="0" sldId="305"/>
            <ac:spMk id="4" creationId="{00000000-0000-0000-0000-000000000000}"/>
          </ac:spMkLst>
        </pc:spChg>
      </pc:sldChg>
    </pc:docChg>
  </pc:docChgLst>
  <pc:docChgLst>
    <pc:chgData name="Olivier Calay-Roche" userId="b6588ca42f7d1916" providerId="LiveId" clId="{83595113-7F71-4E7A-83CE-182BED4DEA3D}"/>
    <pc:docChg chg="undo custSel modSld sldOrd">
      <pc:chgData name="Olivier Calay-Roche" userId="b6588ca42f7d1916" providerId="LiveId" clId="{83595113-7F71-4E7A-83CE-182BED4DEA3D}" dt="2024-11-22T19:40:55.032" v="33" actId="20577"/>
      <pc:docMkLst>
        <pc:docMk/>
      </pc:docMkLst>
      <pc:sldChg chg="modSp">
        <pc:chgData name="Olivier Calay-Roche" userId="b6588ca42f7d1916" providerId="LiveId" clId="{83595113-7F71-4E7A-83CE-182BED4DEA3D}" dt="2024-11-22T19:38:55.570" v="0" actId="20577"/>
        <pc:sldMkLst>
          <pc:docMk/>
          <pc:sldMk cId="4227113876" sldId="277"/>
        </pc:sldMkLst>
        <pc:spChg chg="mod">
          <ac:chgData name="Olivier Calay-Roche" userId="b6588ca42f7d1916" providerId="LiveId" clId="{83595113-7F71-4E7A-83CE-182BED4DEA3D}" dt="2024-11-22T19:38:55.570" v="0" actId="20577"/>
          <ac:spMkLst>
            <pc:docMk/>
            <pc:sldMk cId="4227113876" sldId="277"/>
            <ac:spMk id="5" creationId="{00000000-0000-0000-0000-000000000000}"/>
          </ac:spMkLst>
        </pc:spChg>
      </pc:sldChg>
      <pc:sldChg chg="modSp mod">
        <pc:chgData name="Olivier Calay-Roche" userId="b6588ca42f7d1916" providerId="LiveId" clId="{83595113-7F71-4E7A-83CE-182BED4DEA3D}" dt="2024-11-22T19:40:55.032" v="33" actId="20577"/>
        <pc:sldMkLst>
          <pc:docMk/>
          <pc:sldMk cId="0" sldId="291"/>
        </pc:sldMkLst>
        <pc:spChg chg="mod">
          <ac:chgData name="Olivier Calay-Roche" userId="b6588ca42f7d1916" providerId="LiveId" clId="{83595113-7F71-4E7A-83CE-182BED4DEA3D}" dt="2024-11-22T19:39:49.693" v="5" actId="1076"/>
          <ac:spMkLst>
            <pc:docMk/>
            <pc:sldMk cId="0" sldId="291"/>
            <ac:spMk id="6" creationId="{00000000-0000-0000-0000-000000000000}"/>
          </ac:spMkLst>
        </pc:spChg>
        <pc:graphicFrameChg chg="modGraphic">
          <ac:chgData name="Olivier Calay-Roche" userId="b6588ca42f7d1916" providerId="LiveId" clId="{83595113-7F71-4E7A-83CE-182BED4DEA3D}" dt="2024-11-22T19:40:55.032" v="33" actId="20577"/>
          <ac:graphicFrameMkLst>
            <pc:docMk/>
            <pc:sldMk cId="0" sldId="291"/>
            <ac:graphicFrameMk id="3" creationId="{00000000-0000-0000-0000-000000000000}"/>
          </ac:graphicFrameMkLst>
        </pc:graphicFrameChg>
      </pc:sldChg>
      <pc:sldChg chg="ord">
        <pc:chgData name="Olivier Calay-Roche" userId="b6588ca42f7d1916" providerId="LiveId" clId="{83595113-7F71-4E7A-83CE-182BED4DEA3D}" dt="2024-11-22T19:39:08.297" v="2"/>
        <pc:sldMkLst>
          <pc:docMk/>
          <pc:sldMk cId="0" sldId="292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6073" y="2535299"/>
            <a:ext cx="8889250" cy="2974430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49147" y="5608392"/>
            <a:ext cx="7263101" cy="1539842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0402" y="9148274"/>
            <a:ext cx="1709487" cy="573577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341B48E-2FA8-4DEB-9046-0D56C131425C}" type="datetimeFigureOut">
              <a:rPr lang="fr-FR" smtClean="0"/>
              <a:pPr/>
              <a:t>22/11/2024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7242" y="9148274"/>
            <a:ext cx="7466911" cy="573577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51501" y="9148274"/>
            <a:ext cx="1697100" cy="573577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16AC309-51FF-44C6-AD52-C4AF6A5E6CDF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7" name="Group 6"/>
          <p:cNvGrpSpPr/>
          <p:nvPr/>
        </p:nvGrpSpPr>
        <p:grpSpPr>
          <a:xfrm>
            <a:off x="800404" y="1055355"/>
            <a:ext cx="11348199" cy="7583654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6632213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58218" y="3254119"/>
            <a:ext cx="10207526" cy="5063464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1B48E-2FA8-4DEB-9046-0D56C131425C}" type="datetimeFigureOut">
              <a:rPr lang="fr-FR" smtClean="0"/>
              <a:pPr/>
              <a:t>22/11/2024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AC309-51FF-44C6-AD52-C4AF6A5E6CDF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90405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202594" y="884800"/>
            <a:ext cx="1664646" cy="7432783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58221" y="884800"/>
            <a:ext cx="8696194" cy="7432783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1B48E-2FA8-4DEB-9046-0D56C131425C}" type="datetimeFigureOut">
              <a:rPr lang="fr-FR" smtClean="0"/>
              <a:pPr/>
              <a:t>22/11/2024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AC309-51FF-44C6-AD52-C4AF6A5E6CDF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3731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1B48E-2FA8-4DEB-9046-0D56C131425C}" type="datetimeFigureOut">
              <a:rPr lang="fr-FR" smtClean="0"/>
              <a:pPr/>
              <a:t>22/11/2024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AC309-51FF-44C6-AD52-C4AF6A5E6CDF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59788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340" y="1844800"/>
            <a:ext cx="10220041" cy="4044019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340" y="5977036"/>
            <a:ext cx="10220041" cy="1620768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5573" y="9148274"/>
            <a:ext cx="1724866" cy="57357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341B48E-2FA8-4DEB-9046-0D56C131425C}" type="datetimeFigureOut">
              <a:rPr lang="fr-FR" smtClean="0"/>
              <a:pPr/>
              <a:t>22/11/2024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7515" y="9148274"/>
            <a:ext cx="7466911" cy="573577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51501" y="9148274"/>
            <a:ext cx="1697100" cy="57357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16AC309-51FF-44C6-AD52-C4AF6A5E6CDF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Freeform 6"/>
          <p:cNvSpPr/>
          <p:nvPr/>
        </p:nvSpPr>
        <p:spPr bwMode="auto">
          <a:xfrm>
            <a:off x="8666770" y="2389568"/>
            <a:ext cx="3481834" cy="6249440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0182506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58218" y="3240617"/>
            <a:ext cx="4728669" cy="5076967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37489" y="3240617"/>
            <a:ext cx="4728669" cy="507696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1B48E-2FA8-4DEB-9046-0D56C131425C}" type="datetimeFigureOut">
              <a:rPr lang="fr-FR" smtClean="0"/>
              <a:pPr/>
              <a:t>22/11/2024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AC309-51FF-44C6-AD52-C4AF6A5E6CDF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423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8218" y="972187"/>
            <a:ext cx="10207526" cy="21064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8218" y="3318393"/>
            <a:ext cx="4724626" cy="1167971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8218" y="4685438"/>
            <a:ext cx="4724626" cy="363214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37076" y="3318393"/>
            <a:ext cx="4724626" cy="1167971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37076" y="4685438"/>
            <a:ext cx="4724626" cy="363214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1B48E-2FA8-4DEB-9046-0D56C131425C}" type="datetimeFigureOut">
              <a:rPr lang="fr-FR" smtClean="0"/>
              <a:pPr/>
              <a:t>22/11/2024</a:t>
            </a:fld>
            <a:endParaRPr lang="fr-F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AC309-51FF-44C6-AD52-C4AF6A5E6CDF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52710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1B48E-2FA8-4DEB-9046-0D56C131425C}" type="datetimeFigureOut">
              <a:rPr lang="fr-FR" smtClean="0"/>
              <a:pPr/>
              <a:t>22/11/2024</a:t>
            </a:fld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AC309-51FF-44C6-AD52-C4AF6A5E6CDF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6266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1B48E-2FA8-4DEB-9046-0D56C131425C}" type="datetimeFigureOut">
              <a:rPr lang="fr-FR" smtClean="0"/>
              <a:pPr/>
              <a:t>22/11/2024</a:t>
            </a:fld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AC309-51FF-44C6-AD52-C4AF6A5E6CDF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3895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35"/>
            <a:ext cx="5638443" cy="97213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615" y="972186"/>
            <a:ext cx="4099213" cy="3059001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51095" y="972187"/>
            <a:ext cx="5541228" cy="733639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615" y="4049133"/>
            <a:ext cx="4099213" cy="4268451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9615" y="9148274"/>
            <a:ext cx="1280642" cy="57357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341B48E-2FA8-4DEB-9046-0D56C131425C}" type="datetimeFigureOut">
              <a:rPr lang="fr-FR" smtClean="0"/>
              <a:pPr/>
              <a:t>22/11/2024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45253" y="9148274"/>
            <a:ext cx="2523575" cy="57357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07271" y="9148274"/>
            <a:ext cx="1697100" cy="57357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16AC309-51FF-44C6-AD52-C4AF6A5E6CDF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5638443" y="533"/>
            <a:ext cx="243036" cy="97218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69338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35"/>
            <a:ext cx="5638443" cy="97213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615" y="972186"/>
            <a:ext cx="4099213" cy="3059001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81479" y="2"/>
            <a:ext cx="7080459" cy="972184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615" y="4048600"/>
            <a:ext cx="4099213" cy="4268983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9615" y="9148274"/>
            <a:ext cx="1280642" cy="57357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341B48E-2FA8-4DEB-9046-0D56C131425C}" type="datetimeFigureOut">
              <a:rPr lang="fr-FR" smtClean="0"/>
              <a:pPr/>
              <a:t>22/11/2024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45253" y="9148274"/>
            <a:ext cx="2523575" cy="57357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07271" y="9148274"/>
            <a:ext cx="1697100" cy="57357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16AC309-51FF-44C6-AD52-C4AF6A5E6CDF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5638443" y="533"/>
            <a:ext cx="243036" cy="97218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2253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8218" y="972187"/>
            <a:ext cx="10207526" cy="2106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8218" y="3240618"/>
            <a:ext cx="10207526" cy="50769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78471" y="9148274"/>
            <a:ext cx="1280642" cy="5735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6341B48E-2FA8-4DEB-9046-0D56C131425C}" type="datetimeFigureOut">
              <a:rPr lang="fr-FR" smtClean="0"/>
              <a:pPr/>
              <a:t>22/11/2024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76296" y="9148274"/>
            <a:ext cx="6677471" cy="5735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70949" y="9148274"/>
            <a:ext cx="1697100" cy="5735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916AC309-51FF-44C6-AD52-C4AF6A5E6CDF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508287" y="533"/>
            <a:ext cx="243036" cy="97218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31967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3" Type="http://schemas.openxmlformats.org/officeDocument/2006/relationships/image" Target="http://us.cdn4.123rf.com/168nwm/redhayabusa/redhayabusa1207/redhayabusa120700049/14393890-transformateur-electrique-sur-fond-blanc.jpg" TargetMode="External"/><Relationship Id="rId7" Type="http://schemas.openxmlformats.org/officeDocument/2006/relationships/image" Target="../media/image56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http://images.clipartlogo.com/files/images/40/407254/house-clip-art_f.jpg" TargetMode="Externa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3" Type="http://schemas.openxmlformats.org/officeDocument/2006/relationships/image" Target="../media/image59.wmf"/><Relationship Id="rId7" Type="http://schemas.openxmlformats.org/officeDocument/2006/relationships/image" Target="../media/image62.wmf"/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wmf"/><Relationship Id="rId5" Type="http://schemas.openxmlformats.org/officeDocument/2006/relationships/image" Target="../media/image61.gif"/><Relationship Id="rId10" Type="http://schemas.openxmlformats.org/officeDocument/2006/relationships/image" Target="../media/image65.wmf"/><Relationship Id="rId4" Type="http://schemas.openxmlformats.org/officeDocument/2006/relationships/image" Target="../media/image60.wmf"/><Relationship Id="rId9" Type="http://schemas.openxmlformats.org/officeDocument/2006/relationships/image" Target="../media/image64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Travaux sur la rue Nobel à Sainte-Julie : modification prochaine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5692" y="3728843"/>
            <a:ext cx="6683375" cy="5411587"/>
          </a:xfrm>
          <a:prstGeom prst="rect">
            <a:avLst/>
          </a:prstGeom>
          <a:noFill/>
        </p:spPr>
      </p:pic>
      <p:pic>
        <p:nvPicPr>
          <p:cNvPr id="1034" name="Picture 10" descr="AIPR EFFFORMATION ACCREDITE CENTRE DE FORMATION ET TESTS :: EFF ..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1424" y="633412"/>
            <a:ext cx="6054725" cy="3183616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1698530" y="3251021"/>
            <a:ext cx="10493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Autorisation d’Intervention à Proximité des Réseaux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ABAC368-12A8-7F1F-3617-928B52E7BD1B}"/>
              </a:ext>
            </a:extLst>
          </p:cNvPr>
          <p:cNvSpPr/>
          <p:nvPr/>
        </p:nvSpPr>
        <p:spPr>
          <a:xfrm>
            <a:off x="1320291" y="6051797"/>
            <a:ext cx="3922665" cy="14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ts val="2700"/>
              </a:lnSpc>
              <a:buClr>
                <a:srgbClr val="FFFFFF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fr-FR" altLang="fr-FR" sz="2400" b="1" dirty="0">
                <a:solidFill>
                  <a:srgbClr val="003399"/>
                </a:solidFill>
                <a:latin typeface="Aptos" panose="020B0004020202020204" pitchFamily="34" charset="0"/>
              </a:rPr>
              <a:t>Olivier CALAY-ROCHE</a:t>
            </a:r>
          </a:p>
          <a:p>
            <a:pPr eaLnBrk="1" hangingPunct="1">
              <a:lnSpc>
                <a:spcPts val="2700"/>
              </a:lnSpc>
              <a:buClr>
                <a:srgbClr val="FFFFFF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fr-FR" altLang="fr-FR" sz="2000" i="1" dirty="0">
                <a:solidFill>
                  <a:srgbClr val="003399"/>
                </a:solidFill>
                <a:latin typeface="Aptos" panose="020B0004020202020204" pitchFamily="34" charset="0"/>
              </a:rPr>
              <a:t>Professeur Electrotechnique</a:t>
            </a:r>
          </a:p>
          <a:p>
            <a:pPr eaLnBrk="1" hangingPunct="1">
              <a:lnSpc>
                <a:spcPts val="2700"/>
              </a:lnSpc>
              <a:buClr>
                <a:srgbClr val="FFFFFF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fr-FR" altLang="fr-FR" dirty="0">
                <a:solidFill>
                  <a:srgbClr val="003399"/>
                </a:solidFill>
                <a:latin typeface="Aptos" panose="020B0004020202020204" pitchFamily="34" charset="0"/>
              </a:rPr>
              <a:t>Moniteur ES&amp;ST : SST / TH / PRE</a:t>
            </a:r>
          </a:p>
          <a:p>
            <a:pPr eaLnBrk="1" hangingPunct="1">
              <a:lnSpc>
                <a:spcPts val="2700"/>
              </a:lnSpc>
              <a:buClr>
                <a:srgbClr val="FFFFFF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fr-FR" altLang="fr-FR" dirty="0">
                <a:solidFill>
                  <a:srgbClr val="003399"/>
                </a:solidFill>
                <a:latin typeface="Aptos" panose="020B0004020202020204" pitchFamily="34" charset="0"/>
              </a:rPr>
              <a:t>Formateur Académique Habilitations</a:t>
            </a:r>
          </a:p>
        </p:txBody>
      </p:sp>
      <p:pic>
        <p:nvPicPr>
          <p:cNvPr id="3" name="Image 4">
            <a:extLst>
              <a:ext uri="{FF2B5EF4-FFF2-40B4-BE49-F238E27FC236}">
                <a16:creationId xmlns:a16="http://schemas.microsoft.com/office/drawing/2014/main" id="{C89006B3-07BA-2117-0DC8-49BC20887D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672" y="7777566"/>
            <a:ext cx="3641905" cy="1362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5"/>
          <p:cNvSpPr/>
          <p:nvPr/>
        </p:nvSpPr>
        <p:spPr>
          <a:xfrm>
            <a:off x="756113" y="3053301"/>
            <a:ext cx="5824750" cy="39133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7"/>
          <p:cNvSpPr txBox="1"/>
          <p:nvPr/>
        </p:nvSpPr>
        <p:spPr>
          <a:xfrm>
            <a:off x="1479855" y="4040037"/>
            <a:ext cx="1012651" cy="4385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50" b="1" spc="-80" dirty="0">
                <a:latin typeface="Arial Black"/>
                <a:cs typeface="Arial Black"/>
              </a:rPr>
              <a:t>OUI</a:t>
            </a:r>
            <a:r>
              <a:rPr sz="2850" b="1" spc="-320" dirty="0">
                <a:latin typeface="Arial Black"/>
                <a:cs typeface="Arial Black"/>
              </a:rPr>
              <a:t> </a:t>
            </a:r>
            <a:r>
              <a:rPr sz="2850" b="1" dirty="0">
                <a:latin typeface="Arial Black"/>
                <a:cs typeface="Arial Black"/>
              </a:rPr>
              <a:t>!</a:t>
            </a:r>
            <a:endParaRPr sz="2850" dirty="0">
              <a:latin typeface="Arial Black"/>
              <a:cs typeface="Arial Black"/>
            </a:endParaRPr>
          </a:p>
        </p:txBody>
      </p:sp>
      <p:sp>
        <p:nvSpPr>
          <p:cNvPr id="4" name="object 6"/>
          <p:cNvSpPr txBox="1"/>
          <p:nvPr/>
        </p:nvSpPr>
        <p:spPr>
          <a:xfrm>
            <a:off x="5239220" y="3957738"/>
            <a:ext cx="1183452" cy="4385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50" b="1" spc="-80" dirty="0">
                <a:solidFill>
                  <a:srgbClr val="E94C05"/>
                </a:solidFill>
                <a:latin typeface="Arial Black"/>
                <a:cs typeface="Arial Black"/>
              </a:rPr>
              <a:t>NON</a:t>
            </a:r>
            <a:r>
              <a:rPr sz="2850" b="1" spc="-320" dirty="0">
                <a:solidFill>
                  <a:srgbClr val="E94C05"/>
                </a:solidFill>
                <a:latin typeface="Arial Black"/>
                <a:cs typeface="Arial Black"/>
              </a:rPr>
              <a:t> </a:t>
            </a:r>
            <a:r>
              <a:rPr sz="2850" b="1" dirty="0">
                <a:solidFill>
                  <a:srgbClr val="E94C05"/>
                </a:solidFill>
                <a:latin typeface="Arial Black"/>
                <a:cs typeface="Arial Black"/>
              </a:rPr>
              <a:t>!</a:t>
            </a:r>
            <a:endParaRPr sz="2850" dirty="0">
              <a:latin typeface="Arial Black"/>
              <a:cs typeface="Arial Black"/>
            </a:endParaRPr>
          </a:p>
        </p:txBody>
      </p:sp>
      <p:sp>
        <p:nvSpPr>
          <p:cNvPr id="5" name="object 9"/>
          <p:cNvSpPr txBox="1"/>
          <p:nvPr/>
        </p:nvSpPr>
        <p:spPr>
          <a:xfrm>
            <a:off x="6860726" y="4396320"/>
            <a:ext cx="5696888" cy="32316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/>
            <a:r>
              <a:rPr lang="fr-FR" sz="2400" dirty="0">
                <a:latin typeface="Arial" pitchFamily="34" charset="0"/>
                <a:cs typeface="Arial" pitchFamily="34" charset="0"/>
              </a:rPr>
              <a:t>- </a:t>
            </a:r>
            <a:r>
              <a:rPr sz="2400" dirty="0">
                <a:latin typeface="Arial" pitchFamily="34" charset="0"/>
                <a:cs typeface="Arial" pitchFamily="34" charset="0"/>
              </a:rPr>
              <a:t>Il a </a:t>
            </a:r>
            <a:r>
              <a:rPr sz="2400" spc="-5" dirty="0">
                <a:latin typeface="Arial" pitchFamily="34" charset="0"/>
                <a:cs typeface="Arial" pitchFamily="34" charset="0"/>
              </a:rPr>
              <a:t>le droit de </a:t>
            </a:r>
            <a:r>
              <a:rPr sz="2400" dirty="0">
                <a:latin typeface="Arial" pitchFamily="34" charset="0"/>
                <a:cs typeface="Arial" pitchFamily="34" charset="0"/>
              </a:rPr>
              <a:t>se soustraire à </a:t>
            </a:r>
            <a:r>
              <a:rPr sz="2400" spc="-5" dirty="0">
                <a:latin typeface="Arial" pitchFamily="34" charset="0"/>
                <a:cs typeface="Arial" pitchFamily="34" charset="0"/>
              </a:rPr>
              <a:t>une </a:t>
            </a:r>
            <a:r>
              <a:rPr sz="2400" dirty="0">
                <a:latin typeface="Arial" pitchFamily="34" charset="0"/>
                <a:cs typeface="Arial" pitchFamily="34" charset="0"/>
              </a:rPr>
              <a:t>situation </a:t>
            </a:r>
            <a:r>
              <a:rPr sz="2400" spc="-5" dirty="0">
                <a:latin typeface="Arial" pitchFamily="34" charset="0"/>
                <a:cs typeface="Arial" pitchFamily="34" charset="0"/>
              </a:rPr>
              <a:t>de </a:t>
            </a:r>
            <a:r>
              <a:rPr sz="2400" dirty="0">
                <a:latin typeface="Arial" pitchFamily="34" charset="0"/>
                <a:cs typeface="Arial" pitchFamily="34" charset="0"/>
              </a:rPr>
              <a:t>travail s’il a </a:t>
            </a:r>
            <a:r>
              <a:rPr sz="2400" spc="-5" dirty="0">
                <a:latin typeface="Arial" pitchFamily="34" charset="0"/>
                <a:cs typeface="Arial" pitchFamily="34" charset="0"/>
              </a:rPr>
              <a:t>un </a:t>
            </a:r>
            <a:r>
              <a:rPr sz="2400" dirty="0">
                <a:latin typeface="Arial" pitchFamily="34" charset="0"/>
                <a:cs typeface="Arial" pitchFamily="34" charset="0"/>
              </a:rPr>
              <a:t>motif raisonnable </a:t>
            </a:r>
            <a:r>
              <a:rPr sz="2400" spc="-5" dirty="0">
                <a:latin typeface="Arial" pitchFamily="34" charset="0"/>
                <a:cs typeface="Arial" pitchFamily="34" charset="0"/>
              </a:rPr>
              <a:t>de penser qu’elle  présente un </a:t>
            </a:r>
            <a:r>
              <a:rPr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danger grave </a:t>
            </a:r>
            <a:r>
              <a:rPr sz="2400" b="1" spc="-5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et </a:t>
            </a:r>
            <a:r>
              <a:rPr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imminent </a:t>
            </a:r>
            <a:r>
              <a:rPr sz="2400" spc="-5" dirty="0">
                <a:latin typeface="Arial" pitchFamily="34" charset="0"/>
                <a:cs typeface="Arial" pitchFamily="34" charset="0"/>
              </a:rPr>
              <a:t>pour </a:t>
            </a:r>
            <a:r>
              <a:rPr sz="2400" dirty="0">
                <a:latin typeface="Arial" pitchFamily="34" charset="0"/>
                <a:cs typeface="Arial" pitchFamily="34" charset="0"/>
              </a:rPr>
              <a:t>sa vie </a:t>
            </a:r>
            <a:r>
              <a:rPr sz="2400" spc="-5" dirty="0">
                <a:latin typeface="Arial" pitchFamily="34" charset="0"/>
                <a:cs typeface="Arial" pitchFamily="34" charset="0"/>
              </a:rPr>
              <a:t>ou </a:t>
            </a:r>
            <a:r>
              <a:rPr sz="2400" dirty="0">
                <a:latin typeface="Arial" pitchFamily="34" charset="0"/>
                <a:cs typeface="Arial" pitchFamily="34" charset="0"/>
              </a:rPr>
              <a:t>sa </a:t>
            </a:r>
            <a:r>
              <a:rPr sz="2400" dirty="0" err="1">
                <a:latin typeface="Arial" pitchFamily="34" charset="0"/>
                <a:cs typeface="Arial" pitchFamily="34" charset="0"/>
              </a:rPr>
              <a:t>santé</a:t>
            </a:r>
            <a:r>
              <a:rPr sz="2400" dirty="0">
                <a:latin typeface="Arial" pitchFamily="34" charset="0"/>
                <a:cs typeface="Arial" pitchFamily="34" charset="0"/>
              </a:rPr>
              <a:t>.</a:t>
            </a:r>
            <a:endParaRPr lang="fr-FR" sz="2400" dirty="0">
              <a:latin typeface="Arial" pitchFamily="34" charset="0"/>
              <a:cs typeface="Arial" pitchFamily="34" charset="0"/>
            </a:endParaRPr>
          </a:p>
          <a:p>
            <a:pPr marL="12700" algn="just"/>
            <a:endParaRPr lang="fr-FR" dirty="0">
              <a:latin typeface="Arial" pitchFamily="34" charset="0"/>
              <a:cs typeface="Arial" pitchFamily="34" charset="0"/>
            </a:endParaRPr>
          </a:p>
          <a:p>
            <a:pPr marL="12700" marR="5080" algn="just">
              <a:lnSpc>
                <a:spcPct val="100000"/>
              </a:lnSpc>
              <a:spcBef>
                <a:spcPts val="40"/>
              </a:spcBef>
              <a:buFontTx/>
              <a:buChar char="-"/>
            </a:pPr>
            <a:r>
              <a:rPr lang="fr-FR" sz="2400" spc="-5" dirty="0">
                <a:latin typeface="Arial" pitchFamily="34" charset="0"/>
                <a:cs typeface="Arial" pitchFamily="34" charset="0"/>
              </a:rPr>
              <a:t>Le</a:t>
            </a:r>
            <a:r>
              <a:rPr lang="fr-FR" sz="2400" spc="-175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2400" dirty="0">
                <a:latin typeface="Arial" pitchFamily="34" charset="0"/>
                <a:cs typeface="Arial" pitchFamily="34" charset="0"/>
              </a:rPr>
              <a:t>salarié</a:t>
            </a:r>
            <a:r>
              <a:rPr lang="fr-FR" sz="2400" spc="-175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2400" spc="-5" dirty="0">
                <a:latin typeface="Arial" pitchFamily="34" charset="0"/>
                <a:cs typeface="Arial" pitchFamily="34" charset="0"/>
              </a:rPr>
              <a:t>est</a:t>
            </a:r>
            <a:r>
              <a:rPr lang="fr-FR" sz="2400" spc="-175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2400" dirty="0">
                <a:latin typeface="Arial" pitchFamily="34" charset="0"/>
                <a:cs typeface="Arial" pitchFamily="34" charset="0"/>
              </a:rPr>
              <a:t>responsable</a:t>
            </a:r>
            <a:r>
              <a:rPr lang="fr-FR" sz="2400" spc="-175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2400" spc="-5" dirty="0">
                <a:latin typeface="Arial" pitchFamily="34" charset="0"/>
                <a:cs typeface="Arial" pitchFamily="34" charset="0"/>
              </a:rPr>
              <a:t>du</a:t>
            </a:r>
            <a:r>
              <a:rPr lang="fr-FR" sz="2400" spc="-175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2400" dirty="0">
                <a:latin typeface="Arial" pitchFamily="34" charset="0"/>
                <a:cs typeface="Arial" pitchFamily="34" charset="0"/>
              </a:rPr>
              <a:t>matériel,</a:t>
            </a:r>
            <a:r>
              <a:rPr lang="fr-FR" sz="2400" spc="-175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2400" spc="-5" dirty="0">
                <a:latin typeface="Arial" pitchFamily="34" charset="0"/>
                <a:cs typeface="Arial" pitchFamily="34" charset="0"/>
              </a:rPr>
              <a:t>du</a:t>
            </a:r>
            <a:r>
              <a:rPr lang="fr-FR" sz="2400" spc="-175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2400" dirty="0">
                <a:latin typeface="Arial" pitchFamily="34" charset="0"/>
                <a:cs typeface="Arial" pitchFamily="34" charset="0"/>
              </a:rPr>
              <a:t>chargement,</a:t>
            </a:r>
            <a:r>
              <a:rPr lang="fr-FR" sz="2400" spc="-175" dirty="0">
                <a:latin typeface="Arial" pitchFamily="34" charset="0"/>
                <a:cs typeface="Arial" pitchFamily="34" charset="0"/>
              </a:rPr>
              <a:t>.</a:t>
            </a:r>
            <a:endParaRPr lang="fr-FR" sz="2400" dirty="0">
              <a:latin typeface="Arial" pitchFamily="34" charset="0"/>
              <a:cs typeface="Arial" pitchFamily="34" charset="0"/>
            </a:endParaRPr>
          </a:p>
          <a:p>
            <a:pPr marL="12700" algn="just"/>
            <a:r>
              <a:rPr sz="2400" dirty="0">
                <a:latin typeface="Arial"/>
                <a:cs typeface="Arial"/>
              </a:rPr>
              <a:t> 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58883" y="1044521"/>
            <a:ext cx="6909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u="sng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droit d’alerte et de retrait du salarié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56113" y="-4025"/>
            <a:ext cx="12209227" cy="646331"/>
          </a:xfrm>
          <a:prstGeom prst="rect">
            <a:avLst/>
          </a:prstGeom>
          <a:solidFill>
            <a:srgbClr val="00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DROITS ET OBLIGATIONS</a:t>
            </a:r>
          </a:p>
        </p:txBody>
      </p:sp>
      <p:sp>
        <p:nvSpPr>
          <p:cNvPr id="8" name="object 4"/>
          <p:cNvSpPr/>
          <p:nvPr/>
        </p:nvSpPr>
        <p:spPr>
          <a:xfrm>
            <a:off x="10038088" y="1287579"/>
            <a:ext cx="2269392" cy="16125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7695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56113" y="-4025"/>
            <a:ext cx="12209227" cy="615553"/>
          </a:xfrm>
          <a:prstGeom prst="rect">
            <a:avLst/>
          </a:prstGeom>
          <a:solidFill>
            <a:srgbClr val="00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FAIRE EN CAS D’ENDOMMAGEMENT</a:t>
            </a:r>
          </a:p>
        </p:txBody>
      </p:sp>
      <p:grpSp>
        <p:nvGrpSpPr>
          <p:cNvPr id="20" name="Groupe 19"/>
          <p:cNvGrpSpPr/>
          <p:nvPr/>
        </p:nvGrpSpPr>
        <p:grpSpPr>
          <a:xfrm>
            <a:off x="744682" y="1506683"/>
            <a:ext cx="7035520" cy="4480891"/>
            <a:chOff x="723900" y="1257299"/>
            <a:chExt cx="7124696" cy="4419599"/>
          </a:xfrm>
        </p:grpSpPr>
        <p:sp>
          <p:nvSpPr>
            <p:cNvPr id="4" name="object 2"/>
            <p:cNvSpPr/>
            <p:nvPr/>
          </p:nvSpPr>
          <p:spPr>
            <a:xfrm>
              <a:off x="723900" y="1257299"/>
              <a:ext cx="7124696" cy="44195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15" name="Groupe 14"/>
            <p:cNvGrpSpPr/>
            <p:nvPr/>
          </p:nvGrpSpPr>
          <p:grpSpPr>
            <a:xfrm>
              <a:off x="3714799" y="4362701"/>
              <a:ext cx="464820" cy="255904"/>
              <a:chOff x="8077251" y="8229852"/>
              <a:chExt cx="464820" cy="255904"/>
            </a:xfrm>
          </p:grpSpPr>
          <p:sp>
            <p:nvSpPr>
              <p:cNvPr id="7" name="object 3"/>
              <p:cNvSpPr/>
              <p:nvPr/>
            </p:nvSpPr>
            <p:spPr>
              <a:xfrm>
                <a:off x="8077251" y="8229852"/>
                <a:ext cx="464820" cy="255904"/>
              </a:xfrm>
              <a:custGeom>
                <a:avLst/>
                <a:gdLst/>
                <a:ahLst/>
                <a:cxnLst/>
                <a:rect l="l" t="t" r="r" b="b"/>
                <a:pathLst>
                  <a:path w="464820" h="255904">
                    <a:moveTo>
                      <a:pt x="261048" y="0"/>
                    </a:moveTo>
                    <a:lnTo>
                      <a:pt x="0" y="0"/>
                    </a:lnTo>
                    <a:lnTo>
                      <a:pt x="0" y="41744"/>
                    </a:lnTo>
                    <a:lnTo>
                      <a:pt x="2972" y="100377"/>
                    </a:lnTo>
                    <a:lnTo>
                      <a:pt x="12006" y="147811"/>
                    </a:lnTo>
                    <a:lnTo>
                      <a:pt x="27273" y="185089"/>
                    </a:lnTo>
                    <a:lnTo>
                      <a:pt x="77204" y="233342"/>
                    </a:lnTo>
                    <a:lnTo>
                      <a:pt x="154150" y="253474"/>
                    </a:lnTo>
                    <a:lnTo>
                      <a:pt x="203187" y="255600"/>
                    </a:lnTo>
                    <a:lnTo>
                      <a:pt x="464235" y="255600"/>
                    </a:lnTo>
                    <a:lnTo>
                      <a:pt x="415199" y="253474"/>
                    </a:lnTo>
                    <a:lnTo>
                      <a:pt x="373262" y="246402"/>
                    </a:lnTo>
                    <a:lnTo>
                      <a:pt x="309997" y="213252"/>
                    </a:lnTo>
                    <a:lnTo>
                      <a:pt x="273054" y="147811"/>
                    </a:lnTo>
                    <a:lnTo>
                      <a:pt x="264021" y="100377"/>
                    </a:lnTo>
                    <a:lnTo>
                      <a:pt x="261048" y="41744"/>
                    </a:lnTo>
                    <a:lnTo>
                      <a:pt x="261048" y="0"/>
                    </a:lnTo>
                    <a:close/>
                  </a:path>
                </a:pathLst>
              </a:custGeom>
              <a:solidFill>
                <a:srgbClr val="E94C0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" name="object 4"/>
              <p:cNvSpPr/>
              <p:nvPr/>
            </p:nvSpPr>
            <p:spPr>
              <a:xfrm>
                <a:off x="8188007" y="8258239"/>
                <a:ext cx="79375" cy="185420"/>
              </a:xfrm>
              <a:custGeom>
                <a:avLst/>
                <a:gdLst/>
                <a:ahLst/>
                <a:cxnLst/>
                <a:rect l="l" t="t" r="r" b="b"/>
                <a:pathLst>
                  <a:path w="79375" h="185420">
                    <a:moveTo>
                      <a:pt x="79171" y="63753"/>
                    </a:moveTo>
                    <a:lnTo>
                      <a:pt x="40335" y="63753"/>
                    </a:lnTo>
                    <a:lnTo>
                      <a:pt x="40335" y="184924"/>
                    </a:lnTo>
                    <a:lnTo>
                      <a:pt x="79171" y="184924"/>
                    </a:lnTo>
                    <a:lnTo>
                      <a:pt x="79171" y="63753"/>
                    </a:lnTo>
                    <a:close/>
                  </a:path>
                  <a:path w="79375" h="185420">
                    <a:moveTo>
                      <a:pt x="79171" y="0"/>
                    </a:moveTo>
                    <a:lnTo>
                      <a:pt x="47409" y="0"/>
                    </a:lnTo>
                    <a:lnTo>
                      <a:pt x="44048" y="8214"/>
                    </a:lnTo>
                    <a:lnTo>
                      <a:pt x="40101" y="15751"/>
                    </a:lnTo>
                    <a:lnTo>
                      <a:pt x="9253" y="44380"/>
                    </a:lnTo>
                    <a:lnTo>
                      <a:pt x="0" y="48742"/>
                    </a:lnTo>
                    <a:lnTo>
                      <a:pt x="0" y="90170"/>
                    </a:lnTo>
                    <a:lnTo>
                      <a:pt x="34061" y="70027"/>
                    </a:lnTo>
                    <a:lnTo>
                      <a:pt x="40335" y="63753"/>
                    </a:lnTo>
                    <a:lnTo>
                      <a:pt x="79171" y="63753"/>
                    </a:lnTo>
                    <a:lnTo>
                      <a:pt x="7917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6" name="Groupe 15"/>
            <p:cNvGrpSpPr/>
            <p:nvPr/>
          </p:nvGrpSpPr>
          <p:grpSpPr>
            <a:xfrm>
              <a:off x="1720860" y="3206799"/>
              <a:ext cx="464820" cy="255904"/>
              <a:chOff x="4445010" y="5511850"/>
              <a:chExt cx="464820" cy="255904"/>
            </a:xfrm>
          </p:grpSpPr>
          <p:sp>
            <p:nvSpPr>
              <p:cNvPr id="9" name="object 5"/>
              <p:cNvSpPr/>
              <p:nvPr/>
            </p:nvSpPr>
            <p:spPr>
              <a:xfrm>
                <a:off x="4445010" y="5511850"/>
                <a:ext cx="464820" cy="255904"/>
              </a:xfrm>
              <a:custGeom>
                <a:avLst/>
                <a:gdLst/>
                <a:ahLst/>
                <a:cxnLst/>
                <a:rect l="l" t="t" r="r" b="b"/>
                <a:pathLst>
                  <a:path w="464819" h="255904">
                    <a:moveTo>
                      <a:pt x="261048" y="0"/>
                    </a:moveTo>
                    <a:lnTo>
                      <a:pt x="0" y="0"/>
                    </a:lnTo>
                    <a:lnTo>
                      <a:pt x="0" y="41744"/>
                    </a:lnTo>
                    <a:lnTo>
                      <a:pt x="2972" y="100377"/>
                    </a:lnTo>
                    <a:lnTo>
                      <a:pt x="12006" y="147811"/>
                    </a:lnTo>
                    <a:lnTo>
                      <a:pt x="27273" y="185089"/>
                    </a:lnTo>
                    <a:lnTo>
                      <a:pt x="77204" y="233342"/>
                    </a:lnTo>
                    <a:lnTo>
                      <a:pt x="154150" y="253474"/>
                    </a:lnTo>
                    <a:lnTo>
                      <a:pt x="203187" y="255600"/>
                    </a:lnTo>
                    <a:lnTo>
                      <a:pt x="464235" y="255600"/>
                    </a:lnTo>
                    <a:lnTo>
                      <a:pt x="415199" y="253474"/>
                    </a:lnTo>
                    <a:lnTo>
                      <a:pt x="373262" y="246402"/>
                    </a:lnTo>
                    <a:lnTo>
                      <a:pt x="309997" y="213252"/>
                    </a:lnTo>
                    <a:lnTo>
                      <a:pt x="273054" y="147811"/>
                    </a:lnTo>
                    <a:lnTo>
                      <a:pt x="264021" y="100377"/>
                    </a:lnTo>
                    <a:lnTo>
                      <a:pt x="261048" y="41744"/>
                    </a:lnTo>
                    <a:lnTo>
                      <a:pt x="261048" y="0"/>
                    </a:lnTo>
                    <a:close/>
                  </a:path>
                </a:pathLst>
              </a:custGeom>
              <a:solidFill>
                <a:srgbClr val="E94C0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" name="object 6"/>
              <p:cNvSpPr/>
              <p:nvPr/>
            </p:nvSpPr>
            <p:spPr>
              <a:xfrm>
                <a:off x="4545105" y="5540244"/>
                <a:ext cx="115570" cy="185420"/>
              </a:xfrm>
              <a:custGeom>
                <a:avLst/>
                <a:gdLst/>
                <a:ahLst/>
                <a:cxnLst/>
                <a:rect l="l" t="t" r="r" b="b"/>
                <a:pathLst>
                  <a:path w="115569" h="185420">
                    <a:moveTo>
                      <a:pt x="111603" y="34594"/>
                    </a:moveTo>
                    <a:lnTo>
                      <a:pt x="64287" y="34594"/>
                    </a:lnTo>
                    <a:lnTo>
                      <a:pt x="68198" y="36563"/>
                    </a:lnTo>
                    <a:lnTo>
                      <a:pt x="74421" y="44411"/>
                    </a:lnTo>
                    <a:lnTo>
                      <a:pt x="75984" y="49148"/>
                    </a:lnTo>
                    <a:lnTo>
                      <a:pt x="75984" y="59816"/>
                    </a:lnTo>
                    <a:lnTo>
                      <a:pt x="49682" y="95986"/>
                    </a:lnTo>
                    <a:lnTo>
                      <a:pt x="36906" y="109074"/>
                    </a:lnTo>
                    <a:lnTo>
                      <a:pt x="12026" y="142684"/>
                    </a:lnTo>
                    <a:lnTo>
                      <a:pt x="0" y="184911"/>
                    </a:lnTo>
                    <a:lnTo>
                      <a:pt x="115188" y="184911"/>
                    </a:lnTo>
                    <a:lnTo>
                      <a:pt x="115188" y="143738"/>
                    </a:lnTo>
                    <a:lnTo>
                      <a:pt x="55244" y="143738"/>
                    </a:lnTo>
                    <a:lnTo>
                      <a:pt x="58762" y="139191"/>
                    </a:lnTo>
                    <a:lnTo>
                      <a:pt x="61823" y="135508"/>
                    </a:lnTo>
                    <a:lnTo>
                      <a:pt x="67043" y="129895"/>
                    </a:lnTo>
                    <a:lnTo>
                      <a:pt x="72212" y="124967"/>
                    </a:lnTo>
                    <a:lnTo>
                      <a:pt x="79933" y="117944"/>
                    </a:lnTo>
                    <a:lnTo>
                      <a:pt x="88997" y="108999"/>
                    </a:lnTo>
                    <a:lnTo>
                      <a:pt x="110086" y="77045"/>
                    </a:lnTo>
                    <a:lnTo>
                      <a:pt x="114249" y="52958"/>
                    </a:lnTo>
                    <a:lnTo>
                      <a:pt x="113844" y="45331"/>
                    </a:lnTo>
                    <a:lnTo>
                      <a:pt x="112631" y="38087"/>
                    </a:lnTo>
                    <a:lnTo>
                      <a:pt x="111603" y="34594"/>
                    </a:lnTo>
                    <a:close/>
                  </a:path>
                  <a:path w="115569" h="185420">
                    <a:moveTo>
                      <a:pt x="58534" y="0"/>
                    </a:moveTo>
                    <a:lnTo>
                      <a:pt x="20815" y="10642"/>
                    </a:lnTo>
                    <a:lnTo>
                      <a:pt x="4201" y="47956"/>
                    </a:lnTo>
                    <a:lnTo>
                      <a:pt x="2832" y="58038"/>
                    </a:lnTo>
                    <a:lnTo>
                      <a:pt x="41287" y="62128"/>
                    </a:lnTo>
                    <a:lnTo>
                      <a:pt x="42354" y="51879"/>
                    </a:lnTo>
                    <a:lnTo>
                      <a:pt x="44449" y="44729"/>
                    </a:lnTo>
                    <a:lnTo>
                      <a:pt x="50672" y="36626"/>
                    </a:lnTo>
                    <a:lnTo>
                      <a:pt x="54673" y="34594"/>
                    </a:lnTo>
                    <a:lnTo>
                      <a:pt x="111603" y="34594"/>
                    </a:lnTo>
                    <a:lnTo>
                      <a:pt x="110611" y="31224"/>
                    </a:lnTo>
                    <a:lnTo>
                      <a:pt x="83874" y="3412"/>
                    </a:lnTo>
                    <a:lnTo>
                      <a:pt x="68106" y="378"/>
                    </a:lnTo>
                    <a:lnTo>
                      <a:pt x="58534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7" name="Groupe 16"/>
            <p:cNvGrpSpPr/>
            <p:nvPr/>
          </p:nvGrpSpPr>
          <p:grpSpPr>
            <a:xfrm>
              <a:off x="4559300" y="2214249"/>
              <a:ext cx="464820" cy="255904"/>
              <a:chOff x="10255252" y="5871851"/>
              <a:chExt cx="464820" cy="255904"/>
            </a:xfrm>
          </p:grpSpPr>
          <p:sp>
            <p:nvSpPr>
              <p:cNvPr id="11" name="object 7"/>
              <p:cNvSpPr/>
              <p:nvPr/>
            </p:nvSpPr>
            <p:spPr>
              <a:xfrm>
                <a:off x="10255252" y="5871851"/>
                <a:ext cx="464820" cy="255904"/>
              </a:xfrm>
              <a:custGeom>
                <a:avLst/>
                <a:gdLst/>
                <a:ahLst/>
                <a:cxnLst/>
                <a:rect l="l" t="t" r="r" b="b"/>
                <a:pathLst>
                  <a:path w="464820" h="255904">
                    <a:moveTo>
                      <a:pt x="261048" y="0"/>
                    </a:moveTo>
                    <a:lnTo>
                      <a:pt x="0" y="0"/>
                    </a:lnTo>
                    <a:lnTo>
                      <a:pt x="0" y="41744"/>
                    </a:lnTo>
                    <a:lnTo>
                      <a:pt x="2972" y="100377"/>
                    </a:lnTo>
                    <a:lnTo>
                      <a:pt x="12006" y="147811"/>
                    </a:lnTo>
                    <a:lnTo>
                      <a:pt x="27273" y="185089"/>
                    </a:lnTo>
                    <a:lnTo>
                      <a:pt x="77204" y="233342"/>
                    </a:lnTo>
                    <a:lnTo>
                      <a:pt x="154150" y="253474"/>
                    </a:lnTo>
                    <a:lnTo>
                      <a:pt x="203187" y="255600"/>
                    </a:lnTo>
                    <a:lnTo>
                      <a:pt x="464235" y="255600"/>
                    </a:lnTo>
                    <a:lnTo>
                      <a:pt x="415199" y="253474"/>
                    </a:lnTo>
                    <a:lnTo>
                      <a:pt x="373262" y="246402"/>
                    </a:lnTo>
                    <a:lnTo>
                      <a:pt x="309997" y="213252"/>
                    </a:lnTo>
                    <a:lnTo>
                      <a:pt x="273054" y="147811"/>
                    </a:lnTo>
                    <a:lnTo>
                      <a:pt x="264021" y="100377"/>
                    </a:lnTo>
                    <a:lnTo>
                      <a:pt x="261048" y="41744"/>
                    </a:lnTo>
                    <a:lnTo>
                      <a:pt x="261048" y="0"/>
                    </a:lnTo>
                    <a:close/>
                  </a:path>
                </a:pathLst>
              </a:custGeom>
              <a:solidFill>
                <a:srgbClr val="E94C0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" name="object 8"/>
              <p:cNvSpPr/>
              <p:nvPr/>
            </p:nvSpPr>
            <p:spPr>
              <a:xfrm>
                <a:off x="10357055" y="5900234"/>
                <a:ext cx="114300" cy="188595"/>
              </a:xfrm>
              <a:custGeom>
                <a:avLst/>
                <a:gdLst/>
                <a:ahLst/>
                <a:cxnLst/>
                <a:rect l="l" t="t" r="r" b="b"/>
                <a:pathLst>
                  <a:path w="114300" h="188595">
                    <a:moveTo>
                      <a:pt x="38353" y="130225"/>
                    </a:moveTo>
                    <a:lnTo>
                      <a:pt x="0" y="136931"/>
                    </a:lnTo>
                    <a:lnTo>
                      <a:pt x="2082" y="145065"/>
                    </a:lnTo>
                    <a:lnTo>
                      <a:pt x="4576" y="152477"/>
                    </a:lnTo>
                    <a:lnTo>
                      <a:pt x="28689" y="182194"/>
                    </a:lnTo>
                    <a:lnTo>
                      <a:pt x="58432" y="188023"/>
                    </a:lnTo>
                    <a:lnTo>
                      <a:pt x="67626" y="187530"/>
                    </a:lnTo>
                    <a:lnTo>
                      <a:pt x="104320" y="164570"/>
                    </a:lnTo>
                    <a:lnTo>
                      <a:pt x="107985" y="157264"/>
                    </a:lnTo>
                    <a:lnTo>
                      <a:pt x="52590" y="157264"/>
                    </a:lnTo>
                    <a:lnTo>
                      <a:pt x="48552" y="155308"/>
                    </a:lnTo>
                    <a:lnTo>
                      <a:pt x="42202" y="147447"/>
                    </a:lnTo>
                    <a:lnTo>
                      <a:pt x="39865" y="140398"/>
                    </a:lnTo>
                    <a:lnTo>
                      <a:pt x="38353" y="130225"/>
                    </a:lnTo>
                    <a:close/>
                  </a:path>
                  <a:path w="114300" h="188595">
                    <a:moveTo>
                      <a:pt x="109459" y="103441"/>
                    </a:moveTo>
                    <a:lnTo>
                      <a:pt x="62776" y="103441"/>
                    </a:lnTo>
                    <a:lnTo>
                      <a:pt x="67246" y="105752"/>
                    </a:lnTo>
                    <a:lnTo>
                      <a:pt x="73850" y="115023"/>
                    </a:lnTo>
                    <a:lnTo>
                      <a:pt x="75488" y="121551"/>
                    </a:lnTo>
                    <a:lnTo>
                      <a:pt x="75488" y="138252"/>
                    </a:lnTo>
                    <a:lnTo>
                      <a:pt x="73786" y="144868"/>
                    </a:lnTo>
                    <a:lnTo>
                      <a:pt x="66928" y="154787"/>
                    </a:lnTo>
                    <a:lnTo>
                      <a:pt x="62649" y="157264"/>
                    </a:lnTo>
                    <a:lnTo>
                      <a:pt x="107985" y="157264"/>
                    </a:lnTo>
                    <a:lnTo>
                      <a:pt x="110588" y="150333"/>
                    </a:lnTo>
                    <a:lnTo>
                      <a:pt x="112560" y="142803"/>
                    </a:lnTo>
                    <a:lnTo>
                      <a:pt x="113741" y="135109"/>
                    </a:lnTo>
                    <a:lnTo>
                      <a:pt x="114134" y="127254"/>
                    </a:lnTo>
                    <a:lnTo>
                      <a:pt x="114134" y="118821"/>
                    </a:lnTo>
                    <a:lnTo>
                      <a:pt x="112864" y="111569"/>
                    </a:lnTo>
                    <a:lnTo>
                      <a:pt x="109459" y="103441"/>
                    </a:lnTo>
                    <a:close/>
                  </a:path>
                  <a:path w="114300" h="188595">
                    <a:moveTo>
                      <a:pt x="46647" y="70332"/>
                    </a:moveTo>
                    <a:lnTo>
                      <a:pt x="44678" y="106413"/>
                    </a:lnTo>
                    <a:lnTo>
                      <a:pt x="49949" y="104432"/>
                    </a:lnTo>
                    <a:lnTo>
                      <a:pt x="54101" y="103441"/>
                    </a:lnTo>
                    <a:lnTo>
                      <a:pt x="109459" y="103441"/>
                    </a:lnTo>
                    <a:lnTo>
                      <a:pt x="107772" y="99415"/>
                    </a:lnTo>
                    <a:lnTo>
                      <a:pt x="104216" y="94513"/>
                    </a:lnTo>
                    <a:lnTo>
                      <a:pt x="99618" y="90792"/>
                    </a:lnTo>
                    <a:lnTo>
                      <a:pt x="96799" y="88480"/>
                    </a:lnTo>
                    <a:lnTo>
                      <a:pt x="92709" y="86448"/>
                    </a:lnTo>
                    <a:lnTo>
                      <a:pt x="87375" y="84709"/>
                    </a:lnTo>
                    <a:lnTo>
                      <a:pt x="93967" y="79921"/>
                    </a:lnTo>
                    <a:lnTo>
                      <a:pt x="98907" y="74333"/>
                    </a:lnTo>
                    <a:lnTo>
                      <a:pt x="100647" y="70942"/>
                    </a:lnTo>
                    <a:lnTo>
                      <a:pt x="50457" y="70942"/>
                    </a:lnTo>
                    <a:lnTo>
                      <a:pt x="48793" y="70739"/>
                    </a:lnTo>
                    <a:lnTo>
                      <a:pt x="46647" y="70332"/>
                    </a:lnTo>
                    <a:close/>
                  </a:path>
                  <a:path w="114300" h="188595">
                    <a:moveTo>
                      <a:pt x="104863" y="31381"/>
                    </a:moveTo>
                    <a:lnTo>
                      <a:pt x="59537" y="31381"/>
                    </a:lnTo>
                    <a:lnTo>
                      <a:pt x="62991" y="33045"/>
                    </a:lnTo>
                    <a:lnTo>
                      <a:pt x="68021" y="39649"/>
                    </a:lnTo>
                    <a:lnTo>
                      <a:pt x="69278" y="44081"/>
                    </a:lnTo>
                    <a:lnTo>
                      <a:pt x="69183" y="55689"/>
                    </a:lnTo>
                    <a:lnTo>
                      <a:pt x="67589" y="60401"/>
                    </a:lnTo>
                    <a:lnTo>
                      <a:pt x="60871" y="68834"/>
                    </a:lnTo>
                    <a:lnTo>
                      <a:pt x="56680" y="70942"/>
                    </a:lnTo>
                    <a:lnTo>
                      <a:pt x="100647" y="70942"/>
                    </a:lnTo>
                    <a:lnTo>
                      <a:pt x="105435" y="61607"/>
                    </a:lnTo>
                    <a:lnTo>
                      <a:pt x="107073" y="54495"/>
                    </a:lnTo>
                    <a:lnTo>
                      <a:pt x="107073" y="46634"/>
                    </a:lnTo>
                    <a:lnTo>
                      <a:pt x="106319" y="37019"/>
                    </a:lnTo>
                    <a:lnTo>
                      <a:pt x="104863" y="31381"/>
                    </a:lnTo>
                    <a:close/>
                  </a:path>
                  <a:path w="114300" h="188595">
                    <a:moveTo>
                      <a:pt x="55892" y="0"/>
                    </a:moveTo>
                    <a:lnTo>
                      <a:pt x="19456" y="12166"/>
                    </a:lnTo>
                    <a:lnTo>
                      <a:pt x="2070" y="47129"/>
                    </a:lnTo>
                    <a:lnTo>
                      <a:pt x="38353" y="55689"/>
                    </a:lnTo>
                    <a:lnTo>
                      <a:pt x="39372" y="46634"/>
                    </a:lnTo>
                    <a:lnTo>
                      <a:pt x="41274" y="40373"/>
                    </a:lnTo>
                    <a:lnTo>
                      <a:pt x="46939" y="33185"/>
                    </a:lnTo>
                    <a:lnTo>
                      <a:pt x="50609" y="31381"/>
                    </a:lnTo>
                    <a:lnTo>
                      <a:pt x="104863" y="31381"/>
                    </a:lnTo>
                    <a:lnTo>
                      <a:pt x="104055" y="28252"/>
                    </a:lnTo>
                    <a:lnTo>
                      <a:pt x="68480" y="830"/>
                    </a:lnTo>
                    <a:lnTo>
                      <a:pt x="55892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8" name="Groupe 17"/>
            <p:cNvGrpSpPr/>
            <p:nvPr/>
          </p:nvGrpSpPr>
          <p:grpSpPr>
            <a:xfrm>
              <a:off x="3310468" y="3386650"/>
              <a:ext cx="464820" cy="255904"/>
              <a:chOff x="8796868" y="6282250"/>
              <a:chExt cx="464820" cy="255904"/>
            </a:xfrm>
          </p:grpSpPr>
          <p:sp>
            <p:nvSpPr>
              <p:cNvPr id="13" name="object 9"/>
              <p:cNvSpPr/>
              <p:nvPr/>
            </p:nvSpPr>
            <p:spPr>
              <a:xfrm>
                <a:off x="8796868" y="6282250"/>
                <a:ext cx="464820" cy="255904"/>
              </a:xfrm>
              <a:custGeom>
                <a:avLst/>
                <a:gdLst/>
                <a:ahLst/>
                <a:cxnLst/>
                <a:rect l="l" t="t" r="r" b="b"/>
                <a:pathLst>
                  <a:path w="464820" h="255904">
                    <a:moveTo>
                      <a:pt x="464235" y="0"/>
                    </a:moveTo>
                    <a:lnTo>
                      <a:pt x="203187" y="0"/>
                    </a:lnTo>
                    <a:lnTo>
                      <a:pt x="203187" y="41744"/>
                    </a:lnTo>
                    <a:lnTo>
                      <a:pt x="200214" y="100377"/>
                    </a:lnTo>
                    <a:lnTo>
                      <a:pt x="191181" y="147811"/>
                    </a:lnTo>
                    <a:lnTo>
                      <a:pt x="175913" y="185089"/>
                    </a:lnTo>
                    <a:lnTo>
                      <a:pt x="125982" y="233342"/>
                    </a:lnTo>
                    <a:lnTo>
                      <a:pt x="49036" y="253474"/>
                    </a:lnTo>
                    <a:lnTo>
                      <a:pt x="0" y="255600"/>
                    </a:lnTo>
                    <a:lnTo>
                      <a:pt x="261048" y="255600"/>
                    </a:lnTo>
                    <a:lnTo>
                      <a:pt x="310085" y="253474"/>
                    </a:lnTo>
                    <a:lnTo>
                      <a:pt x="352021" y="246402"/>
                    </a:lnTo>
                    <a:lnTo>
                      <a:pt x="415286" y="213252"/>
                    </a:lnTo>
                    <a:lnTo>
                      <a:pt x="452229" y="147811"/>
                    </a:lnTo>
                    <a:lnTo>
                      <a:pt x="461263" y="100377"/>
                    </a:lnTo>
                    <a:lnTo>
                      <a:pt x="464235" y="41744"/>
                    </a:lnTo>
                    <a:lnTo>
                      <a:pt x="464235" y="0"/>
                    </a:lnTo>
                    <a:close/>
                  </a:path>
                </a:pathLst>
              </a:custGeom>
              <a:solidFill>
                <a:srgbClr val="E94C0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" name="object 10"/>
              <p:cNvSpPr/>
              <p:nvPr/>
            </p:nvSpPr>
            <p:spPr>
              <a:xfrm>
                <a:off x="9061436" y="6310633"/>
                <a:ext cx="121285" cy="185420"/>
              </a:xfrm>
              <a:custGeom>
                <a:avLst/>
                <a:gdLst/>
                <a:ahLst/>
                <a:cxnLst/>
                <a:rect l="l" t="t" r="r" b="b"/>
                <a:pathLst>
                  <a:path w="121284" h="185420">
                    <a:moveTo>
                      <a:pt x="103403" y="150939"/>
                    </a:moveTo>
                    <a:lnTo>
                      <a:pt x="69938" y="150939"/>
                    </a:lnTo>
                    <a:lnTo>
                      <a:pt x="69938" y="184924"/>
                    </a:lnTo>
                    <a:lnTo>
                      <a:pt x="103403" y="184924"/>
                    </a:lnTo>
                    <a:lnTo>
                      <a:pt x="103403" y="150939"/>
                    </a:lnTo>
                    <a:close/>
                  </a:path>
                  <a:path w="121284" h="185420">
                    <a:moveTo>
                      <a:pt x="103403" y="0"/>
                    </a:moveTo>
                    <a:lnTo>
                      <a:pt x="69938" y="0"/>
                    </a:lnTo>
                    <a:lnTo>
                      <a:pt x="0" y="109397"/>
                    </a:lnTo>
                    <a:lnTo>
                      <a:pt x="0" y="150939"/>
                    </a:lnTo>
                    <a:lnTo>
                      <a:pt x="120738" y="150939"/>
                    </a:lnTo>
                    <a:lnTo>
                      <a:pt x="120738" y="111747"/>
                    </a:lnTo>
                    <a:lnTo>
                      <a:pt x="32981" y="111747"/>
                    </a:lnTo>
                    <a:lnTo>
                      <a:pt x="69938" y="54533"/>
                    </a:lnTo>
                    <a:lnTo>
                      <a:pt x="103403" y="54533"/>
                    </a:lnTo>
                    <a:lnTo>
                      <a:pt x="103403" y="0"/>
                    </a:lnTo>
                    <a:close/>
                  </a:path>
                  <a:path w="121284" h="185420">
                    <a:moveTo>
                      <a:pt x="103403" y="54533"/>
                    </a:moveTo>
                    <a:lnTo>
                      <a:pt x="69938" y="54533"/>
                    </a:lnTo>
                    <a:lnTo>
                      <a:pt x="69938" y="111747"/>
                    </a:lnTo>
                    <a:lnTo>
                      <a:pt x="103403" y="111747"/>
                    </a:lnTo>
                    <a:lnTo>
                      <a:pt x="103403" y="5453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21" name="ZoneTexte 20"/>
          <p:cNvSpPr txBox="1"/>
          <p:nvPr/>
        </p:nvSpPr>
        <p:spPr>
          <a:xfrm>
            <a:off x="758884" y="708551"/>
            <a:ext cx="8717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u="sng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cas d’endommagement d’un réseaux sensible</a:t>
            </a:r>
          </a:p>
        </p:txBody>
      </p:sp>
      <p:sp>
        <p:nvSpPr>
          <p:cNvPr id="22" name="Rectangle avec flèche vers le bas 21"/>
          <p:cNvSpPr/>
          <p:nvPr/>
        </p:nvSpPr>
        <p:spPr>
          <a:xfrm>
            <a:off x="8439397" y="1652222"/>
            <a:ext cx="3198421" cy="1273016"/>
          </a:xfrm>
          <a:prstGeom prst="downArrowCallout">
            <a:avLst/>
          </a:prstGeom>
          <a:ln w="12700">
            <a:solidFill>
              <a:srgbClr val="800000"/>
            </a:solidFill>
          </a:ln>
        </p:spPr>
        <p:txBody>
          <a:bodyPr wrap="square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240"/>
              </a:spcBef>
            </a:pPr>
            <a:r>
              <a:rPr lang="fr-FR" sz="2400" b="1" spc="-30" dirty="0">
                <a:latin typeface="Arial"/>
                <a:cs typeface="Arial"/>
              </a:rPr>
              <a:t>Il faut  a</a:t>
            </a:r>
            <a:r>
              <a:rPr lang="fr-FR" sz="2400" b="1" spc="-5" dirty="0">
                <a:latin typeface="Arial"/>
                <a:cs typeface="Arial"/>
              </a:rPr>
              <a:t>ppliquer la  </a:t>
            </a:r>
            <a:r>
              <a:rPr lang="fr-FR" sz="2400" b="1" dirty="0">
                <a:latin typeface="Arial"/>
                <a:cs typeface="Arial"/>
              </a:rPr>
              <a:t>règle </a:t>
            </a:r>
            <a:r>
              <a:rPr lang="fr-FR" sz="2400" b="1" spc="-5" dirty="0">
                <a:latin typeface="Arial"/>
                <a:cs typeface="Arial"/>
              </a:rPr>
              <a:t>des 4A</a:t>
            </a:r>
            <a:r>
              <a:rPr lang="fr-FR" sz="2400" b="1" spc="-190" dirty="0">
                <a:latin typeface="Arial"/>
                <a:cs typeface="Arial"/>
              </a:rPr>
              <a:t>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170206" y="8189747"/>
            <a:ext cx="109582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just"/>
            <a:r>
              <a:rPr lang="fr-FR" sz="2400" b="1" dirty="0">
                <a:latin typeface="Arial"/>
                <a:cs typeface="Arial"/>
              </a:rPr>
              <a:t>Il </a:t>
            </a:r>
            <a:r>
              <a:rPr lang="fr-FR" sz="2400" b="1" spc="-5" dirty="0">
                <a:latin typeface="Arial"/>
                <a:cs typeface="Arial"/>
              </a:rPr>
              <a:t>est interdit de </a:t>
            </a:r>
            <a:r>
              <a:rPr lang="fr-FR" sz="2400" b="1" dirty="0">
                <a:latin typeface="Arial"/>
                <a:cs typeface="Arial"/>
              </a:rPr>
              <a:t>recouvrir </a:t>
            </a:r>
            <a:r>
              <a:rPr lang="fr-FR" sz="2400" b="1" spc="-5" dirty="0">
                <a:latin typeface="Arial"/>
                <a:cs typeface="Arial"/>
              </a:rPr>
              <a:t>une </a:t>
            </a:r>
            <a:r>
              <a:rPr lang="fr-FR" sz="2400" b="1" dirty="0">
                <a:latin typeface="Arial"/>
                <a:cs typeface="Arial"/>
              </a:rPr>
              <a:t>canalisation </a:t>
            </a:r>
            <a:r>
              <a:rPr lang="fr-FR" sz="2400" b="1" spc="-5" dirty="0">
                <a:latin typeface="Arial"/>
                <a:cs typeface="Arial"/>
              </a:rPr>
              <a:t>endommagée de </a:t>
            </a:r>
            <a:r>
              <a:rPr lang="fr-FR" sz="2400" b="1" dirty="0">
                <a:latin typeface="Arial"/>
                <a:cs typeface="Arial"/>
              </a:rPr>
              <a:t>transport </a:t>
            </a:r>
            <a:r>
              <a:rPr lang="fr-FR" sz="2400" b="1" spc="-5" dirty="0">
                <a:latin typeface="Arial"/>
                <a:cs typeface="Arial"/>
              </a:rPr>
              <a:t>de gaz naturel, </a:t>
            </a:r>
            <a:r>
              <a:rPr lang="fr-FR" sz="2400" b="1" dirty="0">
                <a:latin typeface="Arial"/>
                <a:cs typeface="Arial"/>
              </a:rPr>
              <a:t>cela fragilise</a:t>
            </a:r>
            <a:r>
              <a:rPr lang="fr-FR" sz="2400" b="1" spc="-150" dirty="0">
                <a:latin typeface="Arial"/>
                <a:cs typeface="Arial"/>
              </a:rPr>
              <a:t> </a:t>
            </a:r>
            <a:r>
              <a:rPr lang="fr-FR" sz="2400" b="1" spc="-5" dirty="0">
                <a:latin typeface="Arial"/>
                <a:cs typeface="Arial"/>
              </a:rPr>
              <a:t>la </a:t>
            </a:r>
            <a:r>
              <a:rPr lang="fr-FR" sz="2400" b="1" dirty="0">
                <a:latin typeface="Arial"/>
                <a:cs typeface="Arial"/>
              </a:rPr>
              <a:t>conduite </a:t>
            </a:r>
            <a:r>
              <a:rPr lang="fr-FR" sz="2400" b="1" spc="-5" dirty="0">
                <a:latin typeface="Arial"/>
                <a:cs typeface="Arial"/>
              </a:rPr>
              <a:t>qui peut </a:t>
            </a:r>
            <a:r>
              <a:rPr lang="fr-FR" sz="2400" b="1" dirty="0">
                <a:latin typeface="Arial"/>
                <a:cs typeface="Arial"/>
              </a:rPr>
              <a:t>se</a:t>
            </a:r>
            <a:r>
              <a:rPr lang="fr-FR" sz="2400" b="1" spc="-80" dirty="0">
                <a:latin typeface="Arial"/>
                <a:cs typeface="Arial"/>
              </a:rPr>
              <a:t> </a:t>
            </a:r>
            <a:r>
              <a:rPr lang="fr-FR" sz="2400" b="1" spc="-20" dirty="0">
                <a:latin typeface="Arial"/>
                <a:cs typeface="Arial"/>
              </a:rPr>
              <a:t>percer.</a:t>
            </a:r>
            <a:endParaRPr lang="fr-FR" sz="2400" b="1" dirty="0">
              <a:latin typeface="Arial"/>
              <a:cs typeface="Arial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8744331" y="3119951"/>
            <a:ext cx="2590800" cy="400110"/>
            <a:chOff x="7650381" y="2635595"/>
            <a:chExt cx="2590800" cy="400110"/>
          </a:xfrm>
        </p:grpSpPr>
        <p:sp>
          <p:nvSpPr>
            <p:cNvPr id="36" name="ZoneTexte 35"/>
            <p:cNvSpPr txBox="1"/>
            <p:nvPr/>
          </p:nvSpPr>
          <p:spPr>
            <a:xfrm>
              <a:off x="7650381" y="2635595"/>
              <a:ext cx="2590800" cy="400110"/>
            </a:xfrm>
            <a:prstGeom prst="rect">
              <a:avLst/>
            </a:prstGeom>
            <a:solidFill>
              <a:srgbClr val="660033"/>
            </a:solidFill>
            <a:ln>
              <a:solidFill>
                <a:srgbClr val="660033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       ARRÊTER</a:t>
              </a:r>
            </a:p>
          </p:txBody>
        </p:sp>
        <p:sp>
          <p:nvSpPr>
            <p:cNvPr id="32" name="object 24"/>
            <p:cNvSpPr/>
            <p:nvPr/>
          </p:nvSpPr>
          <p:spPr>
            <a:xfrm>
              <a:off x="7722336" y="2694148"/>
              <a:ext cx="464820" cy="255904"/>
            </a:xfrm>
            <a:custGeom>
              <a:avLst/>
              <a:gdLst/>
              <a:ahLst/>
              <a:cxnLst/>
              <a:rect l="l" t="t" r="r" b="b"/>
              <a:pathLst>
                <a:path w="464820" h="255904">
                  <a:moveTo>
                    <a:pt x="261048" y="0"/>
                  </a:moveTo>
                  <a:lnTo>
                    <a:pt x="0" y="0"/>
                  </a:lnTo>
                  <a:lnTo>
                    <a:pt x="0" y="41744"/>
                  </a:lnTo>
                  <a:lnTo>
                    <a:pt x="2972" y="100377"/>
                  </a:lnTo>
                  <a:lnTo>
                    <a:pt x="12006" y="147811"/>
                  </a:lnTo>
                  <a:lnTo>
                    <a:pt x="27273" y="185089"/>
                  </a:lnTo>
                  <a:lnTo>
                    <a:pt x="77204" y="233342"/>
                  </a:lnTo>
                  <a:lnTo>
                    <a:pt x="154150" y="253474"/>
                  </a:lnTo>
                  <a:lnTo>
                    <a:pt x="203187" y="255600"/>
                  </a:lnTo>
                  <a:lnTo>
                    <a:pt x="464235" y="255600"/>
                  </a:lnTo>
                  <a:lnTo>
                    <a:pt x="415199" y="253474"/>
                  </a:lnTo>
                  <a:lnTo>
                    <a:pt x="373262" y="246402"/>
                  </a:lnTo>
                  <a:lnTo>
                    <a:pt x="309997" y="213252"/>
                  </a:lnTo>
                  <a:lnTo>
                    <a:pt x="273054" y="147811"/>
                  </a:lnTo>
                  <a:lnTo>
                    <a:pt x="264021" y="100377"/>
                  </a:lnTo>
                  <a:lnTo>
                    <a:pt x="261048" y="41744"/>
                  </a:lnTo>
                  <a:lnTo>
                    <a:pt x="261048" y="0"/>
                  </a:lnTo>
                  <a:close/>
                </a:path>
              </a:pathLst>
            </a:custGeom>
            <a:solidFill>
              <a:srgbClr val="E94C05"/>
            </a:solidFill>
            <a:ln>
              <a:solidFill>
                <a:srgbClr val="660033"/>
              </a:solidFill>
            </a:ln>
          </p:spPr>
          <p:txBody>
            <a:bodyPr wrap="square" lIns="0" tIns="0" rIns="0" bIns="0" rtlCol="0"/>
            <a:lstStyle/>
            <a:p>
              <a:endParaRPr sz="2000"/>
            </a:p>
          </p:txBody>
        </p:sp>
        <p:sp>
          <p:nvSpPr>
            <p:cNvPr id="34" name="object 26"/>
            <p:cNvSpPr/>
            <p:nvPr/>
          </p:nvSpPr>
          <p:spPr>
            <a:xfrm>
              <a:off x="7833091" y="2722535"/>
              <a:ext cx="79375" cy="185420"/>
            </a:xfrm>
            <a:custGeom>
              <a:avLst/>
              <a:gdLst/>
              <a:ahLst/>
              <a:cxnLst/>
              <a:rect l="l" t="t" r="r" b="b"/>
              <a:pathLst>
                <a:path w="79375" h="185420">
                  <a:moveTo>
                    <a:pt x="79171" y="63753"/>
                  </a:moveTo>
                  <a:lnTo>
                    <a:pt x="40335" y="63753"/>
                  </a:lnTo>
                  <a:lnTo>
                    <a:pt x="40335" y="184924"/>
                  </a:lnTo>
                  <a:lnTo>
                    <a:pt x="79171" y="184924"/>
                  </a:lnTo>
                  <a:lnTo>
                    <a:pt x="79171" y="63753"/>
                  </a:lnTo>
                  <a:close/>
                </a:path>
                <a:path w="79375" h="185420">
                  <a:moveTo>
                    <a:pt x="79171" y="0"/>
                  </a:moveTo>
                  <a:lnTo>
                    <a:pt x="47409" y="0"/>
                  </a:lnTo>
                  <a:lnTo>
                    <a:pt x="44048" y="8214"/>
                  </a:lnTo>
                  <a:lnTo>
                    <a:pt x="40101" y="15751"/>
                  </a:lnTo>
                  <a:lnTo>
                    <a:pt x="9253" y="44380"/>
                  </a:lnTo>
                  <a:lnTo>
                    <a:pt x="0" y="48742"/>
                  </a:lnTo>
                  <a:lnTo>
                    <a:pt x="0" y="90170"/>
                  </a:lnTo>
                  <a:lnTo>
                    <a:pt x="34061" y="70027"/>
                  </a:lnTo>
                  <a:lnTo>
                    <a:pt x="40335" y="63753"/>
                  </a:lnTo>
                  <a:lnTo>
                    <a:pt x="79171" y="63753"/>
                  </a:lnTo>
                  <a:lnTo>
                    <a:pt x="791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endParaRPr sz="2000"/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8761535" y="3843858"/>
            <a:ext cx="2590800" cy="400110"/>
            <a:chOff x="7650381" y="3266600"/>
            <a:chExt cx="2590800" cy="342068"/>
          </a:xfrm>
        </p:grpSpPr>
        <p:sp>
          <p:nvSpPr>
            <p:cNvPr id="68" name="object 27"/>
            <p:cNvSpPr/>
            <p:nvPr/>
          </p:nvSpPr>
          <p:spPr>
            <a:xfrm>
              <a:off x="7742216" y="3398870"/>
              <a:ext cx="115570" cy="185420"/>
            </a:xfrm>
            <a:custGeom>
              <a:avLst/>
              <a:gdLst/>
              <a:ahLst/>
              <a:cxnLst/>
              <a:rect l="l" t="t" r="r" b="b"/>
              <a:pathLst>
                <a:path w="115570" h="185420">
                  <a:moveTo>
                    <a:pt x="111603" y="34594"/>
                  </a:moveTo>
                  <a:lnTo>
                    <a:pt x="64287" y="34594"/>
                  </a:lnTo>
                  <a:lnTo>
                    <a:pt x="68198" y="36563"/>
                  </a:lnTo>
                  <a:lnTo>
                    <a:pt x="74421" y="44411"/>
                  </a:lnTo>
                  <a:lnTo>
                    <a:pt x="75984" y="49149"/>
                  </a:lnTo>
                  <a:lnTo>
                    <a:pt x="75984" y="59817"/>
                  </a:lnTo>
                  <a:lnTo>
                    <a:pt x="49682" y="95986"/>
                  </a:lnTo>
                  <a:lnTo>
                    <a:pt x="36906" y="109074"/>
                  </a:lnTo>
                  <a:lnTo>
                    <a:pt x="12026" y="142684"/>
                  </a:lnTo>
                  <a:lnTo>
                    <a:pt x="0" y="184912"/>
                  </a:lnTo>
                  <a:lnTo>
                    <a:pt x="115188" y="184912"/>
                  </a:lnTo>
                  <a:lnTo>
                    <a:pt x="115188" y="143738"/>
                  </a:lnTo>
                  <a:lnTo>
                    <a:pt x="55244" y="143738"/>
                  </a:lnTo>
                  <a:lnTo>
                    <a:pt x="58762" y="139192"/>
                  </a:lnTo>
                  <a:lnTo>
                    <a:pt x="61823" y="135509"/>
                  </a:lnTo>
                  <a:lnTo>
                    <a:pt x="67043" y="129895"/>
                  </a:lnTo>
                  <a:lnTo>
                    <a:pt x="72212" y="124968"/>
                  </a:lnTo>
                  <a:lnTo>
                    <a:pt x="79933" y="117944"/>
                  </a:lnTo>
                  <a:lnTo>
                    <a:pt x="88997" y="108999"/>
                  </a:lnTo>
                  <a:lnTo>
                    <a:pt x="110086" y="77045"/>
                  </a:lnTo>
                  <a:lnTo>
                    <a:pt x="114249" y="52959"/>
                  </a:lnTo>
                  <a:lnTo>
                    <a:pt x="113844" y="45331"/>
                  </a:lnTo>
                  <a:lnTo>
                    <a:pt x="112631" y="38087"/>
                  </a:lnTo>
                  <a:lnTo>
                    <a:pt x="111603" y="34594"/>
                  </a:lnTo>
                  <a:close/>
                </a:path>
                <a:path w="115570" h="185420">
                  <a:moveTo>
                    <a:pt x="58534" y="0"/>
                  </a:moveTo>
                  <a:lnTo>
                    <a:pt x="20815" y="10642"/>
                  </a:lnTo>
                  <a:lnTo>
                    <a:pt x="4201" y="47956"/>
                  </a:lnTo>
                  <a:lnTo>
                    <a:pt x="2832" y="58039"/>
                  </a:lnTo>
                  <a:lnTo>
                    <a:pt x="41287" y="62128"/>
                  </a:lnTo>
                  <a:lnTo>
                    <a:pt x="42354" y="51879"/>
                  </a:lnTo>
                  <a:lnTo>
                    <a:pt x="44449" y="44729"/>
                  </a:lnTo>
                  <a:lnTo>
                    <a:pt x="50672" y="36626"/>
                  </a:lnTo>
                  <a:lnTo>
                    <a:pt x="54673" y="34594"/>
                  </a:lnTo>
                  <a:lnTo>
                    <a:pt x="111603" y="34594"/>
                  </a:lnTo>
                  <a:lnTo>
                    <a:pt x="110611" y="31224"/>
                  </a:lnTo>
                  <a:lnTo>
                    <a:pt x="83874" y="3412"/>
                  </a:lnTo>
                  <a:lnTo>
                    <a:pt x="68106" y="378"/>
                  </a:lnTo>
                  <a:lnTo>
                    <a:pt x="585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000"/>
            </a:p>
          </p:txBody>
        </p:sp>
        <p:sp>
          <p:nvSpPr>
            <p:cNvPr id="73" name="ZoneTexte 72"/>
            <p:cNvSpPr txBox="1"/>
            <p:nvPr/>
          </p:nvSpPr>
          <p:spPr>
            <a:xfrm>
              <a:off x="7650381" y="3266600"/>
              <a:ext cx="2590800" cy="342068"/>
            </a:xfrm>
            <a:prstGeom prst="rect">
              <a:avLst/>
            </a:prstGeom>
            <a:solidFill>
              <a:srgbClr val="660033"/>
            </a:solidFill>
            <a:ln>
              <a:solidFill>
                <a:srgbClr val="660033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latin typeface="Arial" pitchFamily="34" charset="0"/>
                  <a:cs typeface="Arial" pitchFamily="34" charset="0"/>
                </a:rPr>
                <a:t>          </a:t>
              </a:r>
              <a:r>
                <a:rPr lang="fr-FR" sz="2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ALERTER</a:t>
              </a:r>
            </a:p>
          </p:txBody>
        </p:sp>
        <p:sp>
          <p:nvSpPr>
            <p:cNvPr id="74" name="object 24"/>
            <p:cNvSpPr/>
            <p:nvPr/>
          </p:nvSpPr>
          <p:spPr>
            <a:xfrm>
              <a:off x="7722336" y="3325153"/>
              <a:ext cx="464820" cy="255904"/>
            </a:xfrm>
            <a:custGeom>
              <a:avLst/>
              <a:gdLst/>
              <a:ahLst/>
              <a:cxnLst/>
              <a:rect l="l" t="t" r="r" b="b"/>
              <a:pathLst>
                <a:path w="464820" h="255904">
                  <a:moveTo>
                    <a:pt x="261048" y="0"/>
                  </a:moveTo>
                  <a:lnTo>
                    <a:pt x="0" y="0"/>
                  </a:lnTo>
                  <a:lnTo>
                    <a:pt x="0" y="41744"/>
                  </a:lnTo>
                  <a:lnTo>
                    <a:pt x="2972" y="100377"/>
                  </a:lnTo>
                  <a:lnTo>
                    <a:pt x="12006" y="147811"/>
                  </a:lnTo>
                  <a:lnTo>
                    <a:pt x="27273" y="185089"/>
                  </a:lnTo>
                  <a:lnTo>
                    <a:pt x="77204" y="233342"/>
                  </a:lnTo>
                  <a:lnTo>
                    <a:pt x="154150" y="253474"/>
                  </a:lnTo>
                  <a:lnTo>
                    <a:pt x="203187" y="255600"/>
                  </a:lnTo>
                  <a:lnTo>
                    <a:pt x="464235" y="255600"/>
                  </a:lnTo>
                  <a:lnTo>
                    <a:pt x="415199" y="253474"/>
                  </a:lnTo>
                  <a:lnTo>
                    <a:pt x="373262" y="246402"/>
                  </a:lnTo>
                  <a:lnTo>
                    <a:pt x="309997" y="213252"/>
                  </a:lnTo>
                  <a:lnTo>
                    <a:pt x="273054" y="147811"/>
                  </a:lnTo>
                  <a:lnTo>
                    <a:pt x="264021" y="100377"/>
                  </a:lnTo>
                  <a:lnTo>
                    <a:pt x="261048" y="41744"/>
                  </a:lnTo>
                  <a:lnTo>
                    <a:pt x="261048" y="0"/>
                  </a:lnTo>
                  <a:close/>
                </a:path>
              </a:pathLst>
            </a:custGeom>
            <a:solidFill>
              <a:srgbClr val="E94C05"/>
            </a:solidFill>
            <a:ln>
              <a:solidFill>
                <a:srgbClr val="660033"/>
              </a:solidFill>
            </a:ln>
          </p:spPr>
          <p:txBody>
            <a:bodyPr wrap="square" lIns="0" tIns="0" rIns="0" bIns="0" rtlCol="0"/>
            <a:lstStyle/>
            <a:p>
              <a:endParaRPr sz="2000"/>
            </a:p>
          </p:txBody>
        </p:sp>
        <p:sp>
          <p:nvSpPr>
            <p:cNvPr id="70" name="object 27"/>
            <p:cNvSpPr/>
            <p:nvPr/>
          </p:nvSpPr>
          <p:spPr>
            <a:xfrm>
              <a:off x="7827941" y="3358865"/>
              <a:ext cx="115570" cy="185420"/>
            </a:xfrm>
            <a:custGeom>
              <a:avLst/>
              <a:gdLst/>
              <a:ahLst/>
              <a:cxnLst/>
              <a:rect l="l" t="t" r="r" b="b"/>
              <a:pathLst>
                <a:path w="115570" h="185420">
                  <a:moveTo>
                    <a:pt x="111603" y="34594"/>
                  </a:moveTo>
                  <a:lnTo>
                    <a:pt x="64287" y="34594"/>
                  </a:lnTo>
                  <a:lnTo>
                    <a:pt x="68198" y="36563"/>
                  </a:lnTo>
                  <a:lnTo>
                    <a:pt x="74421" y="44411"/>
                  </a:lnTo>
                  <a:lnTo>
                    <a:pt x="75984" y="49149"/>
                  </a:lnTo>
                  <a:lnTo>
                    <a:pt x="75984" y="59817"/>
                  </a:lnTo>
                  <a:lnTo>
                    <a:pt x="49682" y="95986"/>
                  </a:lnTo>
                  <a:lnTo>
                    <a:pt x="36906" y="109074"/>
                  </a:lnTo>
                  <a:lnTo>
                    <a:pt x="12026" y="142684"/>
                  </a:lnTo>
                  <a:lnTo>
                    <a:pt x="0" y="184912"/>
                  </a:lnTo>
                  <a:lnTo>
                    <a:pt x="115188" y="184912"/>
                  </a:lnTo>
                  <a:lnTo>
                    <a:pt x="115188" y="143738"/>
                  </a:lnTo>
                  <a:lnTo>
                    <a:pt x="55244" y="143738"/>
                  </a:lnTo>
                  <a:lnTo>
                    <a:pt x="58762" y="139192"/>
                  </a:lnTo>
                  <a:lnTo>
                    <a:pt x="61823" y="135509"/>
                  </a:lnTo>
                  <a:lnTo>
                    <a:pt x="67043" y="129895"/>
                  </a:lnTo>
                  <a:lnTo>
                    <a:pt x="72212" y="124968"/>
                  </a:lnTo>
                  <a:lnTo>
                    <a:pt x="79933" y="117944"/>
                  </a:lnTo>
                  <a:lnTo>
                    <a:pt x="88997" y="108999"/>
                  </a:lnTo>
                  <a:lnTo>
                    <a:pt x="110086" y="77045"/>
                  </a:lnTo>
                  <a:lnTo>
                    <a:pt x="114249" y="52959"/>
                  </a:lnTo>
                  <a:lnTo>
                    <a:pt x="113844" y="45331"/>
                  </a:lnTo>
                  <a:lnTo>
                    <a:pt x="112631" y="38087"/>
                  </a:lnTo>
                  <a:lnTo>
                    <a:pt x="111603" y="34594"/>
                  </a:lnTo>
                  <a:close/>
                </a:path>
                <a:path w="115570" h="185420">
                  <a:moveTo>
                    <a:pt x="58534" y="0"/>
                  </a:moveTo>
                  <a:lnTo>
                    <a:pt x="20815" y="10642"/>
                  </a:lnTo>
                  <a:lnTo>
                    <a:pt x="4201" y="47956"/>
                  </a:lnTo>
                  <a:lnTo>
                    <a:pt x="2832" y="58039"/>
                  </a:lnTo>
                  <a:lnTo>
                    <a:pt x="41287" y="62128"/>
                  </a:lnTo>
                  <a:lnTo>
                    <a:pt x="42354" y="51879"/>
                  </a:lnTo>
                  <a:lnTo>
                    <a:pt x="44449" y="44729"/>
                  </a:lnTo>
                  <a:lnTo>
                    <a:pt x="50672" y="36626"/>
                  </a:lnTo>
                  <a:lnTo>
                    <a:pt x="54673" y="34594"/>
                  </a:lnTo>
                  <a:lnTo>
                    <a:pt x="111603" y="34594"/>
                  </a:lnTo>
                  <a:lnTo>
                    <a:pt x="110611" y="31224"/>
                  </a:lnTo>
                  <a:lnTo>
                    <a:pt x="83874" y="3412"/>
                  </a:lnTo>
                  <a:lnTo>
                    <a:pt x="68106" y="378"/>
                  </a:lnTo>
                  <a:lnTo>
                    <a:pt x="585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000"/>
            </a:p>
          </p:txBody>
        </p:sp>
      </p:grpSp>
      <p:grpSp>
        <p:nvGrpSpPr>
          <p:cNvPr id="19" name="Groupe 18"/>
          <p:cNvGrpSpPr/>
          <p:nvPr/>
        </p:nvGrpSpPr>
        <p:grpSpPr>
          <a:xfrm>
            <a:off x="8743131" y="4578754"/>
            <a:ext cx="2592000" cy="400110"/>
            <a:chOff x="7667584" y="3887384"/>
            <a:chExt cx="2722119" cy="342068"/>
          </a:xfrm>
        </p:grpSpPr>
        <p:grpSp>
          <p:nvGrpSpPr>
            <p:cNvPr id="65" name="Groupe 64"/>
            <p:cNvGrpSpPr/>
            <p:nvPr/>
          </p:nvGrpSpPr>
          <p:grpSpPr>
            <a:xfrm>
              <a:off x="7667584" y="3887384"/>
              <a:ext cx="2722119" cy="342068"/>
              <a:chOff x="3961039" y="5054600"/>
              <a:chExt cx="2590800" cy="342068"/>
            </a:xfrm>
          </p:grpSpPr>
          <p:sp>
            <p:nvSpPr>
              <p:cNvPr id="55" name="object 27"/>
              <p:cNvSpPr/>
              <p:nvPr/>
            </p:nvSpPr>
            <p:spPr>
              <a:xfrm>
                <a:off x="4052874" y="5186870"/>
                <a:ext cx="115570" cy="185420"/>
              </a:xfrm>
              <a:custGeom>
                <a:avLst/>
                <a:gdLst/>
                <a:ahLst/>
                <a:cxnLst/>
                <a:rect l="l" t="t" r="r" b="b"/>
                <a:pathLst>
                  <a:path w="115570" h="185420">
                    <a:moveTo>
                      <a:pt x="111603" y="34594"/>
                    </a:moveTo>
                    <a:lnTo>
                      <a:pt x="64287" y="34594"/>
                    </a:lnTo>
                    <a:lnTo>
                      <a:pt x="68198" y="36563"/>
                    </a:lnTo>
                    <a:lnTo>
                      <a:pt x="74421" y="44411"/>
                    </a:lnTo>
                    <a:lnTo>
                      <a:pt x="75984" y="49149"/>
                    </a:lnTo>
                    <a:lnTo>
                      <a:pt x="75984" y="59817"/>
                    </a:lnTo>
                    <a:lnTo>
                      <a:pt x="49682" y="95986"/>
                    </a:lnTo>
                    <a:lnTo>
                      <a:pt x="36906" y="109074"/>
                    </a:lnTo>
                    <a:lnTo>
                      <a:pt x="12026" y="142684"/>
                    </a:lnTo>
                    <a:lnTo>
                      <a:pt x="0" y="184912"/>
                    </a:lnTo>
                    <a:lnTo>
                      <a:pt x="115188" y="184912"/>
                    </a:lnTo>
                    <a:lnTo>
                      <a:pt x="115188" y="143738"/>
                    </a:lnTo>
                    <a:lnTo>
                      <a:pt x="55244" y="143738"/>
                    </a:lnTo>
                    <a:lnTo>
                      <a:pt x="58762" y="139192"/>
                    </a:lnTo>
                    <a:lnTo>
                      <a:pt x="61823" y="135509"/>
                    </a:lnTo>
                    <a:lnTo>
                      <a:pt x="67043" y="129895"/>
                    </a:lnTo>
                    <a:lnTo>
                      <a:pt x="72212" y="124968"/>
                    </a:lnTo>
                    <a:lnTo>
                      <a:pt x="79933" y="117944"/>
                    </a:lnTo>
                    <a:lnTo>
                      <a:pt x="88997" y="108999"/>
                    </a:lnTo>
                    <a:lnTo>
                      <a:pt x="110086" y="77045"/>
                    </a:lnTo>
                    <a:lnTo>
                      <a:pt x="114249" y="52959"/>
                    </a:lnTo>
                    <a:lnTo>
                      <a:pt x="113844" y="45331"/>
                    </a:lnTo>
                    <a:lnTo>
                      <a:pt x="112631" y="38087"/>
                    </a:lnTo>
                    <a:lnTo>
                      <a:pt x="111603" y="34594"/>
                    </a:lnTo>
                    <a:close/>
                  </a:path>
                  <a:path w="115570" h="185420">
                    <a:moveTo>
                      <a:pt x="58534" y="0"/>
                    </a:moveTo>
                    <a:lnTo>
                      <a:pt x="20815" y="10642"/>
                    </a:lnTo>
                    <a:lnTo>
                      <a:pt x="4201" y="47956"/>
                    </a:lnTo>
                    <a:lnTo>
                      <a:pt x="2832" y="58039"/>
                    </a:lnTo>
                    <a:lnTo>
                      <a:pt x="41287" y="62128"/>
                    </a:lnTo>
                    <a:lnTo>
                      <a:pt x="42354" y="51879"/>
                    </a:lnTo>
                    <a:lnTo>
                      <a:pt x="44449" y="44729"/>
                    </a:lnTo>
                    <a:lnTo>
                      <a:pt x="50672" y="36626"/>
                    </a:lnTo>
                    <a:lnTo>
                      <a:pt x="54673" y="34594"/>
                    </a:lnTo>
                    <a:lnTo>
                      <a:pt x="111603" y="34594"/>
                    </a:lnTo>
                    <a:lnTo>
                      <a:pt x="110611" y="31224"/>
                    </a:lnTo>
                    <a:lnTo>
                      <a:pt x="83874" y="3412"/>
                    </a:lnTo>
                    <a:lnTo>
                      <a:pt x="68106" y="378"/>
                    </a:lnTo>
                    <a:lnTo>
                      <a:pt x="58534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000"/>
              </a:p>
            </p:txBody>
          </p:sp>
          <p:grpSp>
            <p:nvGrpSpPr>
              <p:cNvPr id="58" name="Groupe 36"/>
              <p:cNvGrpSpPr/>
              <p:nvPr/>
            </p:nvGrpSpPr>
            <p:grpSpPr>
              <a:xfrm>
                <a:off x="3961039" y="5054600"/>
                <a:ext cx="2590800" cy="342068"/>
                <a:chOff x="857250" y="5029200"/>
                <a:chExt cx="2590800" cy="342068"/>
              </a:xfrm>
            </p:grpSpPr>
            <p:sp>
              <p:nvSpPr>
                <p:cNvPr id="60" name="ZoneTexte 59"/>
                <p:cNvSpPr txBox="1"/>
                <p:nvPr/>
              </p:nvSpPr>
              <p:spPr>
                <a:xfrm>
                  <a:off x="857250" y="5029200"/>
                  <a:ext cx="2590800" cy="342068"/>
                </a:xfrm>
                <a:prstGeom prst="rect">
                  <a:avLst/>
                </a:prstGeom>
                <a:solidFill>
                  <a:srgbClr val="660033"/>
                </a:solidFill>
                <a:ln>
                  <a:solidFill>
                    <a:srgbClr val="660033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2000" b="1" dirty="0">
                      <a:latin typeface="Arial" pitchFamily="34" charset="0"/>
                      <a:cs typeface="Arial" pitchFamily="34" charset="0"/>
                    </a:rPr>
                    <a:t>          </a:t>
                  </a:r>
                  <a:r>
                    <a:rPr lang="fr-FR" sz="2000" b="1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AMENAGER</a:t>
                  </a:r>
                </a:p>
              </p:txBody>
            </p:sp>
            <p:sp>
              <p:nvSpPr>
                <p:cNvPr id="62" name="object 24"/>
                <p:cNvSpPr/>
                <p:nvPr/>
              </p:nvSpPr>
              <p:spPr>
                <a:xfrm>
                  <a:off x="929205" y="5087753"/>
                  <a:ext cx="464820" cy="255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820" h="255904">
                      <a:moveTo>
                        <a:pt x="261048" y="0"/>
                      </a:moveTo>
                      <a:lnTo>
                        <a:pt x="0" y="0"/>
                      </a:lnTo>
                      <a:lnTo>
                        <a:pt x="0" y="41744"/>
                      </a:lnTo>
                      <a:lnTo>
                        <a:pt x="2972" y="100377"/>
                      </a:lnTo>
                      <a:lnTo>
                        <a:pt x="12006" y="147811"/>
                      </a:lnTo>
                      <a:lnTo>
                        <a:pt x="27273" y="185089"/>
                      </a:lnTo>
                      <a:lnTo>
                        <a:pt x="77204" y="233342"/>
                      </a:lnTo>
                      <a:lnTo>
                        <a:pt x="154150" y="253474"/>
                      </a:lnTo>
                      <a:lnTo>
                        <a:pt x="203187" y="255600"/>
                      </a:lnTo>
                      <a:lnTo>
                        <a:pt x="464235" y="255600"/>
                      </a:lnTo>
                      <a:lnTo>
                        <a:pt x="415199" y="253474"/>
                      </a:lnTo>
                      <a:lnTo>
                        <a:pt x="373262" y="246402"/>
                      </a:lnTo>
                      <a:lnTo>
                        <a:pt x="309997" y="213252"/>
                      </a:lnTo>
                      <a:lnTo>
                        <a:pt x="273054" y="147811"/>
                      </a:lnTo>
                      <a:lnTo>
                        <a:pt x="264021" y="100377"/>
                      </a:lnTo>
                      <a:lnTo>
                        <a:pt x="261048" y="41744"/>
                      </a:lnTo>
                      <a:lnTo>
                        <a:pt x="261048" y="0"/>
                      </a:lnTo>
                      <a:close/>
                    </a:path>
                  </a:pathLst>
                </a:custGeom>
                <a:solidFill>
                  <a:srgbClr val="E94C05"/>
                </a:solidFill>
                <a:ln>
                  <a:solidFill>
                    <a:srgbClr val="660033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2000"/>
                </a:p>
              </p:txBody>
            </p:sp>
          </p:grpSp>
        </p:grpSp>
        <p:sp>
          <p:nvSpPr>
            <p:cNvPr id="75" name="object 19"/>
            <p:cNvSpPr/>
            <p:nvPr/>
          </p:nvSpPr>
          <p:spPr>
            <a:xfrm>
              <a:off x="7842337" y="3976723"/>
              <a:ext cx="120093" cy="188595"/>
            </a:xfrm>
            <a:custGeom>
              <a:avLst/>
              <a:gdLst/>
              <a:ahLst/>
              <a:cxnLst/>
              <a:rect l="l" t="t" r="r" b="b"/>
              <a:pathLst>
                <a:path w="114300" h="188594">
                  <a:moveTo>
                    <a:pt x="38354" y="130225"/>
                  </a:moveTo>
                  <a:lnTo>
                    <a:pt x="0" y="136931"/>
                  </a:lnTo>
                  <a:lnTo>
                    <a:pt x="2082" y="145065"/>
                  </a:lnTo>
                  <a:lnTo>
                    <a:pt x="4576" y="152477"/>
                  </a:lnTo>
                  <a:lnTo>
                    <a:pt x="28702" y="182194"/>
                  </a:lnTo>
                  <a:lnTo>
                    <a:pt x="58432" y="188023"/>
                  </a:lnTo>
                  <a:lnTo>
                    <a:pt x="67626" y="187530"/>
                  </a:lnTo>
                  <a:lnTo>
                    <a:pt x="104320" y="164570"/>
                  </a:lnTo>
                  <a:lnTo>
                    <a:pt x="107985" y="157264"/>
                  </a:lnTo>
                  <a:lnTo>
                    <a:pt x="52590" y="157264"/>
                  </a:lnTo>
                  <a:lnTo>
                    <a:pt x="48552" y="155308"/>
                  </a:lnTo>
                  <a:lnTo>
                    <a:pt x="42202" y="147446"/>
                  </a:lnTo>
                  <a:lnTo>
                    <a:pt x="39865" y="140398"/>
                  </a:lnTo>
                  <a:lnTo>
                    <a:pt x="38354" y="130225"/>
                  </a:lnTo>
                  <a:close/>
                </a:path>
                <a:path w="114300" h="188594">
                  <a:moveTo>
                    <a:pt x="109459" y="103441"/>
                  </a:moveTo>
                  <a:lnTo>
                    <a:pt x="62776" y="103441"/>
                  </a:lnTo>
                  <a:lnTo>
                    <a:pt x="67246" y="105752"/>
                  </a:lnTo>
                  <a:lnTo>
                    <a:pt x="73850" y="115023"/>
                  </a:lnTo>
                  <a:lnTo>
                    <a:pt x="75488" y="121551"/>
                  </a:lnTo>
                  <a:lnTo>
                    <a:pt x="75488" y="138252"/>
                  </a:lnTo>
                  <a:lnTo>
                    <a:pt x="73787" y="144868"/>
                  </a:lnTo>
                  <a:lnTo>
                    <a:pt x="66929" y="154787"/>
                  </a:lnTo>
                  <a:lnTo>
                    <a:pt x="62649" y="157264"/>
                  </a:lnTo>
                  <a:lnTo>
                    <a:pt x="107985" y="157264"/>
                  </a:lnTo>
                  <a:lnTo>
                    <a:pt x="110588" y="150333"/>
                  </a:lnTo>
                  <a:lnTo>
                    <a:pt x="112560" y="142803"/>
                  </a:lnTo>
                  <a:lnTo>
                    <a:pt x="113741" y="135109"/>
                  </a:lnTo>
                  <a:lnTo>
                    <a:pt x="114134" y="127253"/>
                  </a:lnTo>
                  <a:lnTo>
                    <a:pt x="114134" y="118821"/>
                  </a:lnTo>
                  <a:lnTo>
                    <a:pt x="112864" y="111569"/>
                  </a:lnTo>
                  <a:lnTo>
                    <a:pt x="109459" y="103441"/>
                  </a:lnTo>
                  <a:close/>
                </a:path>
                <a:path w="114300" h="188594">
                  <a:moveTo>
                    <a:pt x="46647" y="70332"/>
                  </a:moveTo>
                  <a:lnTo>
                    <a:pt x="44678" y="106413"/>
                  </a:lnTo>
                  <a:lnTo>
                    <a:pt x="49949" y="104432"/>
                  </a:lnTo>
                  <a:lnTo>
                    <a:pt x="54102" y="103441"/>
                  </a:lnTo>
                  <a:lnTo>
                    <a:pt x="109459" y="103441"/>
                  </a:lnTo>
                  <a:lnTo>
                    <a:pt x="107772" y="99415"/>
                  </a:lnTo>
                  <a:lnTo>
                    <a:pt x="104216" y="94513"/>
                  </a:lnTo>
                  <a:lnTo>
                    <a:pt x="99618" y="90792"/>
                  </a:lnTo>
                  <a:lnTo>
                    <a:pt x="96799" y="88480"/>
                  </a:lnTo>
                  <a:lnTo>
                    <a:pt x="92710" y="86448"/>
                  </a:lnTo>
                  <a:lnTo>
                    <a:pt x="87376" y="84708"/>
                  </a:lnTo>
                  <a:lnTo>
                    <a:pt x="93967" y="79921"/>
                  </a:lnTo>
                  <a:lnTo>
                    <a:pt x="98907" y="74333"/>
                  </a:lnTo>
                  <a:lnTo>
                    <a:pt x="100647" y="70942"/>
                  </a:lnTo>
                  <a:lnTo>
                    <a:pt x="50457" y="70942"/>
                  </a:lnTo>
                  <a:lnTo>
                    <a:pt x="48793" y="70738"/>
                  </a:lnTo>
                  <a:lnTo>
                    <a:pt x="46647" y="70332"/>
                  </a:lnTo>
                  <a:close/>
                </a:path>
                <a:path w="114300" h="188594">
                  <a:moveTo>
                    <a:pt x="104863" y="31381"/>
                  </a:moveTo>
                  <a:lnTo>
                    <a:pt x="59537" y="31381"/>
                  </a:lnTo>
                  <a:lnTo>
                    <a:pt x="62992" y="33045"/>
                  </a:lnTo>
                  <a:lnTo>
                    <a:pt x="68021" y="39649"/>
                  </a:lnTo>
                  <a:lnTo>
                    <a:pt x="69278" y="44081"/>
                  </a:lnTo>
                  <a:lnTo>
                    <a:pt x="69179" y="55689"/>
                  </a:lnTo>
                  <a:lnTo>
                    <a:pt x="67589" y="60401"/>
                  </a:lnTo>
                  <a:lnTo>
                    <a:pt x="60871" y="68833"/>
                  </a:lnTo>
                  <a:lnTo>
                    <a:pt x="56680" y="70942"/>
                  </a:lnTo>
                  <a:lnTo>
                    <a:pt x="100647" y="70942"/>
                  </a:lnTo>
                  <a:lnTo>
                    <a:pt x="105435" y="61607"/>
                  </a:lnTo>
                  <a:lnTo>
                    <a:pt x="107073" y="54495"/>
                  </a:lnTo>
                  <a:lnTo>
                    <a:pt x="107073" y="46634"/>
                  </a:lnTo>
                  <a:lnTo>
                    <a:pt x="106319" y="37019"/>
                  </a:lnTo>
                  <a:lnTo>
                    <a:pt x="104863" y="31381"/>
                  </a:lnTo>
                  <a:close/>
                </a:path>
                <a:path w="114300" h="188594">
                  <a:moveTo>
                    <a:pt x="55892" y="0"/>
                  </a:moveTo>
                  <a:lnTo>
                    <a:pt x="19456" y="12166"/>
                  </a:lnTo>
                  <a:lnTo>
                    <a:pt x="2070" y="47129"/>
                  </a:lnTo>
                  <a:lnTo>
                    <a:pt x="38354" y="55689"/>
                  </a:lnTo>
                  <a:lnTo>
                    <a:pt x="39372" y="46634"/>
                  </a:lnTo>
                  <a:lnTo>
                    <a:pt x="41275" y="40373"/>
                  </a:lnTo>
                  <a:lnTo>
                    <a:pt x="46939" y="33185"/>
                  </a:lnTo>
                  <a:lnTo>
                    <a:pt x="50609" y="31381"/>
                  </a:lnTo>
                  <a:lnTo>
                    <a:pt x="104863" y="31381"/>
                  </a:lnTo>
                  <a:lnTo>
                    <a:pt x="104055" y="28252"/>
                  </a:lnTo>
                  <a:lnTo>
                    <a:pt x="68480" y="830"/>
                  </a:lnTo>
                  <a:lnTo>
                    <a:pt x="558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000"/>
            </a:p>
          </p:txBody>
        </p:sp>
      </p:grpSp>
      <p:sp>
        <p:nvSpPr>
          <p:cNvPr id="5" name="Rectangle 4"/>
          <p:cNvSpPr/>
          <p:nvPr/>
        </p:nvSpPr>
        <p:spPr>
          <a:xfrm>
            <a:off x="1170206" y="6255433"/>
            <a:ext cx="11555194" cy="1620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>
              <a:spcBef>
                <a:spcPts val="240"/>
              </a:spcBef>
            </a:pPr>
            <a:r>
              <a:rPr lang="fr-FR" sz="2400" spc="-35" dirty="0">
                <a:latin typeface="Arial"/>
                <a:cs typeface="Arial"/>
              </a:rPr>
              <a:t>Vous </a:t>
            </a:r>
            <a:r>
              <a:rPr lang="fr-FR" sz="2400" spc="-5" dirty="0">
                <a:latin typeface="Arial"/>
                <a:cs typeface="Arial"/>
              </a:rPr>
              <a:t>devez établir un  </a:t>
            </a:r>
            <a:r>
              <a:rPr lang="fr-FR" sz="2400" dirty="0">
                <a:latin typeface="Arial"/>
                <a:cs typeface="Arial"/>
              </a:rPr>
              <a:t>constat contradictoire, </a:t>
            </a:r>
            <a:r>
              <a:rPr lang="fr-FR" sz="2400" spc="-5" dirty="0">
                <a:latin typeface="Arial"/>
                <a:cs typeface="Arial"/>
              </a:rPr>
              <a:t>disponible </a:t>
            </a:r>
            <a:r>
              <a:rPr lang="fr-FR" sz="2400" dirty="0">
                <a:latin typeface="Arial"/>
                <a:cs typeface="Arial"/>
              </a:rPr>
              <a:t>sur </a:t>
            </a:r>
            <a:r>
              <a:rPr lang="fr-FR" sz="2400" spc="-5" dirty="0">
                <a:latin typeface="Arial"/>
                <a:cs typeface="Arial"/>
              </a:rPr>
              <a:t>le </a:t>
            </a:r>
            <a:r>
              <a:rPr lang="fr-FR" sz="2400" dirty="0">
                <a:latin typeface="Arial"/>
                <a:cs typeface="Arial"/>
              </a:rPr>
              <a:t>téléservice, </a:t>
            </a:r>
            <a:r>
              <a:rPr lang="fr-FR" sz="2400" spc="-5" dirty="0">
                <a:latin typeface="Arial"/>
                <a:cs typeface="Arial"/>
              </a:rPr>
              <a:t>avec </a:t>
            </a:r>
            <a:r>
              <a:rPr lang="fr-FR" sz="2400" dirty="0">
                <a:latin typeface="Arial"/>
                <a:cs typeface="Arial"/>
              </a:rPr>
              <a:t>cet </a:t>
            </a:r>
            <a:r>
              <a:rPr lang="fr-FR" sz="2400" spc="-5" dirty="0">
                <a:latin typeface="Arial"/>
                <a:cs typeface="Arial"/>
              </a:rPr>
              <a:t>exploitant, </a:t>
            </a:r>
            <a:r>
              <a:rPr lang="fr-FR" sz="2400" dirty="0">
                <a:latin typeface="Arial"/>
                <a:cs typeface="Arial"/>
              </a:rPr>
              <a:t>sur </a:t>
            </a:r>
            <a:r>
              <a:rPr lang="fr-FR" sz="2400" spc="-5" dirty="0">
                <a:latin typeface="Arial"/>
                <a:cs typeface="Arial"/>
              </a:rPr>
              <a:t>le </a:t>
            </a:r>
            <a:r>
              <a:rPr lang="fr-FR" sz="2400" dirty="0">
                <a:latin typeface="Arial"/>
                <a:cs typeface="Arial"/>
              </a:rPr>
              <a:t>même </a:t>
            </a:r>
            <a:r>
              <a:rPr lang="fr-FR" sz="2400" spc="-5" dirty="0">
                <a:latin typeface="Arial"/>
                <a:cs typeface="Arial"/>
              </a:rPr>
              <a:t>principe qu’un  </a:t>
            </a:r>
            <a:r>
              <a:rPr lang="fr-FR" sz="2400" dirty="0">
                <a:latin typeface="Arial"/>
                <a:cs typeface="Arial"/>
              </a:rPr>
              <a:t>constat </a:t>
            </a:r>
            <a:r>
              <a:rPr lang="fr-FR" sz="2400" spc="-5" dirty="0">
                <a:latin typeface="Arial"/>
                <a:cs typeface="Arial"/>
              </a:rPr>
              <a:t>d’accident de la </a:t>
            </a:r>
            <a:r>
              <a:rPr lang="fr-FR" sz="2400" dirty="0">
                <a:latin typeface="Arial"/>
                <a:cs typeface="Arial"/>
              </a:rPr>
              <a:t>route.</a:t>
            </a:r>
          </a:p>
          <a:p>
            <a:pPr marL="12700" marR="5080">
              <a:spcBef>
                <a:spcPts val="240"/>
              </a:spcBef>
            </a:pPr>
            <a:endParaRPr lang="fr-FR" sz="2400" dirty="0">
              <a:latin typeface="Arial"/>
              <a:cs typeface="Arial"/>
            </a:endParaRPr>
          </a:p>
          <a:p>
            <a:pPr marL="12700" marR="5080">
              <a:spcBef>
                <a:spcPts val="240"/>
              </a:spcBef>
            </a:pPr>
            <a:r>
              <a:rPr lang="fr-FR" sz="2400" dirty="0">
                <a:latin typeface="Arial"/>
                <a:cs typeface="Arial"/>
              </a:rPr>
              <a:t>Évacuez </a:t>
            </a:r>
            <a:r>
              <a:rPr lang="fr-FR" sz="2400" spc="-5" dirty="0">
                <a:latin typeface="Arial"/>
                <a:cs typeface="Arial"/>
              </a:rPr>
              <a:t>les lieux </a:t>
            </a:r>
            <a:r>
              <a:rPr lang="fr-FR" sz="2400" dirty="0">
                <a:latin typeface="Arial"/>
                <a:cs typeface="Arial"/>
              </a:rPr>
              <a:t>s’il y a risque </a:t>
            </a:r>
            <a:r>
              <a:rPr lang="fr-FR" sz="2400" spc="-5" dirty="0">
                <a:latin typeface="Arial"/>
                <a:cs typeface="Arial"/>
              </a:rPr>
              <a:t>d’explosion </a:t>
            </a:r>
            <a:r>
              <a:rPr lang="fr-FR" sz="2400" dirty="0">
                <a:latin typeface="Arial"/>
                <a:cs typeface="Arial"/>
              </a:rPr>
              <a:t>(canalisation </a:t>
            </a:r>
            <a:r>
              <a:rPr lang="fr-FR" sz="2400" spc="-5" dirty="0">
                <a:latin typeface="Arial"/>
                <a:cs typeface="Arial"/>
              </a:rPr>
              <a:t>de gaz endommagée).</a:t>
            </a:r>
            <a:endParaRPr lang="fr-FR" sz="2400" dirty="0">
              <a:latin typeface="Arial"/>
              <a:cs typeface="Arial"/>
            </a:endParaRPr>
          </a:p>
        </p:txBody>
      </p:sp>
      <p:grpSp>
        <p:nvGrpSpPr>
          <p:cNvPr id="23" name="Groupe 22"/>
          <p:cNvGrpSpPr/>
          <p:nvPr/>
        </p:nvGrpSpPr>
        <p:grpSpPr>
          <a:xfrm>
            <a:off x="8761535" y="5277669"/>
            <a:ext cx="2590800" cy="400110"/>
            <a:chOff x="7667585" y="4426742"/>
            <a:chExt cx="2590800" cy="342068"/>
          </a:xfrm>
        </p:grpSpPr>
        <p:grpSp>
          <p:nvGrpSpPr>
            <p:cNvPr id="80" name="Groupe 64"/>
            <p:cNvGrpSpPr/>
            <p:nvPr/>
          </p:nvGrpSpPr>
          <p:grpSpPr>
            <a:xfrm>
              <a:off x="7667585" y="4426742"/>
              <a:ext cx="2590800" cy="342068"/>
              <a:chOff x="3961039" y="5054600"/>
              <a:chExt cx="2590800" cy="342068"/>
            </a:xfrm>
          </p:grpSpPr>
          <p:sp>
            <p:nvSpPr>
              <p:cNvPr id="82" name="object 27"/>
              <p:cNvSpPr/>
              <p:nvPr/>
            </p:nvSpPr>
            <p:spPr>
              <a:xfrm>
                <a:off x="4052874" y="5186870"/>
                <a:ext cx="115570" cy="185420"/>
              </a:xfrm>
              <a:custGeom>
                <a:avLst/>
                <a:gdLst/>
                <a:ahLst/>
                <a:cxnLst/>
                <a:rect l="l" t="t" r="r" b="b"/>
                <a:pathLst>
                  <a:path w="115570" h="185420">
                    <a:moveTo>
                      <a:pt x="111603" y="34594"/>
                    </a:moveTo>
                    <a:lnTo>
                      <a:pt x="64287" y="34594"/>
                    </a:lnTo>
                    <a:lnTo>
                      <a:pt x="68198" y="36563"/>
                    </a:lnTo>
                    <a:lnTo>
                      <a:pt x="74421" y="44411"/>
                    </a:lnTo>
                    <a:lnTo>
                      <a:pt x="75984" y="49149"/>
                    </a:lnTo>
                    <a:lnTo>
                      <a:pt x="75984" y="59817"/>
                    </a:lnTo>
                    <a:lnTo>
                      <a:pt x="49682" y="95986"/>
                    </a:lnTo>
                    <a:lnTo>
                      <a:pt x="36906" y="109074"/>
                    </a:lnTo>
                    <a:lnTo>
                      <a:pt x="12026" y="142684"/>
                    </a:lnTo>
                    <a:lnTo>
                      <a:pt x="0" y="184912"/>
                    </a:lnTo>
                    <a:lnTo>
                      <a:pt x="115188" y="184912"/>
                    </a:lnTo>
                    <a:lnTo>
                      <a:pt x="115188" y="143738"/>
                    </a:lnTo>
                    <a:lnTo>
                      <a:pt x="55244" y="143738"/>
                    </a:lnTo>
                    <a:lnTo>
                      <a:pt x="58762" y="139192"/>
                    </a:lnTo>
                    <a:lnTo>
                      <a:pt x="61823" y="135509"/>
                    </a:lnTo>
                    <a:lnTo>
                      <a:pt x="67043" y="129895"/>
                    </a:lnTo>
                    <a:lnTo>
                      <a:pt x="72212" y="124968"/>
                    </a:lnTo>
                    <a:lnTo>
                      <a:pt x="79933" y="117944"/>
                    </a:lnTo>
                    <a:lnTo>
                      <a:pt x="88997" y="108999"/>
                    </a:lnTo>
                    <a:lnTo>
                      <a:pt x="110086" y="77045"/>
                    </a:lnTo>
                    <a:lnTo>
                      <a:pt x="114249" y="52959"/>
                    </a:lnTo>
                    <a:lnTo>
                      <a:pt x="113844" y="45331"/>
                    </a:lnTo>
                    <a:lnTo>
                      <a:pt x="112631" y="38087"/>
                    </a:lnTo>
                    <a:lnTo>
                      <a:pt x="111603" y="34594"/>
                    </a:lnTo>
                    <a:close/>
                  </a:path>
                  <a:path w="115570" h="185420">
                    <a:moveTo>
                      <a:pt x="58534" y="0"/>
                    </a:moveTo>
                    <a:lnTo>
                      <a:pt x="20815" y="10642"/>
                    </a:lnTo>
                    <a:lnTo>
                      <a:pt x="4201" y="47956"/>
                    </a:lnTo>
                    <a:lnTo>
                      <a:pt x="2832" y="58039"/>
                    </a:lnTo>
                    <a:lnTo>
                      <a:pt x="41287" y="62128"/>
                    </a:lnTo>
                    <a:lnTo>
                      <a:pt x="42354" y="51879"/>
                    </a:lnTo>
                    <a:lnTo>
                      <a:pt x="44449" y="44729"/>
                    </a:lnTo>
                    <a:lnTo>
                      <a:pt x="50672" y="36626"/>
                    </a:lnTo>
                    <a:lnTo>
                      <a:pt x="54673" y="34594"/>
                    </a:lnTo>
                    <a:lnTo>
                      <a:pt x="111603" y="34594"/>
                    </a:lnTo>
                    <a:lnTo>
                      <a:pt x="110611" y="31224"/>
                    </a:lnTo>
                    <a:lnTo>
                      <a:pt x="83874" y="3412"/>
                    </a:lnTo>
                    <a:lnTo>
                      <a:pt x="68106" y="378"/>
                    </a:lnTo>
                    <a:lnTo>
                      <a:pt x="58534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000"/>
              </a:p>
            </p:txBody>
          </p:sp>
          <p:grpSp>
            <p:nvGrpSpPr>
              <p:cNvPr id="84" name="Groupe 36"/>
              <p:cNvGrpSpPr/>
              <p:nvPr/>
            </p:nvGrpSpPr>
            <p:grpSpPr>
              <a:xfrm>
                <a:off x="3961039" y="5054600"/>
                <a:ext cx="2590800" cy="342068"/>
                <a:chOff x="857250" y="5029200"/>
                <a:chExt cx="2590800" cy="342068"/>
              </a:xfrm>
            </p:grpSpPr>
            <p:sp>
              <p:nvSpPr>
                <p:cNvPr id="86" name="ZoneTexte 85"/>
                <p:cNvSpPr txBox="1"/>
                <p:nvPr/>
              </p:nvSpPr>
              <p:spPr>
                <a:xfrm>
                  <a:off x="857250" y="5029200"/>
                  <a:ext cx="2590800" cy="342068"/>
                </a:xfrm>
                <a:prstGeom prst="rect">
                  <a:avLst/>
                </a:prstGeom>
                <a:solidFill>
                  <a:srgbClr val="660033"/>
                </a:solidFill>
                <a:ln>
                  <a:solidFill>
                    <a:srgbClr val="660033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2000" b="1" dirty="0">
                      <a:latin typeface="Arial" pitchFamily="34" charset="0"/>
                      <a:cs typeface="Arial" pitchFamily="34" charset="0"/>
                    </a:rPr>
                    <a:t>          </a:t>
                  </a:r>
                  <a:r>
                    <a:rPr lang="fr-FR" sz="2000" b="1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ACCEUILLIR</a:t>
                  </a:r>
                </a:p>
              </p:txBody>
            </p:sp>
            <p:sp>
              <p:nvSpPr>
                <p:cNvPr id="87" name="object 24"/>
                <p:cNvSpPr/>
                <p:nvPr/>
              </p:nvSpPr>
              <p:spPr>
                <a:xfrm>
                  <a:off x="929205" y="5087753"/>
                  <a:ext cx="464820" cy="255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820" h="255904">
                      <a:moveTo>
                        <a:pt x="261048" y="0"/>
                      </a:moveTo>
                      <a:lnTo>
                        <a:pt x="0" y="0"/>
                      </a:lnTo>
                      <a:lnTo>
                        <a:pt x="0" y="41744"/>
                      </a:lnTo>
                      <a:lnTo>
                        <a:pt x="2972" y="100377"/>
                      </a:lnTo>
                      <a:lnTo>
                        <a:pt x="12006" y="147811"/>
                      </a:lnTo>
                      <a:lnTo>
                        <a:pt x="27273" y="185089"/>
                      </a:lnTo>
                      <a:lnTo>
                        <a:pt x="77204" y="233342"/>
                      </a:lnTo>
                      <a:lnTo>
                        <a:pt x="154150" y="253474"/>
                      </a:lnTo>
                      <a:lnTo>
                        <a:pt x="203187" y="255600"/>
                      </a:lnTo>
                      <a:lnTo>
                        <a:pt x="464235" y="255600"/>
                      </a:lnTo>
                      <a:lnTo>
                        <a:pt x="415199" y="253474"/>
                      </a:lnTo>
                      <a:lnTo>
                        <a:pt x="373262" y="246402"/>
                      </a:lnTo>
                      <a:lnTo>
                        <a:pt x="309997" y="213252"/>
                      </a:lnTo>
                      <a:lnTo>
                        <a:pt x="273054" y="147811"/>
                      </a:lnTo>
                      <a:lnTo>
                        <a:pt x="264021" y="100377"/>
                      </a:lnTo>
                      <a:lnTo>
                        <a:pt x="261048" y="41744"/>
                      </a:lnTo>
                      <a:lnTo>
                        <a:pt x="261048" y="0"/>
                      </a:lnTo>
                      <a:close/>
                    </a:path>
                  </a:pathLst>
                </a:custGeom>
                <a:solidFill>
                  <a:srgbClr val="E94C05"/>
                </a:solidFill>
                <a:ln>
                  <a:solidFill>
                    <a:srgbClr val="660033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2000"/>
                </a:p>
              </p:txBody>
            </p:sp>
          </p:grpSp>
        </p:grpSp>
        <p:sp>
          <p:nvSpPr>
            <p:cNvPr id="61" name="object 18"/>
            <p:cNvSpPr/>
            <p:nvPr/>
          </p:nvSpPr>
          <p:spPr>
            <a:xfrm>
              <a:off x="7836255" y="4528117"/>
              <a:ext cx="121285" cy="185420"/>
            </a:xfrm>
            <a:custGeom>
              <a:avLst/>
              <a:gdLst/>
              <a:ahLst/>
              <a:cxnLst/>
              <a:rect l="l" t="t" r="r" b="b"/>
              <a:pathLst>
                <a:path w="121285" h="185420">
                  <a:moveTo>
                    <a:pt x="103403" y="150939"/>
                  </a:moveTo>
                  <a:lnTo>
                    <a:pt x="69938" y="150939"/>
                  </a:lnTo>
                  <a:lnTo>
                    <a:pt x="69938" y="184924"/>
                  </a:lnTo>
                  <a:lnTo>
                    <a:pt x="103403" y="184924"/>
                  </a:lnTo>
                  <a:lnTo>
                    <a:pt x="103403" y="150939"/>
                  </a:lnTo>
                  <a:close/>
                </a:path>
                <a:path w="121285" h="185420">
                  <a:moveTo>
                    <a:pt x="103403" y="0"/>
                  </a:moveTo>
                  <a:lnTo>
                    <a:pt x="69938" y="0"/>
                  </a:lnTo>
                  <a:lnTo>
                    <a:pt x="0" y="109397"/>
                  </a:lnTo>
                  <a:lnTo>
                    <a:pt x="0" y="150939"/>
                  </a:lnTo>
                  <a:lnTo>
                    <a:pt x="120738" y="150939"/>
                  </a:lnTo>
                  <a:lnTo>
                    <a:pt x="120738" y="111747"/>
                  </a:lnTo>
                  <a:lnTo>
                    <a:pt x="32981" y="111747"/>
                  </a:lnTo>
                  <a:lnTo>
                    <a:pt x="69938" y="54533"/>
                  </a:lnTo>
                  <a:lnTo>
                    <a:pt x="103403" y="54533"/>
                  </a:lnTo>
                  <a:lnTo>
                    <a:pt x="103403" y="0"/>
                  </a:lnTo>
                  <a:close/>
                </a:path>
                <a:path w="121285" h="185420">
                  <a:moveTo>
                    <a:pt x="103403" y="54533"/>
                  </a:moveTo>
                  <a:lnTo>
                    <a:pt x="69938" y="54533"/>
                  </a:lnTo>
                  <a:lnTo>
                    <a:pt x="69938" y="111747"/>
                  </a:lnTo>
                  <a:lnTo>
                    <a:pt x="103403" y="111747"/>
                  </a:lnTo>
                  <a:lnTo>
                    <a:pt x="103403" y="545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000"/>
            </a:p>
          </p:txBody>
        </p:sp>
      </p:grpSp>
    </p:spTree>
    <p:extLst>
      <p:ext uri="{BB962C8B-B14F-4D97-AF65-F5344CB8AC3E}">
        <p14:creationId xmlns:p14="http://schemas.microsoft.com/office/powerpoint/2010/main" val="878793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e 52"/>
          <p:cNvGrpSpPr/>
          <p:nvPr/>
        </p:nvGrpSpPr>
        <p:grpSpPr>
          <a:xfrm>
            <a:off x="1193248" y="162070"/>
            <a:ext cx="11201400" cy="1778136"/>
            <a:chOff x="1193248" y="162070"/>
            <a:chExt cx="11201400" cy="1778136"/>
          </a:xfrm>
        </p:grpSpPr>
        <p:sp>
          <p:nvSpPr>
            <p:cNvPr id="4" name="object 11"/>
            <p:cNvSpPr/>
            <p:nvPr/>
          </p:nvSpPr>
          <p:spPr>
            <a:xfrm>
              <a:off x="6390233" y="1571906"/>
              <a:ext cx="735965" cy="368300"/>
            </a:xfrm>
            <a:custGeom>
              <a:avLst/>
              <a:gdLst/>
              <a:ahLst/>
              <a:cxnLst/>
              <a:rect l="l" t="t" r="r" b="b"/>
              <a:pathLst>
                <a:path w="735965" h="368300">
                  <a:moveTo>
                    <a:pt x="0" y="0"/>
                  </a:moveTo>
                  <a:lnTo>
                    <a:pt x="367753" y="367753"/>
                  </a:lnTo>
                  <a:lnTo>
                    <a:pt x="612203" y="123304"/>
                  </a:lnTo>
                  <a:lnTo>
                    <a:pt x="367601" y="123304"/>
                  </a:lnTo>
                  <a:lnTo>
                    <a:pt x="0" y="0"/>
                  </a:lnTo>
                  <a:close/>
                </a:path>
                <a:path w="735965" h="368300">
                  <a:moveTo>
                    <a:pt x="735482" y="25"/>
                  </a:moveTo>
                  <a:lnTo>
                    <a:pt x="367601" y="123304"/>
                  </a:lnTo>
                  <a:lnTo>
                    <a:pt x="612203" y="123304"/>
                  </a:lnTo>
                  <a:lnTo>
                    <a:pt x="735482" y="25"/>
                  </a:lnTo>
                  <a:close/>
                </a:path>
              </a:pathLst>
            </a:custGeom>
            <a:solidFill>
              <a:srgbClr val="770D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50" name="Groupe 49"/>
            <p:cNvGrpSpPr/>
            <p:nvPr/>
          </p:nvGrpSpPr>
          <p:grpSpPr>
            <a:xfrm>
              <a:off x="1193248" y="162070"/>
              <a:ext cx="11201400" cy="1516557"/>
              <a:chOff x="1193248" y="175322"/>
              <a:chExt cx="11201400" cy="1516557"/>
            </a:xfrm>
          </p:grpSpPr>
          <p:sp>
            <p:nvSpPr>
              <p:cNvPr id="3" name="object 10"/>
              <p:cNvSpPr/>
              <p:nvPr/>
            </p:nvSpPr>
            <p:spPr>
              <a:xfrm>
                <a:off x="6624745" y="1118474"/>
                <a:ext cx="274320" cy="573405"/>
              </a:xfrm>
              <a:custGeom>
                <a:avLst/>
                <a:gdLst/>
                <a:ahLst/>
                <a:cxnLst/>
                <a:rect l="l" t="t" r="r" b="b"/>
                <a:pathLst>
                  <a:path w="274320" h="573404">
                    <a:moveTo>
                      <a:pt x="0" y="572896"/>
                    </a:moveTo>
                    <a:lnTo>
                      <a:pt x="273786" y="572896"/>
                    </a:lnTo>
                    <a:lnTo>
                      <a:pt x="273786" y="0"/>
                    </a:lnTo>
                    <a:lnTo>
                      <a:pt x="0" y="0"/>
                    </a:lnTo>
                    <a:lnTo>
                      <a:pt x="0" y="572896"/>
                    </a:lnTo>
                    <a:close/>
                  </a:path>
                </a:pathLst>
              </a:custGeom>
              <a:solidFill>
                <a:srgbClr val="770D5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" name="object 20"/>
              <p:cNvSpPr/>
              <p:nvPr/>
            </p:nvSpPr>
            <p:spPr>
              <a:xfrm>
                <a:off x="1193248" y="478131"/>
                <a:ext cx="11201400" cy="1054019"/>
              </a:xfrm>
              <a:custGeom>
                <a:avLst/>
                <a:gdLst/>
                <a:ahLst/>
                <a:cxnLst/>
                <a:rect l="l" t="t" r="r" b="b"/>
                <a:pathLst>
                  <a:path w="11201400" h="806450">
                    <a:moveTo>
                      <a:pt x="10896600" y="0"/>
                    </a:moveTo>
                    <a:lnTo>
                      <a:pt x="304800" y="0"/>
                    </a:lnTo>
                    <a:lnTo>
                      <a:pt x="128587" y="4762"/>
                    </a:lnTo>
                    <a:lnTo>
                      <a:pt x="38100" y="38100"/>
                    </a:lnTo>
                    <a:lnTo>
                      <a:pt x="4762" y="128587"/>
                    </a:lnTo>
                    <a:lnTo>
                      <a:pt x="0" y="304800"/>
                    </a:lnTo>
                    <a:lnTo>
                      <a:pt x="0" y="501510"/>
                    </a:lnTo>
                    <a:lnTo>
                      <a:pt x="4762" y="677722"/>
                    </a:lnTo>
                    <a:lnTo>
                      <a:pt x="38100" y="768210"/>
                    </a:lnTo>
                    <a:lnTo>
                      <a:pt x="128587" y="801547"/>
                    </a:lnTo>
                    <a:lnTo>
                      <a:pt x="304800" y="806310"/>
                    </a:lnTo>
                    <a:lnTo>
                      <a:pt x="10896600" y="806310"/>
                    </a:lnTo>
                    <a:lnTo>
                      <a:pt x="11072812" y="801547"/>
                    </a:lnTo>
                    <a:lnTo>
                      <a:pt x="11163300" y="768210"/>
                    </a:lnTo>
                    <a:lnTo>
                      <a:pt x="11196637" y="677722"/>
                    </a:lnTo>
                    <a:lnTo>
                      <a:pt x="11201400" y="501510"/>
                    </a:lnTo>
                    <a:lnTo>
                      <a:pt x="11201400" y="304800"/>
                    </a:lnTo>
                    <a:lnTo>
                      <a:pt x="11196637" y="128587"/>
                    </a:lnTo>
                    <a:lnTo>
                      <a:pt x="11163300" y="38100"/>
                    </a:lnTo>
                    <a:lnTo>
                      <a:pt x="11072812" y="4762"/>
                    </a:lnTo>
                    <a:lnTo>
                      <a:pt x="10896600" y="0"/>
                    </a:lnTo>
                    <a:close/>
                  </a:path>
                </a:pathLst>
              </a:custGeom>
              <a:solidFill>
                <a:srgbClr val="E9D4E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" name="object 21"/>
              <p:cNvSpPr txBox="1"/>
              <p:nvPr/>
            </p:nvSpPr>
            <p:spPr>
              <a:xfrm>
                <a:off x="1763528" y="632548"/>
                <a:ext cx="10060839" cy="830997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sz="1800" b="1" dirty="0">
                    <a:latin typeface="Arial"/>
                    <a:cs typeface="Arial"/>
                  </a:rPr>
                  <a:t>Stopper immédiatement le fonctionnement des</a:t>
                </a:r>
                <a:r>
                  <a:rPr sz="1800" b="1" spc="130" dirty="0">
                    <a:latin typeface="Arial"/>
                    <a:cs typeface="Arial"/>
                  </a:rPr>
                  <a:t> </a:t>
                </a:r>
                <a:r>
                  <a:rPr sz="1800" b="1" spc="-5" dirty="0">
                    <a:latin typeface="Arial"/>
                    <a:cs typeface="Arial"/>
                  </a:rPr>
                  <a:t>engins</a:t>
                </a:r>
                <a:endParaRPr sz="1800" dirty="0">
                  <a:latin typeface="Arial"/>
                  <a:cs typeface="Arial"/>
                </a:endParaRPr>
              </a:p>
              <a:p>
                <a:pPr algn="ctr">
                  <a:lnSpc>
                    <a:spcPct val="100000"/>
                  </a:lnSpc>
                </a:pPr>
                <a:r>
                  <a:rPr sz="1800" spc="-5" dirty="0">
                    <a:latin typeface="Arial"/>
                    <a:cs typeface="Arial"/>
                  </a:rPr>
                  <a:t>ou des </a:t>
                </a:r>
                <a:r>
                  <a:rPr sz="1800" dirty="0">
                    <a:latin typeface="Arial"/>
                    <a:cs typeface="Arial"/>
                  </a:rPr>
                  <a:t>matériels </a:t>
                </a:r>
                <a:r>
                  <a:rPr sz="1800" spc="-5" dirty="0">
                    <a:latin typeface="Arial"/>
                    <a:cs typeface="Arial"/>
                  </a:rPr>
                  <a:t>de </a:t>
                </a:r>
                <a:r>
                  <a:rPr sz="1800" dirty="0">
                    <a:latin typeface="Arial"/>
                    <a:cs typeface="Arial"/>
                  </a:rPr>
                  <a:t>chantier (arrêter toutes sources </a:t>
                </a:r>
                <a:r>
                  <a:rPr sz="1800" spc="-5" dirty="0">
                    <a:latin typeface="Arial"/>
                    <a:cs typeface="Arial"/>
                  </a:rPr>
                  <a:t>de points</a:t>
                </a:r>
                <a:r>
                  <a:rPr lang="fr-FR" spc="420" dirty="0">
                    <a:latin typeface="Arial"/>
                    <a:cs typeface="Arial"/>
                  </a:rPr>
                  <a:t> </a:t>
                </a:r>
                <a:r>
                  <a:rPr sz="1800" dirty="0" err="1">
                    <a:latin typeface="Arial"/>
                    <a:cs typeface="Arial"/>
                  </a:rPr>
                  <a:t>chauds</a:t>
                </a:r>
                <a:r>
                  <a:rPr sz="1800" dirty="0">
                    <a:latin typeface="Arial"/>
                    <a:cs typeface="Arial"/>
                  </a:rPr>
                  <a:t>).</a:t>
                </a:r>
                <a:endParaRPr lang="fr-FR" sz="1800" dirty="0">
                  <a:latin typeface="Arial"/>
                  <a:cs typeface="Arial"/>
                </a:endParaRPr>
              </a:p>
              <a:p>
                <a:pPr algn="ctr"/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En cas de contact de l’engin avec un réseau électrique, le dégager du réseau avant de l’arrêter.</a:t>
                </a:r>
              </a:p>
            </p:txBody>
          </p:sp>
          <p:sp>
            <p:nvSpPr>
              <p:cNvPr id="15" name="object 22"/>
              <p:cNvSpPr/>
              <p:nvPr/>
            </p:nvSpPr>
            <p:spPr>
              <a:xfrm>
                <a:off x="1193248" y="507517"/>
                <a:ext cx="11201400" cy="1024633"/>
              </a:xfrm>
              <a:custGeom>
                <a:avLst/>
                <a:gdLst/>
                <a:ahLst/>
                <a:cxnLst/>
                <a:rect l="l" t="t" r="r" b="b"/>
                <a:pathLst>
                  <a:path w="11201400" h="806450">
                    <a:moveTo>
                      <a:pt x="304800" y="0"/>
                    </a:moveTo>
                    <a:lnTo>
                      <a:pt x="128587" y="4762"/>
                    </a:lnTo>
                    <a:lnTo>
                      <a:pt x="38100" y="38100"/>
                    </a:lnTo>
                    <a:lnTo>
                      <a:pt x="4762" y="128587"/>
                    </a:lnTo>
                    <a:lnTo>
                      <a:pt x="0" y="304800"/>
                    </a:lnTo>
                    <a:lnTo>
                      <a:pt x="0" y="501510"/>
                    </a:lnTo>
                    <a:lnTo>
                      <a:pt x="4762" y="677722"/>
                    </a:lnTo>
                    <a:lnTo>
                      <a:pt x="38100" y="768210"/>
                    </a:lnTo>
                    <a:lnTo>
                      <a:pt x="128587" y="801547"/>
                    </a:lnTo>
                    <a:lnTo>
                      <a:pt x="304800" y="806310"/>
                    </a:lnTo>
                    <a:lnTo>
                      <a:pt x="10896600" y="806310"/>
                    </a:lnTo>
                    <a:lnTo>
                      <a:pt x="11072812" y="801547"/>
                    </a:lnTo>
                    <a:lnTo>
                      <a:pt x="11163300" y="768210"/>
                    </a:lnTo>
                    <a:lnTo>
                      <a:pt x="11196637" y="677722"/>
                    </a:lnTo>
                    <a:lnTo>
                      <a:pt x="11201400" y="501510"/>
                    </a:lnTo>
                    <a:lnTo>
                      <a:pt x="11201400" y="304800"/>
                    </a:lnTo>
                    <a:lnTo>
                      <a:pt x="11196637" y="128587"/>
                    </a:lnTo>
                    <a:lnTo>
                      <a:pt x="11163300" y="38100"/>
                    </a:lnTo>
                    <a:lnTo>
                      <a:pt x="11072812" y="4762"/>
                    </a:lnTo>
                    <a:lnTo>
                      <a:pt x="10896600" y="0"/>
                    </a:lnTo>
                    <a:lnTo>
                      <a:pt x="304800" y="0"/>
                    </a:lnTo>
                    <a:close/>
                  </a:path>
                </a:pathLst>
              </a:custGeom>
              <a:ln w="25400">
                <a:solidFill>
                  <a:srgbClr val="770D5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" name="object 23"/>
              <p:cNvSpPr/>
              <p:nvPr/>
            </p:nvSpPr>
            <p:spPr>
              <a:xfrm>
                <a:off x="5715032" y="175322"/>
                <a:ext cx="2160270" cy="360045"/>
              </a:xfrm>
              <a:custGeom>
                <a:avLst/>
                <a:gdLst/>
                <a:ahLst/>
                <a:cxnLst/>
                <a:rect l="l" t="t" r="r" b="b"/>
                <a:pathLst>
                  <a:path w="2160270" h="360045">
                    <a:moveTo>
                      <a:pt x="0" y="359994"/>
                    </a:moveTo>
                    <a:lnTo>
                      <a:pt x="2160003" y="359994"/>
                    </a:lnTo>
                    <a:lnTo>
                      <a:pt x="216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770D5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" name="object 24"/>
              <p:cNvSpPr/>
              <p:nvPr/>
            </p:nvSpPr>
            <p:spPr>
              <a:xfrm>
                <a:off x="5945153" y="227525"/>
                <a:ext cx="464820" cy="255904"/>
              </a:xfrm>
              <a:custGeom>
                <a:avLst/>
                <a:gdLst/>
                <a:ahLst/>
                <a:cxnLst/>
                <a:rect l="l" t="t" r="r" b="b"/>
                <a:pathLst>
                  <a:path w="464820" h="255904">
                    <a:moveTo>
                      <a:pt x="261048" y="0"/>
                    </a:moveTo>
                    <a:lnTo>
                      <a:pt x="0" y="0"/>
                    </a:lnTo>
                    <a:lnTo>
                      <a:pt x="0" y="41744"/>
                    </a:lnTo>
                    <a:lnTo>
                      <a:pt x="2972" y="100377"/>
                    </a:lnTo>
                    <a:lnTo>
                      <a:pt x="12006" y="147811"/>
                    </a:lnTo>
                    <a:lnTo>
                      <a:pt x="27273" y="185089"/>
                    </a:lnTo>
                    <a:lnTo>
                      <a:pt x="77204" y="233342"/>
                    </a:lnTo>
                    <a:lnTo>
                      <a:pt x="154150" y="253474"/>
                    </a:lnTo>
                    <a:lnTo>
                      <a:pt x="203187" y="255600"/>
                    </a:lnTo>
                    <a:lnTo>
                      <a:pt x="464235" y="255600"/>
                    </a:lnTo>
                    <a:lnTo>
                      <a:pt x="415199" y="253474"/>
                    </a:lnTo>
                    <a:lnTo>
                      <a:pt x="373262" y="246402"/>
                    </a:lnTo>
                    <a:lnTo>
                      <a:pt x="309997" y="213252"/>
                    </a:lnTo>
                    <a:lnTo>
                      <a:pt x="273054" y="147811"/>
                    </a:lnTo>
                    <a:lnTo>
                      <a:pt x="264021" y="100377"/>
                    </a:lnTo>
                    <a:lnTo>
                      <a:pt x="261048" y="41744"/>
                    </a:lnTo>
                    <a:lnTo>
                      <a:pt x="261048" y="0"/>
                    </a:lnTo>
                    <a:close/>
                  </a:path>
                </a:pathLst>
              </a:custGeom>
              <a:solidFill>
                <a:srgbClr val="E94C0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" name="object 25"/>
              <p:cNvSpPr txBox="1"/>
              <p:nvPr/>
            </p:nvSpPr>
            <p:spPr>
              <a:xfrm>
                <a:off x="5715032" y="175322"/>
                <a:ext cx="2160270" cy="360045"/>
              </a:xfrm>
              <a:prstGeom prst="rect">
                <a:avLst/>
              </a:prstGeom>
            </p:spPr>
            <p:txBody>
              <a:bodyPr vert="horz" wrap="square" lIns="0" tIns="27940" rIns="0" bIns="0" rtlCol="0">
                <a:spAutoFit/>
              </a:bodyPr>
              <a:lstStyle/>
              <a:p>
                <a:pPr marL="763905">
                  <a:lnSpc>
                    <a:spcPct val="100000"/>
                  </a:lnSpc>
                  <a:spcBef>
                    <a:spcPts val="220"/>
                  </a:spcBef>
                </a:pPr>
                <a:r>
                  <a:rPr sz="1800" b="1" spc="-55" dirty="0">
                    <a:solidFill>
                      <a:srgbClr val="FFFFFF"/>
                    </a:solidFill>
                    <a:latin typeface="Arial Black"/>
                    <a:cs typeface="Arial Black"/>
                  </a:rPr>
                  <a:t>ARRÊTER</a:t>
                </a:r>
                <a:endParaRPr sz="1800">
                  <a:latin typeface="Arial Black"/>
                  <a:cs typeface="Arial Black"/>
                </a:endParaRPr>
              </a:p>
            </p:txBody>
          </p:sp>
          <p:sp>
            <p:nvSpPr>
              <p:cNvPr id="19" name="object 26"/>
              <p:cNvSpPr/>
              <p:nvPr/>
            </p:nvSpPr>
            <p:spPr>
              <a:xfrm>
                <a:off x="6055908" y="255912"/>
                <a:ext cx="79375" cy="185420"/>
              </a:xfrm>
              <a:custGeom>
                <a:avLst/>
                <a:gdLst/>
                <a:ahLst/>
                <a:cxnLst/>
                <a:rect l="l" t="t" r="r" b="b"/>
                <a:pathLst>
                  <a:path w="79375" h="185420">
                    <a:moveTo>
                      <a:pt x="79171" y="63753"/>
                    </a:moveTo>
                    <a:lnTo>
                      <a:pt x="40335" y="63753"/>
                    </a:lnTo>
                    <a:lnTo>
                      <a:pt x="40335" y="184924"/>
                    </a:lnTo>
                    <a:lnTo>
                      <a:pt x="79171" y="184924"/>
                    </a:lnTo>
                    <a:lnTo>
                      <a:pt x="79171" y="63753"/>
                    </a:lnTo>
                    <a:close/>
                  </a:path>
                  <a:path w="79375" h="185420">
                    <a:moveTo>
                      <a:pt x="79171" y="0"/>
                    </a:moveTo>
                    <a:lnTo>
                      <a:pt x="47409" y="0"/>
                    </a:lnTo>
                    <a:lnTo>
                      <a:pt x="44048" y="8214"/>
                    </a:lnTo>
                    <a:lnTo>
                      <a:pt x="40101" y="15751"/>
                    </a:lnTo>
                    <a:lnTo>
                      <a:pt x="9253" y="44380"/>
                    </a:lnTo>
                    <a:lnTo>
                      <a:pt x="0" y="48742"/>
                    </a:lnTo>
                    <a:lnTo>
                      <a:pt x="0" y="90170"/>
                    </a:lnTo>
                    <a:lnTo>
                      <a:pt x="34061" y="70027"/>
                    </a:lnTo>
                    <a:lnTo>
                      <a:pt x="40335" y="63753"/>
                    </a:lnTo>
                    <a:lnTo>
                      <a:pt x="79171" y="63753"/>
                    </a:lnTo>
                    <a:lnTo>
                      <a:pt x="7917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55" name="Groupe 54"/>
          <p:cNvGrpSpPr/>
          <p:nvPr/>
        </p:nvGrpSpPr>
        <p:grpSpPr>
          <a:xfrm>
            <a:off x="1193247" y="4246173"/>
            <a:ext cx="11250027" cy="2591087"/>
            <a:chOff x="1193247" y="4246173"/>
            <a:chExt cx="11250027" cy="2591087"/>
          </a:xfrm>
        </p:grpSpPr>
        <p:grpSp>
          <p:nvGrpSpPr>
            <p:cNvPr id="42" name="Groupe 41"/>
            <p:cNvGrpSpPr/>
            <p:nvPr/>
          </p:nvGrpSpPr>
          <p:grpSpPr>
            <a:xfrm>
              <a:off x="6409973" y="6055285"/>
              <a:ext cx="735965" cy="781975"/>
              <a:chOff x="6517233" y="6902050"/>
              <a:chExt cx="735965" cy="781975"/>
            </a:xfrm>
          </p:grpSpPr>
          <p:sp>
            <p:nvSpPr>
              <p:cNvPr id="43" name="object 2"/>
              <p:cNvSpPr/>
              <p:nvPr/>
            </p:nvSpPr>
            <p:spPr>
              <a:xfrm>
                <a:off x="6751745" y="6902050"/>
                <a:ext cx="274320" cy="573405"/>
              </a:xfrm>
              <a:custGeom>
                <a:avLst/>
                <a:gdLst/>
                <a:ahLst/>
                <a:cxnLst/>
                <a:rect l="l" t="t" r="r" b="b"/>
                <a:pathLst>
                  <a:path w="274320" h="573404">
                    <a:moveTo>
                      <a:pt x="0" y="572897"/>
                    </a:moveTo>
                    <a:lnTo>
                      <a:pt x="273786" y="572897"/>
                    </a:lnTo>
                    <a:lnTo>
                      <a:pt x="273786" y="0"/>
                    </a:lnTo>
                    <a:lnTo>
                      <a:pt x="0" y="0"/>
                    </a:lnTo>
                    <a:lnTo>
                      <a:pt x="0" y="572897"/>
                    </a:lnTo>
                    <a:close/>
                  </a:path>
                </a:pathLst>
              </a:custGeom>
              <a:solidFill>
                <a:srgbClr val="770D5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4" name="object 5"/>
              <p:cNvSpPr/>
              <p:nvPr/>
            </p:nvSpPr>
            <p:spPr>
              <a:xfrm>
                <a:off x="6517233" y="7315725"/>
                <a:ext cx="735965" cy="368300"/>
              </a:xfrm>
              <a:custGeom>
                <a:avLst/>
                <a:gdLst/>
                <a:ahLst/>
                <a:cxnLst/>
                <a:rect l="l" t="t" r="r" b="b"/>
                <a:pathLst>
                  <a:path w="735965" h="368300">
                    <a:moveTo>
                      <a:pt x="0" y="0"/>
                    </a:moveTo>
                    <a:lnTo>
                      <a:pt x="367753" y="367753"/>
                    </a:lnTo>
                    <a:lnTo>
                      <a:pt x="612203" y="123304"/>
                    </a:lnTo>
                    <a:lnTo>
                      <a:pt x="367601" y="123304"/>
                    </a:lnTo>
                    <a:lnTo>
                      <a:pt x="0" y="0"/>
                    </a:lnTo>
                    <a:close/>
                  </a:path>
                  <a:path w="735965" h="368300">
                    <a:moveTo>
                      <a:pt x="735482" y="25"/>
                    </a:moveTo>
                    <a:lnTo>
                      <a:pt x="367601" y="123304"/>
                    </a:lnTo>
                    <a:lnTo>
                      <a:pt x="612203" y="123304"/>
                    </a:lnTo>
                    <a:lnTo>
                      <a:pt x="735482" y="25"/>
                    </a:lnTo>
                    <a:close/>
                  </a:path>
                </a:pathLst>
              </a:custGeom>
              <a:solidFill>
                <a:srgbClr val="770D5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52" name="Groupe 51"/>
            <p:cNvGrpSpPr/>
            <p:nvPr/>
          </p:nvGrpSpPr>
          <p:grpSpPr>
            <a:xfrm>
              <a:off x="1193247" y="4246173"/>
              <a:ext cx="11250027" cy="2208017"/>
              <a:chOff x="1193247" y="4126905"/>
              <a:chExt cx="11250027" cy="2208017"/>
            </a:xfrm>
          </p:grpSpPr>
          <p:grpSp>
            <p:nvGrpSpPr>
              <p:cNvPr id="45" name="Groupe 44"/>
              <p:cNvGrpSpPr/>
              <p:nvPr/>
            </p:nvGrpSpPr>
            <p:grpSpPr>
              <a:xfrm>
                <a:off x="1193247" y="4505739"/>
                <a:ext cx="11250027" cy="1829183"/>
                <a:chOff x="1193248" y="4533582"/>
                <a:chExt cx="11201400" cy="1655567"/>
              </a:xfrm>
            </p:grpSpPr>
            <p:sp>
              <p:nvSpPr>
                <p:cNvPr id="25" name="object 12"/>
                <p:cNvSpPr/>
                <p:nvPr/>
              </p:nvSpPr>
              <p:spPr>
                <a:xfrm>
                  <a:off x="1193248" y="4533582"/>
                  <a:ext cx="11201400" cy="1655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01400" h="2513329">
                      <a:moveTo>
                        <a:pt x="10896600" y="0"/>
                      </a:moveTo>
                      <a:lnTo>
                        <a:pt x="304800" y="0"/>
                      </a:lnTo>
                      <a:lnTo>
                        <a:pt x="128587" y="4762"/>
                      </a:lnTo>
                      <a:lnTo>
                        <a:pt x="38100" y="38100"/>
                      </a:lnTo>
                      <a:lnTo>
                        <a:pt x="4762" y="128587"/>
                      </a:lnTo>
                      <a:lnTo>
                        <a:pt x="0" y="304800"/>
                      </a:lnTo>
                      <a:lnTo>
                        <a:pt x="0" y="2208326"/>
                      </a:lnTo>
                      <a:lnTo>
                        <a:pt x="4762" y="2384539"/>
                      </a:lnTo>
                      <a:lnTo>
                        <a:pt x="38100" y="2475026"/>
                      </a:lnTo>
                      <a:lnTo>
                        <a:pt x="128587" y="2508364"/>
                      </a:lnTo>
                      <a:lnTo>
                        <a:pt x="304800" y="2513126"/>
                      </a:lnTo>
                      <a:lnTo>
                        <a:pt x="10896600" y="2513126"/>
                      </a:lnTo>
                      <a:lnTo>
                        <a:pt x="11072812" y="2508364"/>
                      </a:lnTo>
                      <a:lnTo>
                        <a:pt x="11163300" y="2475026"/>
                      </a:lnTo>
                      <a:lnTo>
                        <a:pt x="11196637" y="2384539"/>
                      </a:lnTo>
                      <a:lnTo>
                        <a:pt x="11201400" y="2208326"/>
                      </a:lnTo>
                      <a:lnTo>
                        <a:pt x="11201400" y="304800"/>
                      </a:lnTo>
                      <a:lnTo>
                        <a:pt x="11196637" y="128587"/>
                      </a:lnTo>
                      <a:lnTo>
                        <a:pt x="11163300" y="38100"/>
                      </a:lnTo>
                      <a:lnTo>
                        <a:pt x="11072812" y="4762"/>
                      </a:lnTo>
                      <a:lnTo>
                        <a:pt x="10896600" y="0"/>
                      </a:lnTo>
                      <a:close/>
                    </a:path>
                  </a:pathLst>
                </a:custGeom>
                <a:solidFill>
                  <a:srgbClr val="E9D4E5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6" name="object 13"/>
                <p:cNvSpPr txBox="1"/>
                <p:nvPr/>
              </p:nvSpPr>
              <p:spPr>
                <a:xfrm>
                  <a:off x="1498632" y="4576896"/>
                  <a:ext cx="10325735" cy="1603375"/>
                </a:xfrm>
                <a:prstGeom prst="rect">
                  <a:avLst/>
                </a:prstGeom>
              </p:spPr>
              <p:txBody>
                <a:bodyPr vert="horz" wrap="square" lIns="0" tIns="0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</a:pPr>
                  <a:r>
                    <a:rPr sz="1800" b="1" spc="-5" dirty="0">
                      <a:latin typeface="Arial"/>
                      <a:cs typeface="Arial"/>
                    </a:rPr>
                    <a:t>Créer </a:t>
                  </a:r>
                  <a:r>
                    <a:rPr sz="1800" b="1" dirty="0">
                      <a:latin typeface="Arial"/>
                      <a:cs typeface="Arial"/>
                    </a:rPr>
                    <a:t>une zone d’exclusion </a:t>
                  </a:r>
                  <a:r>
                    <a:rPr sz="1800" b="1" spc="-5" dirty="0">
                      <a:latin typeface="Arial"/>
                      <a:cs typeface="Arial"/>
                    </a:rPr>
                    <a:t>vide </a:t>
                  </a:r>
                  <a:r>
                    <a:rPr sz="1800" b="1" dirty="0">
                      <a:latin typeface="Arial"/>
                      <a:cs typeface="Arial"/>
                    </a:rPr>
                    <a:t>de toute présence humaine </a:t>
                  </a:r>
                  <a:r>
                    <a:rPr sz="1800" b="1" spc="-5" dirty="0">
                      <a:latin typeface="Arial"/>
                      <a:cs typeface="Arial"/>
                    </a:rPr>
                    <a:t>et </a:t>
                  </a:r>
                  <a:r>
                    <a:rPr sz="1800" b="1" dirty="0">
                      <a:latin typeface="Arial"/>
                      <a:cs typeface="Arial"/>
                    </a:rPr>
                    <a:t>dans la </a:t>
                  </a:r>
                  <a:r>
                    <a:rPr sz="1800" b="1" spc="-5" dirty="0">
                      <a:latin typeface="Arial"/>
                      <a:cs typeface="Arial"/>
                    </a:rPr>
                    <a:t>mesure </a:t>
                  </a:r>
                  <a:r>
                    <a:rPr sz="1800" b="1" dirty="0">
                      <a:latin typeface="Arial"/>
                      <a:cs typeface="Arial"/>
                    </a:rPr>
                    <a:t>du possible</a:t>
                  </a:r>
                  <a:r>
                    <a:rPr sz="1800" b="1" spc="-100" dirty="0">
                      <a:latin typeface="Arial"/>
                      <a:cs typeface="Arial"/>
                    </a:rPr>
                    <a:t> </a:t>
                  </a:r>
                  <a:r>
                    <a:rPr sz="1800" b="1" dirty="0">
                      <a:latin typeface="Arial"/>
                      <a:cs typeface="Arial"/>
                    </a:rPr>
                    <a:t>:</a:t>
                  </a:r>
                  <a:endParaRPr sz="1800" dirty="0">
                    <a:latin typeface="Arial"/>
                    <a:cs typeface="Arial"/>
                  </a:endParaRPr>
                </a:p>
                <a:p>
                  <a:pPr marL="3172460" indent="-143510">
                    <a:lnSpc>
                      <a:spcPct val="100000"/>
                    </a:lnSpc>
                    <a:buChar char="•"/>
                    <a:tabLst>
                      <a:tab pos="3173095" algn="l"/>
                    </a:tabLst>
                  </a:pPr>
                  <a:r>
                    <a:rPr sz="1800" dirty="0">
                      <a:latin typeface="Arial"/>
                      <a:cs typeface="Arial"/>
                    </a:rPr>
                    <a:t>Faire </a:t>
                  </a:r>
                  <a:r>
                    <a:rPr sz="1800" spc="-5" dirty="0">
                      <a:latin typeface="Arial"/>
                      <a:cs typeface="Arial"/>
                    </a:rPr>
                    <a:t>éloigner </a:t>
                  </a:r>
                  <a:r>
                    <a:rPr sz="1800" dirty="0">
                      <a:latin typeface="Arial"/>
                      <a:cs typeface="Arial"/>
                    </a:rPr>
                    <a:t>toute </a:t>
                  </a:r>
                  <a:r>
                    <a:rPr sz="1800" spc="-5" dirty="0">
                      <a:latin typeface="Arial"/>
                      <a:cs typeface="Arial"/>
                    </a:rPr>
                    <a:t>personne de la</a:t>
                  </a:r>
                  <a:r>
                    <a:rPr sz="1800" spc="-75" dirty="0">
                      <a:latin typeface="Arial"/>
                      <a:cs typeface="Arial"/>
                    </a:rPr>
                    <a:t> </a:t>
                  </a:r>
                  <a:r>
                    <a:rPr sz="1800" dirty="0">
                      <a:latin typeface="Arial"/>
                      <a:cs typeface="Arial"/>
                    </a:rPr>
                    <a:t>zone.</a:t>
                  </a:r>
                </a:p>
                <a:p>
                  <a:pPr marL="4328795" lvl="1" indent="-143510">
                    <a:lnSpc>
                      <a:spcPct val="100000"/>
                    </a:lnSpc>
                    <a:spcBef>
                      <a:spcPts val="565"/>
                    </a:spcBef>
                    <a:buChar char="•"/>
                    <a:tabLst>
                      <a:tab pos="4329430" algn="l"/>
                    </a:tabLst>
                  </a:pPr>
                  <a:r>
                    <a:rPr sz="1800" dirty="0">
                      <a:latin typeface="Arial"/>
                      <a:cs typeface="Arial"/>
                    </a:rPr>
                    <a:t>Interdire </a:t>
                  </a:r>
                  <a:r>
                    <a:rPr sz="1800" spc="-5" dirty="0">
                      <a:latin typeface="Arial"/>
                      <a:cs typeface="Arial"/>
                    </a:rPr>
                    <a:t>de</a:t>
                  </a:r>
                  <a:r>
                    <a:rPr sz="1800" spc="-85" dirty="0">
                      <a:latin typeface="Arial"/>
                      <a:cs typeface="Arial"/>
                    </a:rPr>
                    <a:t> </a:t>
                  </a:r>
                  <a:r>
                    <a:rPr sz="1800" spc="-20" dirty="0">
                      <a:latin typeface="Arial"/>
                      <a:cs typeface="Arial"/>
                    </a:rPr>
                    <a:t>fumer.</a:t>
                  </a:r>
                  <a:endParaRPr sz="1800" dirty="0">
                    <a:latin typeface="Arial"/>
                    <a:cs typeface="Arial"/>
                  </a:endParaRPr>
                </a:p>
                <a:p>
                  <a:pPr marL="199390" indent="-143510">
                    <a:lnSpc>
                      <a:spcPct val="100000"/>
                    </a:lnSpc>
                    <a:spcBef>
                      <a:spcPts val="565"/>
                    </a:spcBef>
                    <a:buChar char="•"/>
                    <a:tabLst>
                      <a:tab pos="200025" algn="l"/>
                    </a:tabLst>
                  </a:pPr>
                  <a:r>
                    <a:rPr sz="1800" spc="-5" dirty="0">
                      <a:latin typeface="Arial"/>
                      <a:cs typeface="Arial"/>
                    </a:rPr>
                    <a:t>Rediriger la circulation afin de ne pas engorger les voies d’accès </a:t>
                  </a:r>
                  <a:r>
                    <a:rPr sz="1800" dirty="0">
                      <a:latin typeface="Arial"/>
                      <a:cs typeface="Arial"/>
                    </a:rPr>
                    <a:t>et </a:t>
                  </a:r>
                  <a:r>
                    <a:rPr sz="1800" spc="-5" dirty="0">
                      <a:latin typeface="Arial"/>
                      <a:cs typeface="Arial"/>
                    </a:rPr>
                    <a:t>de </a:t>
                  </a:r>
                  <a:r>
                    <a:rPr sz="1800" dirty="0">
                      <a:latin typeface="Arial"/>
                      <a:cs typeface="Arial"/>
                    </a:rPr>
                    <a:t>faciliter </a:t>
                  </a:r>
                  <a:r>
                    <a:rPr sz="1800" spc="-5" dirty="0">
                      <a:latin typeface="Arial"/>
                      <a:cs typeface="Arial"/>
                    </a:rPr>
                    <a:t>l’arrivée des</a:t>
                  </a:r>
                  <a:r>
                    <a:rPr sz="1800" spc="300" dirty="0">
                      <a:latin typeface="Arial"/>
                      <a:cs typeface="Arial"/>
                    </a:rPr>
                    <a:t> </a:t>
                  </a:r>
                  <a:r>
                    <a:rPr sz="1800" dirty="0">
                      <a:latin typeface="Arial"/>
                      <a:cs typeface="Arial"/>
                    </a:rPr>
                    <a:t>secours.</a:t>
                  </a:r>
                </a:p>
                <a:p>
                  <a:pPr marL="1857375" lvl="1" indent="-143510">
                    <a:lnSpc>
                      <a:spcPct val="100000"/>
                    </a:lnSpc>
                    <a:spcBef>
                      <a:spcPts val="565"/>
                    </a:spcBef>
                    <a:buChar char="•"/>
                    <a:tabLst>
                      <a:tab pos="1858010" algn="l"/>
                    </a:tabLst>
                  </a:pPr>
                  <a:r>
                    <a:rPr sz="1800" dirty="0">
                      <a:latin typeface="Arial"/>
                      <a:cs typeface="Arial"/>
                    </a:rPr>
                    <a:t>Solliciter </a:t>
                  </a:r>
                  <a:r>
                    <a:rPr sz="1800" spc="-5" dirty="0">
                      <a:latin typeface="Arial"/>
                      <a:cs typeface="Arial"/>
                    </a:rPr>
                    <a:t>les </a:t>
                  </a:r>
                  <a:r>
                    <a:rPr sz="1800" dirty="0">
                      <a:latin typeface="Arial"/>
                      <a:cs typeface="Arial"/>
                    </a:rPr>
                    <a:t>forces </a:t>
                  </a:r>
                  <a:r>
                    <a:rPr sz="1800" spc="-5" dirty="0">
                      <a:latin typeface="Arial"/>
                      <a:cs typeface="Arial"/>
                    </a:rPr>
                    <a:t>de l’ordre pour </a:t>
                  </a:r>
                  <a:r>
                    <a:rPr sz="1800" dirty="0">
                      <a:latin typeface="Arial"/>
                      <a:cs typeface="Arial"/>
                    </a:rPr>
                    <a:t>maintenir </a:t>
                  </a:r>
                  <a:r>
                    <a:rPr sz="1800" spc="-5" dirty="0">
                      <a:latin typeface="Arial"/>
                      <a:cs typeface="Arial"/>
                    </a:rPr>
                    <a:t>la </a:t>
                  </a:r>
                  <a:r>
                    <a:rPr sz="1800" dirty="0">
                      <a:latin typeface="Arial"/>
                      <a:cs typeface="Arial"/>
                    </a:rPr>
                    <a:t>zone</a:t>
                  </a:r>
                  <a:r>
                    <a:rPr sz="1800" spc="-70" dirty="0">
                      <a:latin typeface="Arial"/>
                      <a:cs typeface="Arial"/>
                    </a:rPr>
                    <a:t> </a:t>
                  </a:r>
                  <a:r>
                    <a:rPr sz="1800" spc="-5" dirty="0">
                      <a:latin typeface="Arial"/>
                      <a:cs typeface="Arial"/>
                    </a:rPr>
                    <a:t>d’éloignement.</a:t>
                  </a:r>
                  <a:endParaRPr sz="18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27" name="object 14"/>
                <p:cNvSpPr/>
                <p:nvPr/>
              </p:nvSpPr>
              <p:spPr>
                <a:xfrm>
                  <a:off x="1193248" y="4533582"/>
                  <a:ext cx="11201400" cy="16466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01400" h="2513329">
                      <a:moveTo>
                        <a:pt x="304800" y="0"/>
                      </a:moveTo>
                      <a:lnTo>
                        <a:pt x="128587" y="4762"/>
                      </a:lnTo>
                      <a:lnTo>
                        <a:pt x="38100" y="38100"/>
                      </a:lnTo>
                      <a:lnTo>
                        <a:pt x="4762" y="128587"/>
                      </a:lnTo>
                      <a:lnTo>
                        <a:pt x="0" y="304800"/>
                      </a:lnTo>
                      <a:lnTo>
                        <a:pt x="0" y="2208326"/>
                      </a:lnTo>
                      <a:lnTo>
                        <a:pt x="4762" y="2384539"/>
                      </a:lnTo>
                      <a:lnTo>
                        <a:pt x="38100" y="2475026"/>
                      </a:lnTo>
                      <a:lnTo>
                        <a:pt x="128587" y="2508364"/>
                      </a:lnTo>
                      <a:lnTo>
                        <a:pt x="304800" y="2513126"/>
                      </a:lnTo>
                      <a:lnTo>
                        <a:pt x="10896600" y="2513126"/>
                      </a:lnTo>
                      <a:lnTo>
                        <a:pt x="11072812" y="2508364"/>
                      </a:lnTo>
                      <a:lnTo>
                        <a:pt x="11163300" y="2475026"/>
                      </a:lnTo>
                      <a:lnTo>
                        <a:pt x="11196637" y="2384539"/>
                      </a:lnTo>
                      <a:lnTo>
                        <a:pt x="11201400" y="2208326"/>
                      </a:lnTo>
                      <a:lnTo>
                        <a:pt x="11201400" y="304800"/>
                      </a:lnTo>
                      <a:lnTo>
                        <a:pt x="11196637" y="128587"/>
                      </a:lnTo>
                      <a:lnTo>
                        <a:pt x="11163300" y="38100"/>
                      </a:lnTo>
                      <a:lnTo>
                        <a:pt x="11072812" y="4762"/>
                      </a:lnTo>
                      <a:lnTo>
                        <a:pt x="10896600" y="0"/>
                      </a:lnTo>
                      <a:lnTo>
                        <a:pt x="304800" y="0"/>
                      </a:lnTo>
                      <a:close/>
                    </a:path>
                  </a:pathLst>
                </a:custGeom>
                <a:ln w="25399">
                  <a:solidFill>
                    <a:srgbClr val="770D50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grpSp>
            <p:nvGrpSpPr>
              <p:cNvPr id="46" name="Groupe 45"/>
              <p:cNvGrpSpPr/>
              <p:nvPr/>
            </p:nvGrpSpPr>
            <p:grpSpPr>
              <a:xfrm>
                <a:off x="5468766" y="4126905"/>
                <a:ext cx="2531256" cy="397806"/>
                <a:chOff x="5468766" y="4179752"/>
                <a:chExt cx="2520315" cy="360048"/>
              </a:xfrm>
            </p:grpSpPr>
            <p:sp>
              <p:nvSpPr>
                <p:cNvPr id="28" name="object 15"/>
                <p:cNvSpPr/>
                <p:nvPr/>
              </p:nvSpPr>
              <p:spPr>
                <a:xfrm>
                  <a:off x="5468766" y="4179752"/>
                  <a:ext cx="2520315" cy="3600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0315" h="360044">
                      <a:moveTo>
                        <a:pt x="0" y="359994"/>
                      </a:moveTo>
                      <a:lnTo>
                        <a:pt x="2519997" y="359994"/>
                      </a:lnTo>
                      <a:lnTo>
                        <a:pt x="2519997" y="0"/>
                      </a:lnTo>
                      <a:lnTo>
                        <a:pt x="0" y="0"/>
                      </a:lnTo>
                      <a:lnTo>
                        <a:pt x="0" y="359994"/>
                      </a:lnTo>
                      <a:close/>
                    </a:path>
                  </a:pathLst>
                </a:custGeom>
                <a:solidFill>
                  <a:srgbClr val="770D50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9" name="object 16"/>
                <p:cNvSpPr/>
                <p:nvPr/>
              </p:nvSpPr>
              <p:spPr>
                <a:xfrm>
                  <a:off x="5758641" y="4219949"/>
                  <a:ext cx="464820" cy="255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820" h="255905">
                      <a:moveTo>
                        <a:pt x="261048" y="0"/>
                      </a:moveTo>
                      <a:lnTo>
                        <a:pt x="0" y="0"/>
                      </a:lnTo>
                      <a:lnTo>
                        <a:pt x="0" y="41744"/>
                      </a:lnTo>
                      <a:lnTo>
                        <a:pt x="2972" y="100377"/>
                      </a:lnTo>
                      <a:lnTo>
                        <a:pt x="12006" y="147811"/>
                      </a:lnTo>
                      <a:lnTo>
                        <a:pt x="27273" y="185089"/>
                      </a:lnTo>
                      <a:lnTo>
                        <a:pt x="77204" y="233342"/>
                      </a:lnTo>
                      <a:lnTo>
                        <a:pt x="154150" y="253474"/>
                      </a:lnTo>
                      <a:lnTo>
                        <a:pt x="203187" y="255600"/>
                      </a:lnTo>
                      <a:lnTo>
                        <a:pt x="464235" y="255600"/>
                      </a:lnTo>
                      <a:lnTo>
                        <a:pt x="415199" y="253474"/>
                      </a:lnTo>
                      <a:lnTo>
                        <a:pt x="373262" y="246402"/>
                      </a:lnTo>
                      <a:lnTo>
                        <a:pt x="309997" y="213252"/>
                      </a:lnTo>
                      <a:lnTo>
                        <a:pt x="273054" y="147811"/>
                      </a:lnTo>
                      <a:lnTo>
                        <a:pt x="264021" y="100377"/>
                      </a:lnTo>
                      <a:lnTo>
                        <a:pt x="261048" y="41744"/>
                      </a:lnTo>
                      <a:lnTo>
                        <a:pt x="261048" y="0"/>
                      </a:lnTo>
                      <a:close/>
                    </a:path>
                  </a:pathLst>
                </a:custGeom>
                <a:solidFill>
                  <a:srgbClr val="E94C05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7"/>
                <p:cNvSpPr txBox="1"/>
                <p:nvPr/>
              </p:nvSpPr>
              <p:spPr>
                <a:xfrm>
                  <a:off x="5468766" y="4179755"/>
                  <a:ext cx="2520315" cy="360045"/>
                </a:xfrm>
                <a:prstGeom prst="rect">
                  <a:avLst/>
                </a:prstGeom>
              </p:spPr>
              <p:txBody>
                <a:bodyPr vert="horz" wrap="square" lIns="0" tIns="27940" rIns="0" bIns="0" rtlCol="0">
                  <a:spAutoFit/>
                </a:bodyPr>
                <a:lstStyle/>
                <a:p>
                  <a:pPr marL="824230">
                    <a:lnSpc>
                      <a:spcPct val="100000"/>
                    </a:lnSpc>
                    <a:spcBef>
                      <a:spcPts val="220"/>
                    </a:spcBef>
                  </a:pPr>
                  <a:r>
                    <a:rPr sz="1800" b="1" spc="-65" dirty="0">
                      <a:solidFill>
                        <a:srgbClr val="FFFFFF"/>
                      </a:solidFill>
                      <a:latin typeface="Arial Black"/>
                      <a:cs typeface="Arial Black"/>
                    </a:rPr>
                    <a:t>AMÉNAGER</a:t>
                  </a:r>
                  <a:endParaRPr sz="1800" dirty="0">
                    <a:latin typeface="Arial Black"/>
                    <a:cs typeface="Arial Black"/>
                  </a:endParaRPr>
                </a:p>
              </p:txBody>
            </p:sp>
            <p:sp>
              <p:nvSpPr>
                <p:cNvPr id="31" name="object 19"/>
                <p:cNvSpPr/>
                <p:nvPr/>
              </p:nvSpPr>
              <p:spPr>
                <a:xfrm>
                  <a:off x="5860444" y="4248332"/>
                  <a:ext cx="114300" cy="188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00" h="188594">
                      <a:moveTo>
                        <a:pt x="38354" y="130225"/>
                      </a:moveTo>
                      <a:lnTo>
                        <a:pt x="0" y="136931"/>
                      </a:lnTo>
                      <a:lnTo>
                        <a:pt x="2082" y="145065"/>
                      </a:lnTo>
                      <a:lnTo>
                        <a:pt x="4576" y="152477"/>
                      </a:lnTo>
                      <a:lnTo>
                        <a:pt x="28702" y="182194"/>
                      </a:lnTo>
                      <a:lnTo>
                        <a:pt x="58432" y="188023"/>
                      </a:lnTo>
                      <a:lnTo>
                        <a:pt x="67626" y="187530"/>
                      </a:lnTo>
                      <a:lnTo>
                        <a:pt x="104320" y="164570"/>
                      </a:lnTo>
                      <a:lnTo>
                        <a:pt x="107985" y="157264"/>
                      </a:lnTo>
                      <a:lnTo>
                        <a:pt x="52590" y="157264"/>
                      </a:lnTo>
                      <a:lnTo>
                        <a:pt x="48552" y="155308"/>
                      </a:lnTo>
                      <a:lnTo>
                        <a:pt x="42202" y="147446"/>
                      </a:lnTo>
                      <a:lnTo>
                        <a:pt x="39865" y="140398"/>
                      </a:lnTo>
                      <a:lnTo>
                        <a:pt x="38354" y="130225"/>
                      </a:lnTo>
                      <a:close/>
                    </a:path>
                    <a:path w="114300" h="188594">
                      <a:moveTo>
                        <a:pt x="109459" y="103441"/>
                      </a:moveTo>
                      <a:lnTo>
                        <a:pt x="62776" y="103441"/>
                      </a:lnTo>
                      <a:lnTo>
                        <a:pt x="67246" y="105752"/>
                      </a:lnTo>
                      <a:lnTo>
                        <a:pt x="73850" y="115023"/>
                      </a:lnTo>
                      <a:lnTo>
                        <a:pt x="75488" y="121551"/>
                      </a:lnTo>
                      <a:lnTo>
                        <a:pt x="75488" y="138252"/>
                      </a:lnTo>
                      <a:lnTo>
                        <a:pt x="73787" y="144868"/>
                      </a:lnTo>
                      <a:lnTo>
                        <a:pt x="66929" y="154787"/>
                      </a:lnTo>
                      <a:lnTo>
                        <a:pt x="62649" y="157264"/>
                      </a:lnTo>
                      <a:lnTo>
                        <a:pt x="107985" y="157264"/>
                      </a:lnTo>
                      <a:lnTo>
                        <a:pt x="110588" y="150333"/>
                      </a:lnTo>
                      <a:lnTo>
                        <a:pt x="112560" y="142803"/>
                      </a:lnTo>
                      <a:lnTo>
                        <a:pt x="113741" y="135109"/>
                      </a:lnTo>
                      <a:lnTo>
                        <a:pt x="114134" y="127253"/>
                      </a:lnTo>
                      <a:lnTo>
                        <a:pt x="114134" y="118821"/>
                      </a:lnTo>
                      <a:lnTo>
                        <a:pt x="112864" y="111569"/>
                      </a:lnTo>
                      <a:lnTo>
                        <a:pt x="109459" y="103441"/>
                      </a:lnTo>
                      <a:close/>
                    </a:path>
                    <a:path w="114300" h="188594">
                      <a:moveTo>
                        <a:pt x="46647" y="70332"/>
                      </a:moveTo>
                      <a:lnTo>
                        <a:pt x="44678" y="106413"/>
                      </a:lnTo>
                      <a:lnTo>
                        <a:pt x="49949" y="104432"/>
                      </a:lnTo>
                      <a:lnTo>
                        <a:pt x="54102" y="103441"/>
                      </a:lnTo>
                      <a:lnTo>
                        <a:pt x="109459" y="103441"/>
                      </a:lnTo>
                      <a:lnTo>
                        <a:pt x="107772" y="99415"/>
                      </a:lnTo>
                      <a:lnTo>
                        <a:pt x="104216" y="94513"/>
                      </a:lnTo>
                      <a:lnTo>
                        <a:pt x="99618" y="90792"/>
                      </a:lnTo>
                      <a:lnTo>
                        <a:pt x="96799" y="88480"/>
                      </a:lnTo>
                      <a:lnTo>
                        <a:pt x="92710" y="86448"/>
                      </a:lnTo>
                      <a:lnTo>
                        <a:pt x="87376" y="84708"/>
                      </a:lnTo>
                      <a:lnTo>
                        <a:pt x="93967" y="79921"/>
                      </a:lnTo>
                      <a:lnTo>
                        <a:pt x="98907" y="74333"/>
                      </a:lnTo>
                      <a:lnTo>
                        <a:pt x="100647" y="70942"/>
                      </a:lnTo>
                      <a:lnTo>
                        <a:pt x="50457" y="70942"/>
                      </a:lnTo>
                      <a:lnTo>
                        <a:pt x="48793" y="70738"/>
                      </a:lnTo>
                      <a:lnTo>
                        <a:pt x="46647" y="70332"/>
                      </a:lnTo>
                      <a:close/>
                    </a:path>
                    <a:path w="114300" h="188594">
                      <a:moveTo>
                        <a:pt x="104863" y="31381"/>
                      </a:moveTo>
                      <a:lnTo>
                        <a:pt x="59537" y="31381"/>
                      </a:lnTo>
                      <a:lnTo>
                        <a:pt x="62992" y="33045"/>
                      </a:lnTo>
                      <a:lnTo>
                        <a:pt x="68021" y="39649"/>
                      </a:lnTo>
                      <a:lnTo>
                        <a:pt x="69278" y="44081"/>
                      </a:lnTo>
                      <a:lnTo>
                        <a:pt x="69179" y="55689"/>
                      </a:lnTo>
                      <a:lnTo>
                        <a:pt x="67589" y="60401"/>
                      </a:lnTo>
                      <a:lnTo>
                        <a:pt x="60871" y="68833"/>
                      </a:lnTo>
                      <a:lnTo>
                        <a:pt x="56680" y="70942"/>
                      </a:lnTo>
                      <a:lnTo>
                        <a:pt x="100647" y="70942"/>
                      </a:lnTo>
                      <a:lnTo>
                        <a:pt x="105435" y="61607"/>
                      </a:lnTo>
                      <a:lnTo>
                        <a:pt x="107073" y="54495"/>
                      </a:lnTo>
                      <a:lnTo>
                        <a:pt x="107073" y="46634"/>
                      </a:lnTo>
                      <a:lnTo>
                        <a:pt x="106319" y="37019"/>
                      </a:lnTo>
                      <a:lnTo>
                        <a:pt x="104863" y="31381"/>
                      </a:lnTo>
                      <a:close/>
                    </a:path>
                    <a:path w="114300" h="188594">
                      <a:moveTo>
                        <a:pt x="55892" y="0"/>
                      </a:moveTo>
                      <a:lnTo>
                        <a:pt x="19456" y="12166"/>
                      </a:lnTo>
                      <a:lnTo>
                        <a:pt x="2070" y="47129"/>
                      </a:lnTo>
                      <a:lnTo>
                        <a:pt x="38354" y="55689"/>
                      </a:lnTo>
                      <a:lnTo>
                        <a:pt x="39372" y="46634"/>
                      </a:lnTo>
                      <a:lnTo>
                        <a:pt x="41275" y="40373"/>
                      </a:lnTo>
                      <a:lnTo>
                        <a:pt x="46939" y="33185"/>
                      </a:lnTo>
                      <a:lnTo>
                        <a:pt x="50609" y="31381"/>
                      </a:lnTo>
                      <a:lnTo>
                        <a:pt x="104863" y="31381"/>
                      </a:lnTo>
                      <a:lnTo>
                        <a:pt x="104055" y="28252"/>
                      </a:lnTo>
                      <a:lnTo>
                        <a:pt x="68480" y="830"/>
                      </a:lnTo>
                      <a:lnTo>
                        <a:pt x="5589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grpSp>
        <p:nvGrpSpPr>
          <p:cNvPr id="54" name="Groupe 53"/>
          <p:cNvGrpSpPr/>
          <p:nvPr/>
        </p:nvGrpSpPr>
        <p:grpSpPr>
          <a:xfrm>
            <a:off x="1193248" y="1935866"/>
            <a:ext cx="11201400" cy="2348041"/>
            <a:chOff x="1193248" y="1935866"/>
            <a:chExt cx="11201400" cy="2348041"/>
          </a:xfrm>
        </p:grpSpPr>
        <p:grpSp>
          <p:nvGrpSpPr>
            <p:cNvPr id="34" name="Groupe 33"/>
            <p:cNvGrpSpPr/>
            <p:nvPr/>
          </p:nvGrpSpPr>
          <p:grpSpPr>
            <a:xfrm>
              <a:off x="6359309" y="3501932"/>
              <a:ext cx="735965" cy="781975"/>
              <a:chOff x="6517233" y="6902050"/>
              <a:chExt cx="735965" cy="781975"/>
            </a:xfrm>
          </p:grpSpPr>
          <p:sp>
            <p:nvSpPr>
              <p:cNvPr id="32" name="object 2"/>
              <p:cNvSpPr/>
              <p:nvPr/>
            </p:nvSpPr>
            <p:spPr>
              <a:xfrm>
                <a:off x="6751745" y="6902050"/>
                <a:ext cx="274320" cy="573405"/>
              </a:xfrm>
              <a:custGeom>
                <a:avLst/>
                <a:gdLst/>
                <a:ahLst/>
                <a:cxnLst/>
                <a:rect l="l" t="t" r="r" b="b"/>
                <a:pathLst>
                  <a:path w="274320" h="573404">
                    <a:moveTo>
                      <a:pt x="0" y="572897"/>
                    </a:moveTo>
                    <a:lnTo>
                      <a:pt x="273786" y="572897"/>
                    </a:lnTo>
                    <a:lnTo>
                      <a:pt x="273786" y="0"/>
                    </a:lnTo>
                    <a:lnTo>
                      <a:pt x="0" y="0"/>
                    </a:lnTo>
                    <a:lnTo>
                      <a:pt x="0" y="572897"/>
                    </a:lnTo>
                    <a:close/>
                  </a:path>
                </a:pathLst>
              </a:custGeom>
              <a:solidFill>
                <a:srgbClr val="770D5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" name="object 5"/>
              <p:cNvSpPr/>
              <p:nvPr/>
            </p:nvSpPr>
            <p:spPr>
              <a:xfrm>
                <a:off x="6517233" y="7315725"/>
                <a:ext cx="735965" cy="368300"/>
              </a:xfrm>
              <a:custGeom>
                <a:avLst/>
                <a:gdLst/>
                <a:ahLst/>
                <a:cxnLst/>
                <a:rect l="l" t="t" r="r" b="b"/>
                <a:pathLst>
                  <a:path w="735965" h="368300">
                    <a:moveTo>
                      <a:pt x="0" y="0"/>
                    </a:moveTo>
                    <a:lnTo>
                      <a:pt x="367753" y="367753"/>
                    </a:lnTo>
                    <a:lnTo>
                      <a:pt x="612203" y="123304"/>
                    </a:lnTo>
                    <a:lnTo>
                      <a:pt x="367601" y="123304"/>
                    </a:lnTo>
                    <a:lnTo>
                      <a:pt x="0" y="0"/>
                    </a:lnTo>
                    <a:close/>
                  </a:path>
                  <a:path w="735965" h="368300">
                    <a:moveTo>
                      <a:pt x="735482" y="25"/>
                    </a:moveTo>
                    <a:lnTo>
                      <a:pt x="367601" y="123304"/>
                    </a:lnTo>
                    <a:lnTo>
                      <a:pt x="612203" y="123304"/>
                    </a:lnTo>
                    <a:lnTo>
                      <a:pt x="735482" y="25"/>
                    </a:lnTo>
                    <a:close/>
                  </a:path>
                </a:pathLst>
              </a:custGeom>
              <a:solidFill>
                <a:srgbClr val="770D5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49" name="Groupe 48"/>
            <p:cNvGrpSpPr/>
            <p:nvPr/>
          </p:nvGrpSpPr>
          <p:grpSpPr>
            <a:xfrm>
              <a:off x="1193248" y="1935866"/>
              <a:ext cx="11201400" cy="1922244"/>
              <a:chOff x="1193248" y="1909362"/>
              <a:chExt cx="11201400" cy="1922244"/>
            </a:xfrm>
          </p:grpSpPr>
          <p:sp>
            <p:nvSpPr>
              <p:cNvPr id="10" name="object 17"/>
              <p:cNvSpPr/>
              <p:nvPr/>
            </p:nvSpPr>
            <p:spPr>
              <a:xfrm>
                <a:off x="5715032" y="1909362"/>
                <a:ext cx="2160270" cy="360045"/>
              </a:xfrm>
              <a:custGeom>
                <a:avLst/>
                <a:gdLst/>
                <a:ahLst/>
                <a:cxnLst/>
                <a:rect l="l" t="t" r="r" b="b"/>
                <a:pathLst>
                  <a:path w="2160270" h="360045">
                    <a:moveTo>
                      <a:pt x="0" y="359994"/>
                    </a:moveTo>
                    <a:lnTo>
                      <a:pt x="2160003" y="359994"/>
                    </a:lnTo>
                    <a:lnTo>
                      <a:pt x="216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770D5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" name="object 19"/>
              <p:cNvSpPr txBox="1"/>
              <p:nvPr/>
            </p:nvSpPr>
            <p:spPr>
              <a:xfrm>
                <a:off x="5715032" y="1909362"/>
                <a:ext cx="2160270" cy="305212"/>
              </a:xfrm>
              <a:prstGeom prst="rect">
                <a:avLst/>
              </a:prstGeom>
            </p:spPr>
            <p:txBody>
              <a:bodyPr vert="horz" wrap="square" lIns="0" tIns="27940" rIns="0" bIns="0" rtlCol="0">
                <a:spAutoFit/>
              </a:bodyPr>
              <a:lstStyle/>
              <a:p>
                <a:pPr marL="777875">
                  <a:lnSpc>
                    <a:spcPct val="100000"/>
                  </a:lnSpc>
                  <a:spcBef>
                    <a:spcPts val="220"/>
                  </a:spcBef>
                </a:pPr>
                <a:r>
                  <a:rPr sz="1800" b="1" spc="-60" dirty="0">
                    <a:solidFill>
                      <a:srgbClr val="FFFFFF"/>
                    </a:solidFill>
                    <a:latin typeface="Arial Black"/>
                    <a:cs typeface="Arial Black"/>
                  </a:rPr>
                  <a:t>ALERTER</a:t>
                </a:r>
                <a:endParaRPr sz="1800">
                  <a:latin typeface="Arial Black"/>
                  <a:cs typeface="Arial Black"/>
                </a:endParaRPr>
              </a:p>
            </p:txBody>
          </p:sp>
          <p:grpSp>
            <p:nvGrpSpPr>
              <p:cNvPr id="48" name="Groupe 47"/>
              <p:cNvGrpSpPr/>
              <p:nvPr/>
            </p:nvGrpSpPr>
            <p:grpSpPr>
              <a:xfrm>
                <a:off x="1193248" y="1961563"/>
                <a:ext cx="11201400" cy="1870043"/>
                <a:chOff x="1193248" y="1961563"/>
                <a:chExt cx="11201400" cy="1870043"/>
              </a:xfrm>
            </p:grpSpPr>
            <p:sp>
              <p:nvSpPr>
                <p:cNvPr id="11" name="object 18"/>
                <p:cNvSpPr/>
                <p:nvPr/>
              </p:nvSpPr>
              <p:spPr>
                <a:xfrm>
                  <a:off x="5958827" y="1961563"/>
                  <a:ext cx="464820" cy="255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820" h="255904">
                      <a:moveTo>
                        <a:pt x="261048" y="0"/>
                      </a:moveTo>
                      <a:lnTo>
                        <a:pt x="0" y="0"/>
                      </a:lnTo>
                      <a:lnTo>
                        <a:pt x="0" y="41744"/>
                      </a:lnTo>
                      <a:lnTo>
                        <a:pt x="2972" y="100377"/>
                      </a:lnTo>
                      <a:lnTo>
                        <a:pt x="12006" y="147811"/>
                      </a:lnTo>
                      <a:lnTo>
                        <a:pt x="27273" y="185089"/>
                      </a:lnTo>
                      <a:lnTo>
                        <a:pt x="77204" y="233342"/>
                      </a:lnTo>
                      <a:lnTo>
                        <a:pt x="154150" y="253474"/>
                      </a:lnTo>
                      <a:lnTo>
                        <a:pt x="203187" y="255600"/>
                      </a:lnTo>
                      <a:lnTo>
                        <a:pt x="464235" y="255600"/>
                      </a:lnTo>
                      <a:lnTo>
                        <a:pt x="415199" y="253474"/>
                      </a:lnTo>
                      <a:lnTo>
                        <a:pt x="373262" y="246402"/>
                      </a:lnTo>
                      <a:lnTo>
                        <a:pt x="309997" y="213252"/>
                      </a:lnTo>
                      <a:lnTo>
                        <a:pt x="273054" y="147811"/>
                      </a:lnTo>
                      <a:lnTo>
                        <a:pt x="264021" y="100377"/>
                      </a:lnTo>
                      <a:lnTo>
                        <a:pt x="261048" y="41744"/>
                      </a:lnTo>
                      <a:lnTo>
                        <a:pt x="261048" y="0"/>
                      </a:lnTo>
                      <a:close/>
                    </a:path>
                  </a:pathLst>
                </a:custGeom>
                <a:solidFill>
                  <a:srgbClr val="E94C05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0" name="object 27"/>
                <p:cNvSpPr/>
                <p:nvPr/>
              </p:nvSpPr>
              <p:spPr>
                <a:xfrm>
                  <a:off x="6058922" y="1989956"/>
                  <a:ext cx="115570" cy="185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570" h="185420">
                      <a:moveTo>
                        <a:pt x="111603" y="34594"/>
                      </a:moveTo>
                      <a:lnTo>
                        <a:pt x="64287" y="34594"/>
                      </a:lnTo>
                      <a:lnTo>
                        <a:pt x="68198" y="36563"/>
                      </a:lnTo>
                      <a:lnTo>
                        <a:pt x="74421" y="44411"/>
                      </a:lnTo>
                      <a:lnTo>
                        <a:pt x="75984" y="49149"/>
                      </a:lnTo>
                      <a:lnTo>
                        <a:pt x="75984" y="59817"/>
                      </a:lnTo>
                      <a:lnTo>
                        <a:pt x="49682" y="95986"/>
                      </a:lnTo>
                      <a:lnTo>
                        <a:pt x="36906" y="109074"/>
                      </a:lnTo>
                      <a:lnTo>
                        <a:pt x="12026" y="142684"/>
                      </a:lnTo>
                      <a:lnTo>
                        <a:pt x="0" y="184912"/>
                      </a:lnTo>
                      <a:lnTo>
                        <a:pt x="115188" y="184912"/>
                      </a:lnTo>
                      <a:lnTo>
                        <a:pt x="115188" y="143738"/>
                      </a:lnTo>
                      <a:lnTo>
                        <a:pt x="55244" y="143738"/>
                      </a:lnTo>
                      <a:lnTo>
                        <a:pt x="58762" y="139192"/>
                      </a:lnTo>
                      <a:lnTo>
                        <a:pt x="61823" y="135509"/>
                      </a:lnTo>
                      <a:lnTo>
                        <a:pt x="67043" y="129895"/>
                      </a:lnTo>
                      <a:lnTo>
                        <a:pt x="72212" y="124968"/>
                      </a:lnTo>
                      <a:lnTo>
                        <a:pt x="79933" y="117944"/>
                      </a:lnTo>
                      <a:lnTo>
                        <a:pt x="88997" y="108999"/>
                      </a:lnTo>
                      <a:lnTo>
                        <a:pt x="110086" y="77045"/>
                      </a:lnTo>
                      <a:lnTo>
                        <a:pt x="114249" y="52959"/>
                      </a:lnTo>
                      <a:lnTo>
                        <a:pt x="113844" y="45331"/>
                      </a:lnTo>
                      <a:lnTo>
                        <a:pt x="112631" y="38087"/>
                      </a:lnTo>
                      <a:lnTo>
                        <a:pt x="111603" y="34594"/>
                      </a:lnTo>
                      <a:close/>
                    </a:path>
                    <a:path w="115570" h="185420">
                      <a:moveTo>
                        <a:pt x="58534" y="0"/>
                      </a:moveTo>
                      <a:lnTo>
                        <a:pt x="20815" y="10642"/>
                      </a:lnTo>
                      <a:lnTo>
                        <a:pt x="4201" y="47956"/>
                      </a:lnTo>
                      <a:lnTo>
                        <a:pt x="2832" y="58039"/>
                      </a:lnTo>
                      <a:lnTo>
                        <a:pt x="41287" y="62128"/>
                      </a:lnTo>
                      <a:lnTo>
                        <a:pt x="42354" y="51879"/>
                      </a:lnTo>
                      <a:lnTo>
                        <a:pt x="44449" y="44729"/>
                      </a:lnTo>
                      <a:lnTo>
                        <a:pt x="50672" y="36626"/>
                      </a:lnTo>
                      <a:lnTo>
                        <a:pt x="54673" y="34594"/>
                      </a:lnTo>
                      <a:lnTo>
                        <a:pt x="111603" y="34594"/>
                      </a:lnTo>
                      <a:lnTo>
                        <a:pt x="110611" y="31224"/>
                      </a:lnTo>
                      <a:lnTo>
                        <a:pt x="83874" y="3412"/>
                      </a:lnTo>
                      <a:lnTo>
                        <a:pt x="68106" y="378"/>
                      </a:lnTo>
                      <a:lnTo>
                        <a:pt x="58534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7" name="object 14"/>
                <p:cNvSpPr/>
                <p:nvPr/>
              </p:nvSpPr>
              <p:spPr>
                <a:xfrm>
                  <a:off x="1193248" y="2254266"/>
                  <a:ext cx="11201400" cy="1577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01400" h="1577340">
                      <a:moveTo>
                        <a:pt x="10896600" y="0"/>
                      </a:moveTo>
                      <a:lnTo>
                        <a:pt x="304800" y="0"/>
                      </a:lnTo>
                      <a:lnTo>
                        <a:pt x="128587" y="4762"/>
                      </a:lnTo>
                      <a:lnTo>
                        <a:pt x="38100" y="38099"/>
                      </a:lnTo>
                      <a:lnTo>
                        <a:pt x="4762" y="128587"/>
                      </a:lnTo>
                      <a:lnTo>
                        <a:pt x="0" y="304799"/>
                      </a:lnTo>
                      <a:lnTo>
                        <a:pt x="0" y="1272197"/>
                      </a:lnTo>
                      <a:lnTo>
                        <a:pt x="4762" y="1448409"/>
                      </a:lnTo>
                      <a:lnTo>
                        <a:pt x="38100" y="1538897"/>
                      </a:lnTo>
                      <a:lnTo>
                        <a:pt x="128587" y="1572234"/>
                      </a:lnTo>
                      <a:lnTo>
                        <a:pt x="304800" y="1576997"/>
                      </a:lnTo>
                      <a:lnTo>
                        <a:pt x="10896600" y="1576997"/>
                      </a:lnTo>
                      <a:lnTo>
                        <a:pt x="11072812" y="1572234"/>
                      </a:lnTo>
                      <a:lnTo>
                        <a:pt x="11163300" y="1538897"/>
                      </a:lnTo>
                      <a:lnTo>
                        <a:pt x="11196637" y="1448409"/>
                      </a:lnTo>
                      <a:lnTo>
                        <a:pt x="11201400" y="1272197"/>
                      </a:lnTo>
                      <a:lnTo>
                        <a:pt x="11201400" y="304799"/>
                      </a:lnTo>
                      <a:lnTo>
                        <a:pt x="11196637" y="128587"/>
                      </a:lnTo>
                      <a:lnTo>
                        <a:pt x="11163300" y="38099"/>
                      </a:lnTo>
                      <a:lnTo>
                        <a:pt x="11072812" y="4762"/>
                      </a:lnTo>
                      <a:lnTo>
                        <a:pt x="10896600" y="0"/>
                      </a:lnTo>
                      <a:close/>
                    </a:path>
                  </a:pathLst>
                </a:custGeom>
                <a:solidFill>
                  <a:srgbClr val="E9D4E5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8" name="object 15"/>
                <p:cNvSpPr txBox="1"/>
                <p:nvPr/>
              </p:nvSpPr>
              <p:spPr>
                <a:xfrm>
                  <a:off x="2022975" y="2312740"/>
                  <a:ext cx="9888220" cy="1459230"/>
                </a:xfrm>
                <a:prstGeom prst="rect">
                  <a:avLst/>
                </a:prstGeom>
              </p:spPr>
              <p:txBody>
                <a:bodyPr vert="horz" wrap="square" lIns="0" tIns="0" rIns="0" bIns="0" rtlCol="0">
                  <a:spAutoFit/>
                </a:bodyPr>
                <a:lstStyle/>
                <a:p>
                  <a:pPr marL="1912620">
                    <a:lnSpc>
                      <a:spcPct val="100000"/>
                    </a:lnSpc>
                  </a:pPr>
                  <a:r>
                    <a:rPr sz="1800" b="1" dirty="0">
                      <a:latin typeface="Arial"/>
                      <a:cs typeface="Arial"/>
                    </a:rPr>
                    <a:t>S’éloigner </a:t>
                  </a:r>
                  <a:r>
                    <a:rPr sz="1800" b="1" spc="-5" dirty="0">
                      <a:latin typeface="Arial"/>
                      <a:cs typeface="Arial"/>
                    </a:rPr>
                    <a:t>au maximum </a:t>
                  </a:r>
                  <a:r>
                    <a:rPr sz="1800" b="1" dirty="0">
                      <a:latin typeface="Arial"/>
                      <a:cs typeface="Arial"/>
                    </a:rPr>
                    <a:t>de la zone, puis téléphoner</a:t>
                  </a:r>
                  <a:r>
                    <a:rPr sz="1800" b="1" spc="-95" dirty="0">
                      <a:latin typeface="Arial"/>
                      <a:cs typeface="Arial"/>
                    </a:rPr>
                    <a:t> </a:t>
                  </a:r>
                  <a:r>
                    <a:rPr sz="1800" b="1" dirty="0">
                      <a:latin typeface="Arial"/>
                      <a:cs typeface="Arial"/>
                    </a:rPr>
                    <a:t>:</a:t>
                  </a:r>
                  <a:endParaRPr sz="1800">
                    <a:latin typeface="Arial"/>
                    <a:cs typeface="Arial"/>
                  </a:endParaRPr>
                </a:p>
                <a:p>
                  <a:pPr marL="52705" marR="5080" indent="-40005" algn="just">
                    <a:lnSpc>
                      <a:spcPct val="100000"/>
                    </a:lnSpc>
                    <a:buChar char="•"/>
                    <a:tabLst>
                      <a:tab pos="156845" algn="l"/>
                    </a:tabLst>
                  </a:pPr>
                  <a:r>
                    <a:rPr lang="fr-FR" sz="1800" dirty="0">
                      <a:latin typeface="Arial"/>
                      <a:cs typeface="Arial"/>
                    </a:rPr>
                    <a:t> </a:t>
                  </a:r>
                  <a:r>
                    <a:rPr sz="1800">
                      <a:latin typeface="Arial"/>
                      <a:cs typeface="Arial"/>
                    </a:rPr>
                    <a:t>Immédiatement </a:t>
                  </a:r>
                  <a:r>
                    <a:rPr sz="1800" spc="-5" dirty="0">
                      <a:latin typeface="Arial"/>
                      <a:cs typeface="Arial"/>
                    </a:rPr>
                    <a:t>aux </a:t>
                  </a:r>
                  <a:r>
                    <a:rPr sz="1800" dirty="0">
                      <a:latin typeface="Arial"/>
                      <a:cs typeface="Arial"/>
                    </a:rPr>
                    <a:t>services </a:t>
                  </a:r>
                  <a:r>
                    <a:rPr sz="1800" spc="-5" dirty="0">
                      <a:latin typeface="Arial"/>
                      <a:cs typeface="Arial"/>
                    </a:rPr>
                    <a:t>d’incendie et de </a:t>
                  </a:r>
                  <a:r>
                    <a:rPr sz="1800" dirty="0">
                      <a:latin typeface="Arial"/>
                      <a:cs typeface="Arial"/>
                    </a:rPr>
                    <a:t>secours (les sapeurs-pompiers </a:t>
                  </a:r>
                  <a:r>
                    <a:rPr sz="1800" spc="-5" dirty="0">
                      <a:latin typeface="Arial"/>
                      <a:cs typeface="Arial"/>
                    </a:rPr>
                    <a:t>alertent également  l’exploitant </a:t>
                  </a:r>
                  <a:r>
                    <a:rPr sz="1800" dirty="0">
                      <a:latin typeface="Arial"/>
                      <a:cs typeface="Arial"/>
                    </a:rPr>
                    <a:t>concerné). Préciser </a:t>
                  </a:r>
                  <a:r>
                    <a:rPr sz="1800" spc="-5" dirty="0">
                      <a:latin typeface="Arial"/>
                      <a:cs typeface="Arial"/>
                    </a:rPr>
                    <a:t>aux pompiers l’adresse, la présence de </a:t>
                  </a:r>
                  <a:r>
                    <a:rPr sz="1800" dirty="0">
                      <a:latin typeface="Arial"/>
                      <a:cs typeface="Arial"/>
                    </a:rPr>
                    <a:t>victimes, mon </a:t>
                  </a:r>
                  <a:r>
                    <a:rPr sz="1800" spc="-5" dirty="0">
                      <a:latin typeface="Arial"/>
                      <a:cs typeface="Arial"/>
                    </a:rPr>
                    <a:t>numéro de  </a:t>
                  </a:r>
                  <a:r>
                    <a:rPr sz="1800" dirty="0">
                      <a:latin typeface="Arial"/>
                      <a:cs typeface="Arial"/>
                    </a:rPr>
                    <a:t>téléphone </a:t>
                  </a:r>
                  <a:r>
                    <a:rPr sz="1800" spc="-5" dirty="0">
                      <a:latin typeface="Arial"/>
                      <a:cs typeface="Arial"/>
                    </a:rPr>
                    <a:t>et la nature des </a:t>
                  </a:r>
                  <a:r>
                    <a:rPr sz="1800" dirty="0">
                      <a:latin typeface="Arial"/>
                      <a:cs typeface="Arial"/>
                    </a:rPr>
                    <a:t>travaux </a:t>
                  </a:r>
                  <a:r>
                    <a:rPr sz="1800" spc="-5" dirty="0">
                      <a:latin typeface="Arial"/>
                      <a:cs typeface="Arial"/>
                    </a:rPr>
                    <a:t>en </a:t>
                  </a:r>
                  <a:r>
                    <a:rPr sz="1800" dirty="0">
                      <a:latin typeface="Arial"/>
                      <a:cs typeface="Arial"/>
                    </a:rPr>
                    <a:t>cours. </a:t>
                  </a:r>
                  <a:r>
                    <a:rPr sz="1800" spc="-5" dirty="0">
                      <a:latin typeface="Arial"/>
                      <a:cs typeface="Arial"/>
                    </a:rPr>
                    <a:t>Ne </a:t>
                  </a:r>
                  <a:r>
                    <a:rPr sz="1800" dirty="0">
                      <a:latin typeface="Arial"/>
                      <a:cs typeface="Arial"/>
                    </a:rPr>
                    <a:t>raccrocher </a:t>
                  </a:r>
                  <a:r>
                    <a:rPr sz="1800" spc="-5" dirty="0">
                      <a:latin typeface="Arial"/>
                      <a:cs typeface="Arial"/>
                    </a:rPr>
                    <a:t>qu’a la demande du</a:t>
                  </a:r>
                  <a:r>
                    <a:rPr sz="1800" spc="25" dirty="0">
                      <a:latin typeface="Arial"/>
                      <a:cs typeface="Arial"/>
                    </a:rPr>
                    <a:t> </a:t>
                  </a:r>
                  <a:r>
                    <a:rPr sz="1800" spc="-10" dirty="0">
                      <a:latin typeface="Arial"/>
                      <a:cs typeface="Arial"/>
                    </a:rPr>
                    <a:t>sapeur-pompier.</a:t>
                  </a:r>
                  <a:endParaRPr sz="1800">
                    <a:latin typeface="Arial"/>
                    <a:cs typeface="Arial"/>
                  </a:endParaRPr>
                </a:p>
                <a:p>
                  <a:pPr marL="2938145" lvl="1" indent="-143510">
                    <a:lnSpc>
                      <a:spcPct val="100000"/>
                    </a:lnSpc>
                    <a:spcBef>
                      <a:spcPts val="565"/>
                    </a:spcBef>
                    <a:buChar char="•"/>
                    <a:tabLst>
                      <a:tab pos="2938780" algn="l"/>
                    </a:tabLst>
                  </a:pPr>
                  <a:r>
                    <a:rPr sz="1800" spc="-5" dirty="0">
                      <a:latin typeface="Arial"/>
                      <a:cs typeface="Arial"/>
                    </a:rPr>
                    <a:t>Dès que possible </a:t>
                  </a:r>
                  <a:r>
                    <a:rPr sz="1800" dirty="0">
                      <a:latin typeface="Arial"/>
                      <a:cs typeface="Arial"/>
                    </a:rPr>
                    <a:t>à </a:t>
                  </a:r>
                  <a:r>
                    <a:rPr sz="1800" spc="-5" dirty="0">
                      <a:latin typeface="Arial"/>
                      <a:cs typeface="Arial"/>
                    </a:rPr>
                    <a:t>l’exploitant</a:t>
                  </a:r>
                  <a:r>
                    <a:rPr sz="1800" spc="-60" dirty="0">
                      <a:latin typeface="Arial"/>
                      <a:cs typeface="Arial"/>
                    </a:rPr>
                    <a:t> </a:t>
                  </a:r>
                  <a:r>
                    <a:rPr sz="1800" dirty="0">
                      <a:latin typeface="Arial"/>
                      <a:cs typeface="Arial"/>
                    </a:rPr>
                    <a:t>concerné.</a:t>
                  </a:r>
                  <a:endParaRPr sz="1800">
                    <a:latin typeface="Arial"/>
                    <a:cs typeface="Arial"/>
                  </a:endParaRPr>
                </a:p>
              </p:txBody>
            </p:sp>
            <p:sp>
              <p:nvSpPr>
                <p:cNvPr id="9" name="object 16"/>
                <p:cNvSpPr/>
                <p:nvPr/>
              </p:nvSpPr>
              <p:spPr>
                <a:xfrm>
                  <a:off x="1193248" y="2254266"/>
                  <a:ext cx="11201400" cy="1577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01400" h="1577340">
                      <a:moveTo>
                        <a:pt x="304800" y="0"/>
                      </a:moveTo>
                      <a:lnTo>
                        <a:pt x="128587" y="4762"/>
                      </a:lnTo>
                      <a:lnTo>
                        <a:pt x="38100" y="38099"/>
                      </a:lnTo>
                      <a:lnTo>
                        <a:pt x="4762" y="128587"/>
                      </a:lnTo>
                      <a:lnTo>
                        <a:pt x="0" y="304799"/>
                      </a:lnTo>
                      <a:lnTo>
                        <a:pt x="0" y="1272197"/>
                      </a:lnTo>
                      <a:lnTo>
                        <a:pt x="4762" y="1448409"/>
                      </a:lnTo>
                      <a:lnTo>
                        <a:pt x="38100" y="1538897"/>
                      </a:lnTo>
                      <a:lnTo>
                        <a:pt x="128587" y="1572234"/>
                      </a:lnTo>
                      <a:lnTo>
                        <a:pt x="304800" y="1576997"/>
                      </a:lnTo>
                      <a:lnTo>
                        <a:pt x="10896600" y="1576997"/>
                      </a:lnTo>
                      <a:lnTo>
                        <a:pt x="11072812" y="1572234"/>
                      </a:lnTo>
                      <a:lnTo>
                        <a:pt x="11163300" y="1538897"/>
                      </a:lnTo>
                      <a:lnTo>
                        <a:pt x="11196637" y="1448409"/>
                      </a:lnTo>
                      <a:lnTo>
                        <a:pt x="11201400" y="1272197"/>
                      </a:lnTo>
                      <a:lnTo>
                        <a:pt x="11201400" y="304799"/>
                      </a:lnTo>
                      <a:lnTo>
                        <a:pt x="11196637" y="128587"/>
                      </a:lnTo>
                      <a:lnTo>
                        <a:pt x="11163300" y="38099"/>
                      </a:lnTo>
                      <a:lnTo>
                        <a:pt x="11072812" y="4762"/>
                      </a:lnTo>
                      <a:lnTo>
                        <a:pt x="10896600" y="0"/>
                      </a:lnTo>
                      <a:lnTo>
                        <a:pt x="304800" y="0"/>
                      </a:lnTo>
                      <a:close/>
                    </a:path>
                  </a:pathLst>
                </a:custGeom>
                <a:ln w="25399">
                  <a:solidFill>
                    <a:srgbClr val="770D50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grpSp>
        <p:nvGrpSpPr>
          <p:cNvPr id="51" name="Groupe 50"/>
          <p:cNvGrpSpPr/>
          <p:nvPr/>
        </p:nvGrpSpPr>
        <p:grpSpPr>
          <a:xfrm>
            <a:off x="1241875" y="6823639"/>
            <a:ext cx="11201400" cy="2735356"/>
            <a:chOff x="1241875" y="6783883"/>
            <a:chExt cx="11201400" cy="2735356"/>
          </a:xfrm>
        </p:grpSpPr>
        <p:sp>
          <p:nvSpPr>
            <p:cNvPr id="38" name="object 9"/>
            <p:cNvSpPr/>
            <p:nvPr/>
          </p:nvSpPr>
          <p:spPr>
            <a:xfrm>
              <a:off x="5738259" y="6783883"/>
              <a:ext cx="2160270" cy="360045"/>
            </a:xfrm>
            <a:custGeom>
              <a:avLst/>
              <a:gdLst/>
              <a:ahLst/>
              <a:cxnLst/>
              <a:rect l="l" t="t" r="r" b="b"/>
              <a:pathLst>
                <a:path w="2160270" h="360045">
                  <a:moveTo>
                    <a:pt x="0" y="359994"/>
                  </a:moveTo>
                  <a:lnTo>
                    <a:pt x="2160003" y="359994"/>
                  </a:lnTo>
                  <a:lnTo>
                    <a:pt x="2160003" y="0"/>
                  </a:lnTo>
                  <a:lnTo>
                    <a:pt x="0" y="0"/>
                  </a:lnTo>
                  <a:lnTo>
                    <a:pt x="0" y="359994"/>
                  </a:lnTo>
                  <a:close/>
                </a:path>
              </a:pathLst>
            </a:custGeom>
            <a:solidFill>
              <a:srgbClr val="770D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11"/>
            <p:cNvSpPr txBox="1"/>
            <p:nvPr/>
          </p:nvSpPr>
          <p:spPr>
            <a:xfrm>
              <a:off x="5738259" y="6783883"/>
              <a:ext cx="2160270" cy="360045"/>
            </a:xfrm>
            <a:prstGeom prst="rect">
              <a:avLst/>
            </a:prstGeom>
          </p:spPr>
          <p:txBody>
            <a:bodyPr vert="horz" wrap="square" lIns="0" tIns="27940" rIns="0" bIns="0" rtlCol="0">
              <a:spAutoFit/>
            </a:bodyPr>
            <a:lstStyle/>
            <a:p>
              <a:pPr marL="605155">
                <a:lnSpc>
                  <a:spcPct val="100000"/>
                </a:lnSpc>
                <a:spcBef>
                  <a:spcPts val="220"/>
                </a:spcBef>
              </a:pPr>
              <a:r>
                <a:rPr sz="1800" b="1" spc="-60" dirty="0">
                  <a:solidFill>
                    <a:srgbClr val="FFFFFF"/>
                  </a:solidFill>
                  <a:latin typeface="Arial Black"/>
                  <a:cs typeface="Arial Black"/>
                </a:rPr>
                <a:t>ACCUEILLIR</a:t>
              </a:r>
              <a:endParaRPr sz="1800">
                <a:latin typeface="Arial Black"/>
                <a:cs typeface="Arial Black"/>
              </a:endParaRPr>
            </a:p>
          </p:txBody>
        </p:sp>
        <p:grpSp>
          <p:nvGrpSpPr>
            <p:cNvPr id="47" name="Groupe 46"/>
            <p:cNvGrpSpPr/>
            <p:nvPr/>
          </p:nvGrpSpPr>
          <p:grpSpPr>
            <a:xfrm>
              <a:off x="1241875" y="6836081"/>
              <a:ext cx="11201400" cy="2683158"/>
              <a:chOff x="1241875" y="6836081"/>
              <a:chExt cx="11201400" cy="2683158"/>
            </a:xfrm>
          </p:grpSpPr>
          <p:sp>
            <p:nvSpPr>
              <p:cNvPr id="35" name="object 6"/>
              <p:cNvSpPr/>
              <p:nvPr/>
            </p:nvSpPr>
            <p:spPr>
              <a:xfrm>
                <a:off x="1241875" y="7152812"/>
                <a:ext cx="11201400" cy="2366427"/>
              </a:xfrm>
              <a:custGeom>
                <a:avLst/>
                <a:gdLst/>
                <a:ahLst/>
                <a:cxnLst/>
                <a:rect l="l" t="t" r="r" b="b"/>
                <a:pathLst>
                  <a:path w="11201400" h="2738754">
                    <a:moveTo>
                      <a:pt x="10896600" y="0"/>
                    </a:moveTo>
                    <a:lnTo>
                      <a:pt x="304800" y="0"/>
                    </a:lnTo>
                    <a:lnTo>
                      <a:pt x="128587" y="4762"/>
                    </a:lnTo>
                    <a:lnTo>
                      <a:pt x="38100" y="38100"/>
                    </a:lnTo>
                    <a:lnTo>
                      <a:pt x="4762" y="128587"/>
                    </a:lnTo>
                    <a:lnTo>
                      <a:pt x="0" y="304800"/>
                    </a:lnTo>
                    <a:lnTo>
                      <a:pt x="0" y="2433485"/>
                    </a:lnTo>
                    <a:lnTo>
                      <a:pt x="4762" y="2609697"/>
                    </a:lnTo>
                    <a:lnTo>
                      <a:pt x="38100" y="2700185"/>
                    </a:lnTo>
                    <a:lnTo>
                      <a:pt x="128587" y="2733522"/>
                    </a:lnTo>
                    <a:lnTo>
                      <a:pt x="304800" y="2738285"/>
                    </a:lnTo>
                    <a:lnTo>
                      <a:pt x="10896600" y="2738285"/>
                    </a:lnTo>
                    <a:lnTo>
                      <a:pt x="11072812" y="2733522"/>
                    </a:lnTo>
                    <a:lnTo>
                      <a:pt x="11163300" y="2700185"/>
                    </a:lnTo>
                    <a:lnTo>
                      <a:pt x="11196637" y="2609697"/>
                    </a:lnTo>
                    <a:lnTo>
                      <a:pt x="11201400" y="2433485"/>
                    </a:lnTo>
                    <a:lnTo>
                      <a:pt x="11201400" y="304800"/>
                    </a:lnTo>
                    <a:lnTo>
                      <a:pt x="11196637" y="128587"/>
                    </a:lnTo>
                    <a:lnTo>
                      <a:pt x="11163300" y="38100"/>
                    </a:lnTo>
                    <a:lnTo>
                      <a:pt x="11072812" y="4762"/>
                    </a:lnTo>
                    <a:lnTo>
                      <a:pt x="10896600" y="0"/>
                    </a:lnTo>
                    <a:close/>
                  </a:path>
                </a:pathLst>
              </a:custGeom>
              <a:solidFill>
                <a:srgbClr val="E9D4E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6" name="object 7"/>
              <p:cNvSpPr txBox="1"/>
              <p:nvPr/>
            </p:nvSpPr>
            <p:spPr>
              <a:xfrm>
                <a:off x="2357418" y="7300253"/>
                <a:ext cx="9021445" cy="2152015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25400" marR="5080" indent="-13335">
                  <a:lnSpc>
                    <a:spcPct val="100000"/>
                  </a:lnSpc>
                </a:pPr>
                <a:r>
                  <a:rPr sz="1800" b="1" spc="-5" dirty="0">
                    <a:latin typeface="Arial"/>
                    <a:cs typeface="Arial"/>
                  </a:rPr>
                  <a:t>Diriger </a:t>
                </a:r>
                <a:r>
                  <a:rPr sz="1800" b="1" dirty="0">
                    <a:latin typeface="Arial"/>
                    <a:cs typeface="Arial"/>
                  </a:rPr>
                  <a:t>les </a:t>
                </a:r>
                <a:r>
                  <a:rPr sz="1800" b="1" spc="-5" dirty="0">
                    <a:latin typeface="Arial"/>
                    <a:cs typeface="Arial"/>
                  </a:rPr>
                  <a:t>secours </a:t>
                </a:r>
                <a:r>
                  <a:rPr sz="1800" b="1" dirty="0">
                    <a:latin typeface="Arial"/>
                    <a:cs typeface="Arial"/>
                  </a:rPr>
                  <a:t>à leur </a:t>
                </a:r>
                <a:r>
                  <a:rPr sz="1800" b="1" spc="-5" dirty="0">
                    <a:latin typeface="Arial"/>
                    <a:cs typeface="Arial"/>
                  </a:rPr>
                  <a:t>arrivée et rester </a:t>
                </a:r>
                <a:r>
                  <a:rPr sz="1800" b="1" dirty="0">
                    <a:latin typeface="Arial"/>
                    <a:cs typeface="Arial"/>
                  </a:rPr>
                  <a:t>à leur disposition </a:t>
                </a:r>
                <a:r>
                  <a:rPr sz="1800" b="1" spc="-5" dirty="0">
                    <a:latin typeface="Arial"/>
                    <a:cs typeface="Arial"/>
                  </a:rPr>
                  <a:t>autant </a:t>
                </a:r>
                <a:r>
                  <a:rPr sz="1800" b="1" dirty="0">
                    <a:latin typeface="Arial"/>
                    <a:cs typeface="Arial"/>
                  </a:rPr>
                  <a:t>que nécessaire.  En </a:t>
                </a:r>
                <a:r>
                  <a:rPr sz="1800" b="1" spc="-5" dirty="0">
                    <a:latin typeface="Arial"/>
                    <a:cs typeface="Arial"/>
                  </a:rPr>
                  <a:t>aucun cas, </a:t>
                </a:r>
                <a:r>
                  <a:rPr sz="1800" b="1" dirty="0">
                    <a:latin typeface="Arial"/>
                    <a:cs typeface="Arial"/>
                  </a:rPr>
                  <a:t>il ne faut intervenir </a:t>
                </a:r>
                <a:r>
                  <a:rPr sz="1800" b="1" spc="-5" dirty="0">
                    <a:latin typeface="Arial"/>
                    <a:cs typeface="Arial"/>
                  </a:rPr>
                  <a:t>sur </a:t>
                </a:r>
                <a:r>
                  <a:rPr sz="1800" b="1" dirty="0">
                    <a:latin typeface="Arial"/>
                    <a:cs typeface="Arial"/>
                  </a:rPr>
                  <a:t>les ouvrages </a:t>
                </a:r>
                <a:r>
                  <a:rPr sz="1800" b="1" spc="-5" dirty="0">
                    <a:latin typeface="Arial"/>
                    <a:cs typeface="Arial"/>
                  </a:rPr>
                  <a:t>endommagés et en </a:t>
                </a:r>
                <a:r>
                  <a:rPr sz="1800" b="1" dirty="0">
                    <a:latin typeface="Arial"/>
                    <a:cs typeface="Arial"/>
                  </a:rPr>
                  <a:t>particulier</a:t>
                </a:r>
                <a:r>
                  <a:rPr sz="1800" b="1" spc="-75" dirty="0">
                    <a:latin typeface="Arial"/>
                    <a:cs typeface="Arial"/>
                  </a:rPr>
                  <a:t> </a:t>
                </a:r>
                <a:r>
                  <a:rPr sz="1800" b="1" dirty="0">
                    <a:latin typeface="Arial"/>
                    <a:cs typeface="Arial"/>
                  </a:rPr>
                  <a:t>:</a:t>
                </a:r>
                <a:endParaRPr sz="1800" dirty="0">
                  <a:latin typeface="Arial"/>
                  <a:cs typeface="Arial"/>
                </a:endParaRPr>
              </a:p>
              <a:p>
                <a:pPr marL="3561079" indent="-143510">
                  <a:lnSpc>
                    <a:spcPct val="100000"/>
                  </a:lnSpc>
                  <a:buChar char="•"/>
                  <a:tabLst>
                    <a:tab pos="3561715" algn="l"/>
                  </a:tabLst>
                </a:pPr>
                <a:r>
                  <a:rPr sz="1800" spc="-5" dirty="0">
                    <a:latin typeface="Arial"/>
                    <a:cs typeface="Arial"/>
                  </a:rPr>
                  <a:t>Ne pas </a:t>
                </a:r>
                <a:r>
                  <a:rPr sz="1800" dirty="0">
                    <a:latin typeface="Arial"/>
                    <a:cs typeface="Arial"/>
                  </a:rPr>
                  <a:t>colmater </a:t>
                </a:r>
                <a:r>
                  <a:rPr sz="1800" spc="-5" dirty="0">
                    <a:latin typeface="Arial"/>
                    <a:cs typeface="Arial"/>
                  </a:rPr>
                  <a:t>la</a:t>
                </a:r>
                <a:r>
                  <a:rPr sz="1800" spc="-80" dirty="0">
                    <a:latin typeface="Arial"/>
                    <a:cs typeface="Arial"/>
                  </a:rPr>
                  <a:t> </a:t>
                </a:r>
                <a:r>
                  <a:rPr sz="1800" dirty="0">
                    <a:latin typeface="Arial"/>
                    <a:cs typeface="Arial"/>
                  </a:rPr>
                  <a:t>fuite</a:t>
                </a:r>
              </a:p>
              <a:p>
                <a:pPr marL="566420">
                  <a:lnSpc>
                    <a:spcPct val="100000"/>
                  </a:lnSpc>
                </a:pPr>
                <a:r>
                  <a:rPr sz="1800" dirty="0">
                    <a:latin typeface="Arial"/>
                    <a:cs typeface="Arial"/>
                  </a:rPr>
                  <a:t>(ne </a:t>
                </a:r>
                <a:r>
                  <a:rPr sz="1800" spc="-5" dirty="0">
                    <a:latin typeface="Arial"/>
                    <a:cs typeface="Arial"/>
                  </a:rPr>
                  <a:t>pratiquer ni pliage </a:t>
                </a:r>
                <a:r>
                  <a:rPr sz="1800" dirty="0">
                    <a:latin typeface="Arial"/>
                    <a:cs typeface="Arial"/>
                  </a:rPr>
                  <a:t>PE, </a:t>
                </a:r>
                <a:r>
                  <a:rPr sz="1800" spc="-5" dirty="0">
                    <a:latin typeface="Arial"/>
                    <a:cs typeface="Arial"/>
                  </a:rPr>
                  <a:t>ni </a:t>
                </a:r>
                <a:r>
                  <a:rPr sz="1800" dirty="0">
                    <a:latin typeface="Arial"/>
                    <a:cs typeface="Arial"/>
                  </a:rPr>
                  <a:t>matage, </a:t>
                </a:r>
                <a:r>
                  <a:rPr sz="1800" spc="-5" dirty="0">
                    <a:latin typeface="Arial"/>
                    <a:cs typeface="Arial"/>
                  </a:rPr>
                  <a:t>ni dépose du godet </a:t>
                </a:r>
                <a:r>
                  <a:rPr sz="1800" dirty="0">
                    <a:latin typeface="Arial"/>
                    <a:cs typeface="Arial"/>
                  </a:rPr>
                  <a:t>sur</a:t>
                </a:r>
                <a:r>
                  <a:rPr sz="1800" spc="-25" dirty="0">
                    <a:latin typeface="Arial"/>
                    <a:cs typeface="Arial"/>
                  </a:rPr>
                  <a:t> </a:t>
                </a:r>
                <a:r>
                  <a:rPr sz="1800" spc="-5" dirty="0">
                    <a:latin typeface="Arial"/>
                    <a:cs typeface="Arial"/>
                  </a:rPr>
                  <a:t>l’endommagement).</a:t>
                </a:r>
                <a:endParaRPr sz="1800" dirty="0">
                  <a:latin typeface="Arial"/>
                  <a:cs typeface="Arial"/>
                </a:endParaRPr>
              </a:p>
              <a:p>
                <a:pPr marL="3053080" indent="-143510">
                  <a:lnSpc>
                    <a:spcPct val="100000"/>
                  </a:lnSpc>
                  <a:spcBef>
                    <a:spcPts val="565"/>
                  </a:spcBef>
                  <a:buChar char="•"/>
                  <a:tabLst>
                    <a:tab pos="3053715" algn="l"/>
                  </a:tabLst>
                </a:pPr>
                <a:r>
                  <a:rPr sz="1800" spc="-5" dirty="0">
                    <a:latin typeface="Arial"/>
                    <a:cs typeface="Arial"/>
                  </a:rPr>
                  <a:t>Ne pas éteindre le gaz</a:t>
                </a:r>
                <a:r>
                  <a:rPr sz="1800" spc="5" dirty="0">
                    <a:latin typeface="Arial"/>
                    <a:cs typeface="Arial"/>
                  </a:rPr>
                  <a:t> </a:t>
                </a:r>
                <a:r>
                  <a:rPr sz="1800" dirty="0">
                    <a:latin typeface="Arial"/>
                    <a:cs typeface="Arial"/>
                  </a:rPr>
                  <a:t>enflammé.</a:t>
                </a:r>
              </a:p>
              <a:p>
                <a:pPr marL="3262629" lvl="1" indent="-143510">
                  <a:lnSpc>
                    <a:spcPct val="100000"/>
                  </a:lnSpc>
                  <a:spcBef>
                    <a:spcPts val="565"/>
                  </a:spcBef>
                  <a:buChar char="•"/>
                  <a:tabLst>
                    <a:tab pos="3263265" algn="l"/>
                  </a:tabLst>
                </a:pPr>
                <a:r>
                  <a:rPr sz="1800" spc="-5" dirty="0">
                    <a:latin typeface="Arial"/>
                    <a:cs typeface="Arial"/>
                  </a:rPr>
                  <a:t>Ne pas </a:t>
                </a:r>
                <a:r>
                  <a:rPr sz="1800" dirty="0">
                    <a:latin typeface="Arial"/>
                    <a:cs typeface="Arial"/>
                  </a:rPr>
                  <a:t>chercher à</a:t>
                </a:r>
                <a:r>
                  <a:rPr sz="1800" spc="-85" dirty="0">
                    <a:latin typeface="Arial"/>
                    <a:cs typeface="Arial"/>
                  </a:rPr>
                  <a:t> </a:t>
                </a:r>
                <a:r>
                  <a:rPr sz="1800" spc="-10" dirty="0">
                    <a:latin typeface="Arial"/>
                    <a:cs typeface="Arial"/>
                  </a:rPr>
                  <a:t>remblayer.</a:t>
                </a:r>
                <a:endParaRPr sz="1800" dirty="0">
                  <a:latin typeface="Arial"/>
                  <a:cs typeface="Arial"/>
                </a:endParaRPr>
              </a:p>
              <a:p>
                <a:pPr marL="3205480" indent="-143510">
                  <a:lnSpc>
                    <a:spcPct val="100000"/>
                  </a:lnSpc>
                  <a:spcBef>
                    <a:spcPts val="565"/>
                  </a:spcBef>
                  <a:buChar char="•"/>
                  <a:tabLst>
                    <a:tab pos="3206115" algn="l"/>
                  </a:tabLst>
                </a:pPr>
                <a:r>
                  <a:rPr sz="1800" spc="-5" dirty="0">
                    <a:latin typeface="Arial"/>
                    <a:cs typeface="Arial"/>
                  </a:rPr>
                  <a:t>Ne pas </a:t>
                </a:r>
                <a:r>
                  <a:rPr sz="1800" dirty="0">
                    <a:latin typeface="Arial"/>
                    <a:cs typeface="Arial"/>
                  </a:rPr>
                  <a:t>manœuvrer </a:t>
                </a:r>
                <a:r>
                  <a:rPr sz="1800" spc="-5" dirty="0">
                    <a:latin typeface="Arial"/>
                    <a:cs typeface="Arial"/>
                  </a:rPr>
                  <a:t>de</a:t>
                </a:r>
                <a:r>
                  <a:rPr sz="1800" spc="-80" dirty="0">
                    <a:latin typeface="Arial"/>
                    <a:cs typeface="Arial"/>
                  </a:rPr>
                  <a:t> </a:t>
                </a:r>
                <a:r>
                  <a:rPr sz="1800" dirty="0">
                    <a:latin typeface="Arial"/>
                    <a:cs typeface="Arial"/>
                  </a:rPr>
                  <a:t>robinet.</a:t>
                </a:r>
              </a:p>
            </p:txBody>
          </p:sp>
          <p:sp>
            <p:nvSpPr>
              <p:cNvPr id="37" name="object 8"/>
              <p:cNvSpPr/>
              <p:nvPr/>
            </p:nvSpPr>
            <p:spPr>
              <a:xfrm>
                <a:off x="1241875" y="7152812"/>
                <a:ext cx="11201400" cy="2357543"/>
              </a:xfrm>
              <a:custGeom>
                <a:avLst/>
                <a:gdLst/>
                <a:ahLst/>
                <a:cxnLst/>
                <a:rect l="l" t="t" r="r" b="b"/>
                <a:pathLst>
                  <a:path w="11201400" h="2738754">
                    <a:moveTo>
                      <a:pt x="304800" y="0"/>
                    </a:moveTo>
                    <a:lnTo>
                      <a:pt x="128587" y="4762"/>
                    </a:lnTo>
                    <a:lnTo>
                      <a:pt x="38100" y="38100"/>
                    </a:lnTo>
                    <a:lnTo>
                      <a:pt x="4762" y="128587"/>
                    </a:lnTo>
                    <a:lnTo>
                      <a:pt x="0" y="304800"/>
                    </a:lnTo>
                    <a:lnTo>
                      <a:pt x="0" y="2433485"/>
                    </a:lnTo>
                    <a:lnTo>
                      <a:pt x="4762" y="2609697"/>
                    </a:lnTo>
                    <a:lnTo>
                      <a:pt x="38100" y="2700185"/>
                    </a:lnTo>
                    <a:lnTo>
                      <a:pt x="128587" y="2733522"/>
                    </a:lnTo>
                    <a:lnTo>
                      <a:pt x="304800" y="2738285"/>
                    </a:lnTo>
                    <a:lnTo>
                      <a:pt x="10896600" y="2738285"/>
                    </a:lnTo>
                    <a:lnTo>
                      <a:pt x="11072812" y="2733522"/>
                    </a:lnTo>
                    <a:lnTo>
                      <a:pt x="11163300" y="2700185"/>
                    </a:lnTo>
                    <a:lnTo>
                      <a:pt x="11196637" y="2609697"/>
                    </a:lnTo>
                    <a:lnTo>
                      <a:pt x="11201400" y="2433485"/>
                    </a:lnTo>
                    <a:lnTo>
                      <a:pt x="11201400" y="304800"/>
                    </a:lnTo>
                    <a:lnTo>
                      <a:pt x="11196637" y="128587"/>
                    </a:lnTo>
                    <a:lnTo>
                      <a:pt x="11163300" y="38100"/>
                    </a:lnTo>
                    <a:lnTo>
                      <a:pt x="11072812" y="4762"/>
                    </a:lnTo>
                    <a:lnTo>
                      <a:pt x="10896600" y="0"/>
                    </a:lnTo>
                    <a:lnTo>
                      <a:pt x="304800" y="0"/>
                    </a:lnTo>
                    <a:close/>
                  </a:path>
                </a:pathLst>
              </a:custGeom>
              <a:ln w="25400">
                <a:solidFill>
                  <a:srgbClr val="770D5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9" name="object 10"/>
              <p:cNvSpPr/>
              <p:nvPr/>
            </p:nvSpPr>
            <p:spPr>
              <a:xfrm>
                <a:off x="5809172" y="6836081"/>
                <a:ext cx="464820" cy="255904"/>
              </a:xfrm>
              <a:custGeom>
                <a:avLst/>
                <a:gdLst/>
                <a:ahLst/>
                <a:cxnLst/>
                <a:rect l="l" t="t" r="r" b="b"/>
                <a:pathLst>
                  <a:path w="464820" h="255904">
                    <a:moveTo>
                      <a:pt x="261048" y="0"/>
                    </a:moveTo>
                    <a:lnTo>
                      <a:pt x="0" y="0"/>
                    </a:lnTo>
                    <a:lnTo>
                      <a:pt x="0" y="41744"/>
                    </a:lnTo>
                    <a:lnTo>
                      <a:pt x="2972" y="100377"/>
                    </a:lnTo>
                    <a:lnTo>
                      <a:pt x="12006" y="147811"/>
                    </a:lnTo>
                    <a:lnTo>
                      <a:pt x="27273" y="185089"/>
                    </a:lnTo>
                    <a:lnTo>
                      <a:pt x="77204" y="233342"/>
                    </a:lnTo>
                    <a:lnTo>
                      <a:pt x="154150" y="253474"/>
                    </a:lnTo>
                    <a:lnTo>
                      <a:pt x="203187" y="255600"/>
                    </a:lnTo>
                    <a:lnTo>
                      <a:pt x="464235" y="255600"/>
                    </a:lnTo>
                    <a:lnTo>
                      <a:pt x="415199" y="253474"/>
                    </a:lnTo>
                    <a:lnTo>
                      <a:pt x="373262" y="246402"/>
                    </a:lnTo>
                    <a:lnTo>
                      <a:pt x="309997" y="213252"/>
                    </a:lnTo>
                    <a:lnTo>
                      <a:pt x="273054" y="147811"/>
                    </a:lnTo>
                    <a:lnTo>
                      <a:pt x="264021" y="100377"/>
                    </a:lnTo>
                    <a:lnTo>
                      <a:pt x="261048" y="41744"/>
                    </a:lnTo>
                    <a:lnTo>
                      <a:pt x="261048" y="0"/>
                    </a:lnTo>
                    <a:close/>
                  </a:path>
                </a:pathLst>
              </a:custGeom>
              <a:solidFill>
                <a:srgbClr val="E94C0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1" name="object 18"/>
              <p:cNvSpPr/>
              <p:nvPr/>
            </p:nvSpPr>
            <p:spPr>
              <a:xfrm>
                <a:off x="5908142" y="6864463"/>
                <a:ext cx="121285" cy="185420"/>
              </a:xfrm>
              <a:custGeom>
                <a:avLst/>
                <a:gdLst/>
                <a:ahLst/>
                <a:cxnLst/>
                <a:rect l="l" t="t" r="r" b="b"/>
                <a:pathLst>
                  <a:path w="121285" h="185420">
                    <a:moveTo>
                      <a:pt x="103403" y="150939"/>
                    </a:moveTo>
                    <a:lnTo>
                      <a:pt x="69938" y="150939"/>
                    </a:lnTo>
                    <a:lnTo>
                      <a:pt x="69938" y="184924"/>
                    </a:lnTo>
                    <a:lnTo>
                      <a:pt x="103403" y="184924"/>
                    </a:lnTo>
                    <a:lnTo>
                      <a:pt x="103403" y="150939"/>
                    </a:lnTo>
                    <a:close/>
                  </a:path>
                  <a:path w="121285" h="185420">
                    <a:moveTo>
                      <a:pt x="103403" y="0"/>
                    </a:moveTo>
                    <a:lnTo>
                      <a:pt x="69938" y="0"/>
                    </a:lnTo>
                    <a:lnTo>
                      <a:pt x="0" y="109397"/>
                    </a:lnTo>
                    <a:lnTo>
                      <a:pt x="0" y="150939"/>
                    </a:lnTo>
                    <a:lnTo>
                      <a:pt x="120738" y="150939"/>
                    </a:lnTo>
                    <a:lnTo>
                      <a:pt x="120738" y="111747"/>
                    </a:lnTo>
                    <a:lnTo>
                      <a:pt x="32981" y="111747"/>
                    </a:lnTo>
                    <a:lnTo>
                      <a:pt x="69938" y="54533"/>
                    </a:lnTo>
                    <a:lnTo>
                      <a:pt x="103403" y="54533"/>
                    </a:lnTo>
                    <a:lnTo>
                      <a:pt x="103403" y="0"/>
                    </a:lnTo>
                    <a:close/>
                  </a:path>
                  <a:path w="121285" h="185420">
                    <a:moveTo>
                      <a:pt x="103403" y="54533"/>
                    </a:moveTo>
                    <a:lnTo>
                      <a:pt x="69938" y="54533"/>
                    </a:lnTo>
                    <a:lnTo>
                      <a:pt x="69938" y="111747"/>
                    </a:lnTo>
                    <a:lnTo>
                      <a:pt x="103403" y="111747"/>
                    </a:lnTo>
                    <a:lnTo>
                      <a:pt x="103403" y="5453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0578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43413" y="-4025"/>
            <a:ext cx="12209227" cy="615553"/>
          </a:xfrm>
          <a:prstGeom prst="rect">
            <a:avLst/>
          </a:prstGeom>
          <a:solidFill>
            <a:srgbClr val="00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FAIRE EN CAS D’ACCIDENT</a:t>
            </a:r>
          </a:p>
        </p:txBody>
      </p:sp>
      <p:grpSp>
        <p:nvGrpSpPr>
          <p:cNvPr id="21" name="Groupe 20"/>
          <p:cNvGrpSpPr/>
          <p:nvPr/>
        </p:nvGrpSpPr>
        <p:grpSpPr>
          <a:xfrm>
            <a:off x="1227338" y="1003300"/>
            <a:ext cx="10800000" cy="4882005"/>
            <a:chOff x="1227338" y="1003300"/>
            <a:chExt cx="10800000" cy="4882005"/>
          </a:xfrm>
        </p:grpSpPr>
        <p:grpSp>
          <p:nvGrpSpPr>
            <p:cNvPr id="15" name="Groupe 14"/>
            <p:cNvGrpSpPr/>
            <p:nvPr/>
          </p:nvGrpSpPr>
          <p:grpSpPr>
            <a:xfrm>
              <a:off x="6088349" y="5009464"/>
              <a:ext cx="872490" cy="875841"/>
              <a:chOff x="6088349" y="5009464"/>
              <a:chExt cx="872490" cy="875841"/>
            </a:xfrm>
          </p:grpSpPr>
          <p:sp>
            <p:nvSpPr>
              <p:cNvPr id="5" name="object 10"/>
              <p:cNvSpPr/>
              <p:nvPr/>
            </p:nvSpPr>
            <p:spPr>
              <a:xfrm>
                <a:off x="6366383" y="5009464"/>
                <a:ext cx="325120" cy="679450"/>
              </a:xfrm>
              <a:custGeom>
                <a:avLst/>
                <a:gdLst/>
                <a:ahLst/>
                <a:cxnLst/>
                <a:rect l="l" t="t" r="r" b="b"/>
                <a:pathLst>
                  <a:path w="325120" h="679450">
                    <a:moveTo>
                      <a:pt x="0" y="679170"/>
                    </a:moveTo>
                    <a:lnTo>
                      <a:pt x="324586" y="679170"/>
                    </a:lnTo>
                    <a:lnTo>
                      <a:pt x="324586" y="0"/>
                    </a:lnTo>
                    <a:lnTo>
                      <a:pt x="0" y="0"/>
                    </a:lnTo>
                    <a:lnTo>
                      <a:pt x="0" y="679170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solidFill>
                  <a:srgbClr val="8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" name="object 11"/>
              <p:cNvSpPr/>
              <p:nvPr/>
            </p:nvSpPr>
            <p:spPr>
              <a:xfrm>
                <a:off x="6088349" y="5449060"/>
                <a:ext cx="872490" cy="436245"/>
              </a:xfrm>
              <a:custGeom>
                <a:avLst/>
                <a:gdLst/>
                <a:ahLst/>
                <a:cxnLst/>
                <a:rect l="l" t="t" r="r" b="b"/>
                <a:pathLst>
                  <a:path w="872490" h="436245">
                    <a:moveTo>
                      <a:pt x="0" y="0"/>
                    </a:moveTo>
                    <a:lnTo>
                      <a:pt x="435978" y="435978"/>
                    </a:lnTo>
                    <a:lnTo>
                      <a:pt x="725766" y="146189"/>
                    </a:lnTo>
                    <a:lnTo>
                      <a:pt x="435800" y="146189"/>
                    </a:lnTo>
                    <a:lnTo>
                      <a:pt x="0" y="0"/>
                    </a:lnTo>
                    <a:close/>
                  </a:path>
                  <a:path w="872490" h="436245">
                    <a:moveTo>
                      <a:pt x="871918" y="38"/>
                    </a:moveTo>
                    <a:lnTo>
                      <a:pt x="435800" y="146189"/>
                    </a:lnTo>
                    <a:lnTo>
                      <a:pt x="725766" y="146189"/>
                    </a:lnTo>
                    <a:lnTo>
                      <a:pt x="871918" y="38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solidFill>
                  <a:srgbClr val="8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9" name="Groupe 18"/>
            <p:cNvGrpSpPr/>
            <p:nvPr/>
          </p:nvGrpSpPr>
          <p:grpSpPr>
            <a:xfrm>
              <a:off x="1227338" y="1003300"/>
              <a:ext cx="10800000" cy="4032646"/>
              <a:chOff x="1227338" y="1003300"/>
              <a:chExt cx="10800000" cy="4032646"/>
            </a:xfrm>
          </p:grpSpPr>
          <p:sp>
            <p:nvSpPr>
              <p:cNvPr id="12" name="object 17"/>
              <p:cNvSpPr txBox="1"/>
              <p:nvPr/>
            </p:nvSpPr>
            <p:spPr>
              <a:xfrm>
                <a:off x="1227338" y="1435946"/>
                <a:ext cx="10800000" cy="3600000"/>
              </a:xfrm>
              <a:prstGeom prst="round2DiagRect">
                <a:avLst/>
              </a:prstGeom>
              <a:solidFill>
                <a:srgbClr val="FFCDCD"/>
              </a:solidFill>
              <a:ln w="38100">
                <a:solidFill>
                  <a:srgbClr val="800000"/>
                </a:solidFill>
              </a:ln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>
                  <a:lnSpc>
                    <a:spcPct val="150000"/>
                  </a:lnSpc>
                </a:pPr>
                <a:r>
                  <a:rPr sz="2000" b="1" spc="-20" dirty="0">
                    <a:latin typeface="Arial" pitchFamily="34" charset="0"/>
                    <a:cs typeface="Arial" pitchFamily="34" charset="0"/>
                  </a:rPr>
                  <a:t>Sans </a:t>
                </a:r>
                <a:r>
                  <a:rPr sz="2000" b="1" spc="-30" dirty="0">
                    <a:latin typeface="Arial" pitchFamily="34" charset="0"/>
                    <a:cs typeface="Arial" pitchFamily="34" charset="0"/>
                  </a:rPr>
                  <a:t>s’exposer </a:t>
                </a:r>
                <a:r>
                  <a:rPr sz="2000" b="1" spc="-25" dirty="0">
                    <a:latin typeface="Arial" pitchFamily="34" charset="0"/>
                    <a:cs typeface="Arial" pitchFamily="34" charset="0"/>
                  </a:rPr>
                  <a:t>soi-même, identifier </a:t>
                </a:r>
                <a:r>
                  <a:rPr sz="2000" b="1" spc="-20" dirty="0">
                    <a:latin typeface="Arial" pitchFamily="34" charset="0"/>
                    <a:cs typeface="Arial" pitchFamily="34" charset="0"/>
                  </a:rPr>
                  <a:t>les </a:t>
                </a:r>
                <a:r>
                  <a:rPr sz="2000" b="1" spc="-25" dirty="0">
                    <a:latin typeface="Arial" pitchFamily="34" charset="0"/>
                    <a:cs typeface="Arial" pitchFamily="34" charset="0"/>
                  </a:rPr>
                  <a:t>risques </a:t>
                </a:r>
                <a:r>
                  <a:rPr sz="2000" b="1" spc="-20" dirty="0">
                    <a:latin typeface="Arial" pitchFamily="34" charset="0"/>
                    <a:cs typeface="Arial" pitchFamily="34" charset="0"/>
                  </a:rPr>
                  <a:t>persistants</a:t>
                </a:r>
                <a:r>
                  <a:rPr sz="2000" b="1" spc="145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sz="2000" b="1" dirty="0">
                    <a:latin typeface="Arial" pitchFamily="34" charset="0"/>
                    <a:cs typeface="Arial" pitchFamily="34" charset="0"/>
                  </a:rPr>
                  <a:t>:</a:t>
                </a:r>
                <a:endParaRPr sz="2000" dirty="0">
                  <a:latin typeface="Arial" pitchFamily="34" charset="0"/>
                  <a:cs typeface="Arial" pitchFamily="34" charset="0"/>
                </a:endParaRPr>
              </a:p>
              <a:p>
                <a:pPr marL="12700">
                  <a:lnSpc>
                    <a:spcPct val="150000"/>
                  </a:lnSpc>
                  <a:spcBef>
                    <a:spcPts val="5"/>
                  </a:spcBef>
                </a:pPr>
                <a:r>
                  <a:rPr sz="2000" spc="-25" dirty="0">
                    <a:latin typeface="Arial" pitchFamily="34" charset="0"/>
                    <a:cs typeface="Arial" pitchFamily="34" charset="0"/>
                  </a:rPr>
                  <a:t>écrasement, </a:t>
                </a:r>
                <a:r>
                  <a:rPr sz="2000" spc="-30" dirty="0">
                    <a:latin typeface="Arial" pitchFamily="34" charset="0"/>
                    <a:cs typeface="Arial" pitchFamily="34" charset="0"/>
                  </a:rPr>
                  <a:t>électrisation, </a:t>
                </a:r>
                <a:r>
                  <a:rPr sz="2000" spc="-25" dirty="0">
                    <a:latin typeface="Arial" pitchFamily="34" charset="0"/>
                    <a:cs typeface="Arial" pitchFamily="34" charset="0"/>
                  </a:rPr>
                  <a:t>incendie, explosion,</a:t>
                </a:r>
                <a:r>
                  <a:rPr sz="2000" spc="80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fr-FR" sz="2000" spc="80" dirty="0">
                    <a:latin typeface="Arial" pitchFamily="34" charset="0"/>
                    <a:cs typeface="Arial" pitchFamily="34" charset="0"/>
                  </a:rPr>
                  <a:t>intoxication, </a:t>
                </a:r>
                <a:r>
                  <a:rPr sz="2000" spc="-30" dirty="0">
                    <a:latin typeface="Arial" pitchFamily="34" charset="0"/>
                    <a:cs typeface="Arial" pitchFamily="34" charset="0"/>
                  </a:rPr>
                  <a:t>asphyxie.</a:t>
                </a:r>
                <a:endParaRPr sz="2000" dirty="0">
                  <a:latin typeface="Arial" pitchFamily="34" charset="0"/>
                  <a:cs typeface="Arial" pitchFamily="34" charset="0"/>
                </a:endParaRPr>
              </a:p>
              <a:p>
                <a:pPr marL="12700">
                  <a:lnSpc>
                    <a:spcPct val="150000"/>
                  </a:lnSpc>
                  <a:spcBef>
                    <a:spcPts val="5"/>
                  </a:spcBef>
                </a:pPr>
                <a:r>
                  <a:rPr sz="2000" b="1" spc="-15" dirty="0">
                    <a:latin typeface="Arial" pitchFamily="34" charset="0"/>
                    <a:cs typeface="Arial" pitchFamily="34" charset="0"/>
                  </a:rPr>
                  <a:t>SI </a:t>
                </a:r>
                <a:r>
                  <a:rPr sz="2000" b="1" spc="-20" dirty="0">
                    <a:latin typeface="Arial" pitchFamily="34" charset="0"/>
                    <a:cs typeface="Arial" pitchFamily="34" charset="0"/>
                  </a:rPr>
                  <a:t>CELA EST </a:t>
                </a:r>
                <a:r>
                  <a:rPr sz="2000" b="1" spc="-25" dirty="0">
                    <a:latin typeface="Arial" pitchFamily="34" charset="0"/>
                    <a:cs typeface="Arial" pitchFamily="34" charset="0"/>
                  </a:rPr>
                  <a:t>POSSIBLE </a:t>
                </a:r>
                <a:r>
                  <a:rPr sz="2000" b="1" dirty="0">
                    <a:latin typeface="Arial" pitchFamily="34" charset="0"/>
                    <a:cs typeface="Arial" pitchFamily="34" charset="0"/>
                  </a:rPr>
                  <a:t>: </a:t>
                </a:r>
                <a:r>
                  <a:rPr sz="2000" b="1" baseline="1587" dirty="0">
                    <a:latin typeface="Arial" pitchFamily="34" charset="0"/>
                    <a:cs typeface="Arial" pitchFamily="34" charset="0"/>
                  </a:rPr>
                  <a:t>• </a:t>
                </a:r>
                <a:r>
                  <a:rPr sz="2000" b="1" spc="-25" dirty="0">
                    <a:latin typeface="Arial" pitchFamily="34" charset="0"/>
                    <a:cs typeface="Arial" pitchFamily="34" charset="0"/>
                  </a:rPr>
                  <a:t>Supprimer </a:t>
                </a:r>
                <a:r>
                  <a:rPr sz="2000" b="1" spc="-15" dirty="0">
                    <a:latin typeface="Arial" pitchFamily="34" charset="0"/>
                    <a:cs typeface="Arial" pitchFamily="34" charset="0"/>
                  </a:rPr>
                  <a:t>le </a:t>
                </a:r>
                <a:r>
                  <a:rPr lang="fr-FR" sz="2000" b="1" spc="-25" dirty="0">
                    <a:latin typeface="Arial" pitchFamily="34" charset="0"/>
                    <a:cs typeface="Arial" pitchFamily="34" charset="0"/>
                  </a:rPr>
                  <a:t>danger </a:t>
                </a:r>
                <a:r>
                  <a:rPr sz="2000" spc="-15" dirty="0">
                    <a:latin typeface="Arial" pitchFamily="34" charset="0"/>
                    <a:cs typeface="Arial" pitchFamily="34" charset="0"/>
                  </a:rPr>
                  <a:t>de </a:t>
                </a:r>
                <a:r>
                  <a:rPr sz="2000" spc="-25" dirty="0">
                    <a:latin typeface="Arial" pitchFamily="34" charset="0"/>
                    <a:cs typeface="Arial" pitchFamily="34" charset="0"/>
                  </a:rPr>
                  <a:t>façon</a:t>
                </a:r>
                <a:r>
                  <a:rPr sz="2000" spc="140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sz="2000" spc="-30" dirty="0">
                    <a:latin typeface="Arial" pitchFamily="34" charset="0"/>
                    <a:cs typeface="Arial" pitchFamily="34" charset="0"/>
                  </a:rPr>
                  <a:t>permanente.</a:t>
                </a:r>
                <a:endParaRPr sz="2000" dirty="0">
                  <a:latin typeface="Arial" pitchFamily="34" charset="0"/>
                  <a:cs typeface="Arial" pitchFamily="34" charset="0"/>
                </a:endParaRPr>
              </a:p>
              <a:p>
                <a:pPr marL="3231515" indent="-186690">
                  <a:lnSpc>
                    <a:spcPct val="150000"/>
                  </a:lnSpc>
                  <a:spcBef>
                    <a:spcPts val="5"/>
                  </a:spcBef>
                  <a:buChar char="•"/>
                  <a:tabLst>
                    <a:tab pos="3232150" algn="l"/>
                  </a:tabLst>
                </a:pPr>
                <a:r>
                  <a:rPr sz="2000" b="1" spc="-25" dirty="0">
                    <a:latin typeface="Arial" pitchFamily="34" charset="0"/>
                    <a:cs typeface="Arial" pitchFamily="34" charset="0"/>
                  </a:rPr>
                  <a:t>Isoler </a:t>
                </a:r>
                <a:r>
                  <a:rPr sz="2000" b="1" spc="-15" dirty="0">
                    <a:latin typeface="Arial" pitchFamily="34" charset="0"/>
                    <a:cs typeface="Arial" pitchFamily="34" charset="0"/>
                  </a:rPr>
                  <a:t>l</a:t>
                </a:r>
                <a:r>
                  <a:rPr lang="fr-FR" sz="2000" b="1" spc="-15" dirty="0">
                    <a:latin typeface="Arial" pitchFamily="34" charset="0"/>
                    <a:cs typeface="Arial" pitchFamily="34" charset="0"/>
                  </a:rPr>
                  <a:t>a zone dangereuse</a:t>
                </a:r>
                <a:r>
                  <a:rPr sz="2000" b="1" spc="-25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sz="2000" spc="-15" dirty="0">
                    <a:latin typeface="Arial" pitchFamily="34" charset="0"/>
                    <a:cs typeface="Arial" pitchFamily="34" charset="0"/>
                  </a:rPr>
                  <a:t>de </a:t>
                </a:r>
                <a:r>
                  <a:rPr sz="2000" spc="-25" dirty="0">
                    <a:latin typeface="Arial" pitchFamily="34" charset="0"/>
                    <a:cs typeface="Arial" pitchFamily="34" charset="0"/>
                  </a:rPr>
                  <a:t>façon</a:t>
                </a:r>
                <a:r>
                  <a:rPr sz="2000" spc="80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sz="2000" spc="-30" dirty="0">
                    <a:latin typeface="Arial" pitchFamily="34" charset="0"/>
                    <a:cs typeface="Arial" pitchFamily="34" charset="0"/>
                  </a:rPr>
                  <a:t>permanente.</a:t>
                </a:r>
                <a:endParaRPr sz="2000" dirty="0">
                  <a:latin typeface="Arial" pitchFamily="34" charset="0"/>
                  <a:cs typeface="Arial" pitchFamily="34" charset="0"/>
                </a:endParaRPr>
              </a:p>
              <a:p>
                <a:pPr marL="3231515" indent="-186690">
                  <a:lnSpc>
                    <a:spcPct val="150000"/>
                  </a:lnSpc>
                  <a:spcBef>
                    <a:spcPts val="5"/>
                  </a:spcBef>
                  <a:buChar char="•"/>
                  <a:tabLst>
                    <a:tab pos="3232150" algn="l"/>
                  </a:tabLst>
                </a:pPr>
                <a:r>
                  <a:rPr sz="2000" b="1" spc="-20" dirty="0">
                    <a:latin typeface="Arial" pitchFamily="34" charset="0"/>
                    <a:cs typeface="Arial" pitchFamily="34" charset="0"/>
                  </a:rPr>
                  <a:t>Soustraire </a:t>
                </a:r>
                <a:r>
                  <a:rPr sz="2000" spc="-15" dirty="0">
                    <a:latin typeface="Arial" pitchFamily="34" charset="0"/>
                    <a:cs typeface="Arial" pitchFamily="34" charset="0"/>
                  </a:rPr>
                  <a:t>la</a:t>
                </a:r>
                <a:r>
                  <a:rPr sz="2000" spc="-135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sz="2000" spc="-30" dirty="0">
                    <a:latin typeface="Arial" pitchFamily="34" charset="0"/>
                    <a:cs typeface="Arial" pitchFamily="34" charset="0"/>
                  </a:rPr>
                  <a:t>victime</a:t>
                </a:r>
                <a:r>
                  <a:rPr lang="fr-FR" sz="2000" spc="-30" dirty="0">
                    <a:latin typeface="Arial" pitchFamily="34" charset="0"/>
                    <a:cs typeface="Arial" pitchFamily="34" charset="0"/>
                  </a:rPr>
                  <a:t> de la zone dangereuse</a:t>
                </a:r>
                <a:r>
                  <a:rPr sz="2000" spc="-30" dirty="0">
                    <a:latin typeface="Arial" pitchFamily="34" charset="0"/>
                    <a:cs typeface="Arial" pitchFamily="34" charset="0"/>
                  </a:rPr>
                  <a:t>.</a:t>
                </a:r>
                <a:endParaRPr sz="2000" dirty="0">
                  <a:latin typeface="Arial" pitchFamily="34" charset="0"/>
                  <a:cs typeface="Arial" pitchFamily="34" charset="0"/>
                </a:endParaRPr>
              </a:p>
              <a:p>
                <a:pPr marL="12700" marR="5080">
                  <a:lnSpc>
                    <a:spcPct val="150000"/>
                  </a:lnSpc>
                  <a:spcBef>
                    <a:spcPts val="5"/>
                  </a:spcBef>
                </a:pPr>
                <a:r>
                  <a:rPr sz="2000" b="1" spc="-15" dirty="0">
                    <a:latin typeface="Arial" pitchFamily="34" charset="0"/>
                    <a:cs typeface="Arial" pitchFamily="34" charset="0"/>
                  </a:rPr>
                  <a:t>SI </a:t>
                </a:r>
                <a:r>
                  <a:rPr sz="2000" b="1" spc="-20" dirty="0">
                    <a:latin typeface="Arial" pitchFamily="34" charset="0"/>
                    <a:cs typeface="Arial" pitchFamily="34" charset="0"/>
                  </a:rPr>
                  <a:t>CELA </a:t>
                </a:r>
                <a:r>
                  <a:rPr sz="2000" b="1" spc="-25" dirty="0">
                    <a:latin typeface="Arial" pitchFamily="34" charset="0"/>
                    <a:cs typeface="Arial" pitchFamily="34" charset="0"/>
                  </a:rPr>
                  <a:t>N’EST </a:t>
                </a:r>
                <a:r>
                  <a:rPr sz="2000" b="1" spc="-70" dirty="0">
                    <a:latin typeface="Arial" pitchFamily="34" charset="0"/>
                    <a:cs typeface="Arial" pitchFamily="34" charset="0"/>
                  </a:rPr>
                  <a:t>PAS </a:t>
                </a:r>
                <a:r>
                  <a:rPr sz="2000" b="1" spc="-25" dirty="0">
                    <a:latin typeface="Arial" pitchFamily="34" charset="0"/>
                    <a:cs typeface="Arial" pitchFamily="34" charset="0"/>
                  </a:rPr>
                  <a:t>POSSIBLE </a:t>
                </a:r>
                <a:r>
                  <a:rPr sz="2000" b="1" dirty="0">
                    <a:latin typeface="Arial" pitchFamily="34" charset="0"/>
                    <a:cs typeface="Arial" pitchFamily="34" charset="0"/>
                  </a:rPr>
                  <a:t>: </a:t>
                </a:r>
                <a:r>
                  <a:rPr sz="2000" b="1" spc="-20" dirty="0">
                    <a:latin typeface="Arial" pitchFamily="34" charset="0"/>
                    <a:cs typeface="Arial" pitchFamily="34" charset="0"/>
                  </a:rPr>
                  <a:t>interdire </a:t>
                </a:r>
                <a:r>
                  <a:rPr sz="2000" b="1" spc="-25" dirty="0">
                    <a:latin typeface="Arial" pitchFamily="34" charset="0"/>
                    <a:cs typeface="Arial" pitchFamily="34" charset="0"/>
                  </a:rPr>
                  <a:t>l’accès </a:t>
                </a:r>
                <a:r>
                  <a:rPr sz="2000" b="1" dirty="0">
                    <a:latin typeface="Arial" pitchFamily="34" charset="0"/>
                    <a:cs typeface="Arial" pitchFamily="34" charset="0"/>
                  </a:rPr>
                  <a:t>à </a:t>
                </a:r>
                <a:r>
                  <a:rPr sz="2000" b="1" spc="-15" dirty="0">
                    <a:latin typeface="Arial" pitchFamily="34" charset="0"/>
                    <a:cs typeface="Arial" pitchFamily="34" charset="0"/>
                  </a:rPr>
                  <a:t>la </a:t>
                </a:r>
                <a:r>
                  <a:rPr sz="2000" b="1" spc="-25" dirty="0">
                    <a:latin typeface="Arial" pitchFamily="34" charset="0"/>
                    <a:cs typeface="Arial" pitchFamily="34" charset="0"/>
                  </a:rPr>
                  <a:t>zone dangereuse </a:t>
                </a:r>
                <a:r>
                  <a:rPr sz="2000" b="1" spc="-15" dirty="0">
                    <a:latin typeface="Arial" pitchFamily="34" charset="0"/>
                    <a:cs typeface="Arial" pitchFamily="34" charset="0"/>
                  </a:rPr>
                  <a:t>et </a:t>
                </a:r>
                <a:r>
                  <a:rPr sz="2000" b="1" spc="-10" dirty="0">
                    <a:latin typeface="Arial" pitchFamily="34" charset="0"/>
                    <a:cs typeface="Arial" pitchFamily="34" charset="0"/>
                  </a:rPr>
                  <a:t>alerter </a:t>
                </a:r>
                <a:r>
                  <a:rPr sz="2000" b="1" spc="-15" dirty="0">
                    <a:latin typeface="Arial" pitchFamily="34" charset="0"/>
                    <a:cs typeface="Arial" pitchFamily="34" charset="0"/>
                  </a:rPr>
                  <a:t>ou </a:t>
                </a:r>
                <a:r>
                  <a:rPr sz="2000" b="1" spc="-20" dirty="0">
                    <a:latin typeface="Arial" pitchFamily="34" charset="0"/>
                    <a:cs typeface="Arial" pitchFamily="34" charset="0"/>
                  </a:rPr>
                  <a:t>faire  </a:t>
                </a:r>
                <a:r>
                  <a:rPr sz="2000" b="1" spc="-10" dirty="0">
                    <a:latin typeface="Arial" pitchFamily="34" charset="0"/>
                    <a:cs typeface="Arial" pitchFamily="34" charset="0"/>
                  </a:rPr>
                  <a:t>alerter </a:t>
                </a:r>
                <a:r>
                  <a:rPr sz="2000" b="1" spc="-20" dirty="0">
                    <a:latin typeface="Arial" pitchFamily="34" charset="0"/>
                    <a:cs typeface="Arial" pitchFamily="34" charset="0"/>
                  </a:rPr>
                  <a:t>les secours</a:t>
                </a:r>
                <a:r>
                  <a:rPr sz="2000" b="1" spc="20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sz="2000" b="1" spc="-30" dirty="0">
                    <a:latin typeface="Arial" pitchFamily="34" charset="0"/>
                    <a:cs typeface="Arial" pitchFamily="34" charset="0"/>
                  </a:rPr>
                  <a:t>spécialisés.</a:t>
                </a:r>
                <a:endParaRPr sz="20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" name="object 19"/>
              <p:cNvSpPr txBox="1"/>
              <p:nvPr/>
            </p:nvSpPr>
            <p:spPr>
              <a:xfrm>
                <a:off x="5402198" y="1003300"/>
                <a:ext cx="2560955" cy="427355"/>
              </a:xfrm>
              <a:prstGeom prst="rect">
                <a:avLst/>
              </a:prstGeom>
              <a:solidFill>
                <a:srgbClr val="800000"/>
              </a:solidFill>
            </p:spPr>
            <p:txBody>
              <a:bodyPr vert="horz" wrap="square" lIns="0" tIns="9525" rIns="0" bIns="0" rtlCol="0">
                <a:spAutoFit/>
              </a:bodyPr>
              <a:lstStyle/>
              <a:p>
                <a:pPr marL="347345">
                  <a:lnSpc>
                    <a:spcPct val="100000"/>
                  </a:lnSpc>
                  <a:spcBef>
                    <a:spcPts val="75"/>
                  </a:spcBef>
                </a:pPr>
                <a:r>
                  <a:rPr sz="2500" b="1" spc="-90" dirty="0">
                    <a:solidFill>
                      <a:srgbClr val="FFFFFF"/>
                    </a:solidFill>
                    <a:latin typeface="Arial Black"/>
                    <a:cs typeface="Arial Black"/>
                  </a:rPr>
                  <a:t>PROTÉGER</a:t>
                </a:r>
                <a:endParaRPr sz="2500">
                  <a:latin typeface="Arial Black"/>
                  <a:cs typeface="Arial Black"/>
                </a:endParaRPr>
              </a:p>
            </p:txBody>
          </p:sp>
        </p:grpSp>
      </p:grpSp>
      <p:grpSp>
        <p:nvGrpSpPr>
          <p:cNvPr id="20" name="Groupe 19"/>
          <p:cNvGrpSpPr/>
          <p:nvPr/>
        </p:nvGrpSpPr>
        <p:grpSpPr>
          <a:xfrm>
            <a:off x="1166019" y="6140615"/>
            <a:ext cx="10629900" cy="1916390"/>
            <a:chOff x="1166019" y="6140615"/>
            <a:chExt cx="10629900" cy="1916390"/>
          </a:xfrm>
        </p:grpSpPr>
        <p:sp>
          <p:nvSpPr>
            <p:cNvPr id="10" name="object 15"/>
            <p:cNvSpPr txBox="1"/>
            <p:nvPr/>
          </p:nvSpPr>
          <p:spPr>
            <a:xfrm>
              <a:off x="5275198" y="6140615"/>
              <a:ext cx="2560955" cy="427355"/>
            </a:xfrm>
            <a:prstGeom prst="rect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</p:spPr>
          <p:txBody>
            <a:bodyPr vert="horz" wrap="square" lIns="0" tIns="9525" rIns="0" bIns="0" rtlCol="0">
              <a:spAutoFit/>
            </a:bodyPr>
            <a:lstStyle/>
            <a:p>
              <a:pPr marL="367030">
                <a:lnSpc>
                  <a:spcPct val="100000"/>
                </a:lnSpc>
                <a:spcBef>
                  <a:spcPts val="75"/>
                </a:spcBef>
              </a:pPr>
              <a:r>
                <a:rPr sz="2500" b="1" spc="-75" dirty="0">
                  <a:solidFill>
                    <a:srgbClr val="FFFFFF"/>
                  </a:solidFill>
                  <a:latin typeface="Arial Black"/>
                  <a:cs typeface="Arial Black"/>
                </a:rPr>
                <a:t>EXAMINER</a:t>
              </a:r>
              <a:endParaRPr sz="2500">
                <a:latin typeface="Arial Black"/>
                <a:cs typeface="Arial Black"/>
              </a:endParaRPr>
            </a:p>
          </p:txBody>
        </p:sp>
        <p:grpSp>
          <p:nvGrpSpPr>
            <p:cNvPr id="16" name="Groupe 15"/>
            <p:cNvGrpSpPr/>
            <p:nvPr/>
          </p:nvGrpSpPr>
          <p:grpSpPr>
            <a:xfrm>
              <a:off x="6088349" y="7181164"/>
              <a:ext cx="872490" cy="875841"/>
              <a:chOff x="6088349" y="5009464"/>
              <a:chExt cx="872490" cy="875841"/>
            </a:xfrm>
          </p:grpSpPr>
          <p:sp>
            <p:nvSpPr>
              <p:cNvPr id="17" name="object 10"/>
              <p:cNvSpPr/>
              <p:nvPr/>
            </p:nvSpPr>
            <p:spPr>
              <a:xfrm>
                <a:off x="6366383" y="5009464"/>
                <a:ext cx="325120" cy="679450"/>
              </a:xfrm>
              <a:custGeom>
                <a:avLst/>
                <a:gdLst/>
                <a:ahLst/>
                <a:cxnLst/>
                <a:rect l="l" t="t" r="r" b="b"/>
                <a:pathLst>
                  <a:path w="325120" h="679450">
                    <a:moveTo>
                      <a:pt x="0" y="679170"/>
                    </a:moveTo>
                    <a:lnTo>
                      <a:pt x="324586" y="679170"/>
                    </a:lnTo>
                    <a:lnTo>
                      <a:pt x="324586" y="0"/>
                    </a:lnTo>
                    <a:lnTo>
                      <a:pt x="0" y="0"/>
                    </a:lnTo>
                    <a:lnTo>
                      <a:pt x="0" y="679170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solidFill>
                  <a:srgbClr val="8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" name="object 11"/>
              <p:cNvSpPr/>
              <p:nvPr/>
            </p:nvSpPr>
            <p:spPr>
              <a:xfrm>
                <a:off x="6088349" y="5449060"/>
                <a:ext cx="872490" cy="436245"/>
              </a:xfrm>
              <a:custGeom>
                <a:avLst/>
                <a:gdLst/>
                <a:ahLst/>
                <a:cxnLst/>
                <a:rect l="l" t="t" r="r" b="b"/>
                <a:pathLst>
                  <a:path w="872490" h="436245">
                    <a:moveTo>
                      <a:pt x="0" y="0"/>
                    </a:moveTo>
                    <a:lnTo>
                      <a:pt x="435978" y="435978"/>
                    </a:lnTo>
                    <a:lnTo>
                      <a:pt x="725766" y="146189"/>
                    </a:lnTo>
                    <a:lnTo>
                      <a:pt x="435800" y="146189"/>
                    </a:lnTo>
                    <a:lnTo>
                      <a:pt x="0" y="0"/>
                    </a:lnTo>
                    <a:close/>
                  </a:path>
                  <a:path w="872490" h="436245">
                    <a:moveTo>
                      <a:pt x="871918" y="38"/>
                    </a:moveTo>
                    <a:lnTo>
                      <a:pt x="435800" y="146189"/>
                    </a:lnTo>
                    <a:lnTo>
                      <a:pt x="725766" y="146189"/>
                    </a:lnTo>
                    <a:lnTo>
                      <a:pt x="871918" y="38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solidFill>
                  <a:srgbClr val="8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8" name="object 13"/>
            <p:cNvSpPr txBox="1"/>
            <p:nvPr/>
          </p:nvSpPr>
          <p:spPr>
            <a:xfrm>
              <a:off x="1166019" y="6576322"/>
              <a:ext cx="10629900" cy="684000"/>
            </a:xfrm>
            <a:prstGeom prst="round2DiagRect">
              <a:avLst/>
            </a:prstGeom>
            <a:solidFill>
              <a:srgbClr val="FFCDCD"/>
            </a:solidFill>
            <a:ln w="28575">
              <a:solidFill>
                <a:srgbClr val="800000"/>
              </a:solidFill>
            </a:ln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1064260" marR="5080" indent="-1052195">
                <a:lnSpc>
                  <a:spcPct val="100000"/>
                </a:lnSpc>
              </a:pPr>
              <a:r>
                <a:rPr sz="2000" dirty="0">
                  <a:solidFill>
                    <a:srgbClr val="141011"/>
                  </a:solidFill>
                  <a:latin typeface="Arial" pitchFamily="34" charset="0"/>
                  <a:cs typeface="Arial" pitchFamily="34" charset="0"/>
                </a:rPr>
                <a:t>La victime saigne-t-elle </a:t>
              </a:r>
              <a:r>
                <a:rPr sz="2000" spc="-5" dirty="0">
                  <a:solidFill>
                    <a:srgbClr val="141011"/>
                  </a:solidFill>
                  <a:latin typeface="Arial" pitchFamily="34" charset="0"/>
                  <a:cs typeface="Arial" pitchFamily="34" charset="0"/>
                </a:rPr>
                <a:t>abondamment </a:t>
              </a:r>
              <a:r>
                <a:rPr sz="2000" dirty="0">
                  <a:solidFill>
                    <a:srgbClr val="141011"/>
                  </a:solidFill>
                  <a:latin typeface="Arial" pitchFamily="34" charset="0"/>
                  <a:cs typeface="Arial" pitchFamily="34" charset="0"/>
                </a:rPr>
                <a:t>? s’étouffe-t-elle ?  </a:t>
              </a:r>
              <a:r>
                <a:rPr sz="2000" spc="-5" dirty="0">
                  <a:solidFill>
                    <a:srgbClr val="141011"/>
                  </a:solidFill>
                  <a:latin typeface="Arial" pitchFamily="34" charset="0"/>
                  <a:cs typeface="Arial" pitchFamily="34" charset="0"/>
                </a:rPr>
                <a:t>est-elle </a:t>
              </a:r>
              <a:r>
                <a:rPr sz="2000" dirty="0">
                  <a:solidFill>
                    <a:srgbClr val="141011"/>
                  </a:solidFill>
                  <a:latin typeface="Arial" pitchFamily="34" charset="0"/>
                  <a:cs typeface="Arial" pitchFamily="34" charset="0"/>
                </a:rPr>
                <a:t>consciente ? respire-t-elle</a:t>
              </a:r>
              <a:r>
                <a:rPr sz="2000" spc="180" dirty="0">
                  <a:solidFill>
                    <a:srgbClr val="14101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sz="2000" dirty="0">
                  <a:solidFill>
                    <a:srgbClr val="141011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sz="20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/>
          <p:cNvGrpSpPr/>
          <p:nvPr/>
        </p:nvGrpSpPr>
        <p:grpSpPr>
          <a:xfrm>
            <a:off x="1441449" y="5981496"/>
            <a:ext cx="10800000" cy="1357161"/>
            <a:chOff x="1441449" y="5981496"/>
            <a:chExt cx="10800000" cy="1357161"/>
          </a:xfrm>
        </p:grpSpPr>
        <p:sp>
          <p:nvSpPr>
            <p:cNvPr id="2" name="object 9"/>
            <p:cNvSpPr/>
            <p:nvPr/>
          </p:nvSpPr>
          <p:spPr>
            <a:xfrm>
              <a:off x="5704471" y="5981496"/>
              <a:ext cx="2326640" cy="389255"/>
            </a:xfrm>
            <a:custGeom>
              <a:avLst/>
              <a:gdLst/>
              <a:ahLst/>
              <a:cxnLst/>
              <a:rect l="l" t="t" r="r" b="b"/>
              <a:pathLst>
                <a:path w="2326640" h="389254">
                  <a:moveTo>
                    <a:pt x="0" y="389216"/>
                  </a:moveTo>
                  <a:lnTo>
                    <a:pt x="2326322" y="389216"/>
                  </a:lnTo>
                  <a:lnTo>
                    <a:pt x="2326322" y="0"/>
                  </a:lnTo>
                  <a:lnTo>
                    <a:pt x="0" y="0"/>
                  </a:lnTo>
                  <a:lnTo>
                    <a:pt x="0" y="389216"/>
                  </a:lnTo>
                  <a:close/>
                </a:path>
              </a:pathLst>
            </a:custGeom>
            <a:solidFill>
              <a:srgbClr val="800000"/>
            </a:solidFill>
          </p:spPr>
          <p:txBody>
            <a:bodyPr wrap="square" lIns="0" tIns="0" rIns="0" bIns="0" rtlCol="0"/>
            <a:lstStyle/>
            <a:p>
              <a:pPr marL="158115">
                <a:lnSpc>
                  <a:spcPct val="100000"/>
                </a:lnSpc>
                <a:spcBef>
                  <a:spcPts val="90"/>
                </a:spcBef>
              </a:pPr>
              <a:r>
                <a:rPr lang="fr-FR" sz="2000" b="1" spc="-50" dirty="0">
                  <a:solidFill>
                    <a:srgbClr val="FFFFFF"/>
                  </a:solidFill>
                  <a:latin typeface="Arial Black"/>
                  <a:cs typeface="Arial Black"/>
                </a:rPr>
                <a:t>    SECOURIR</a:t>
              </a:r>
              <a:endParaRPr lang="fr-FR" sz="2000" dirty="0">
                <a:latin typeface="Arial Black"/>
                <a:cs typeface="Arial Black"/>
              </a:endParaRPr>
            </a:p>
          </p:txBody>
        </p:sp>
        <p:sp>
          <p:nvSpPr>
            <p:cNvPr id="6" name="object 7"/>
            <p:cNvSpPr txBox="1"/>
            <p:nvPr/>
          </p:nvSpPr>
          <p:spPr>
            <a:xfrm>
              <a:off x="1441449" y="6380167"/>
              <a:ext cx="10800000" cy="958490"/>
            </a:xfrm>
            <a:prstGeom prst="round2DiagRect">
              <a:avLst/>
            </a:prstGeom>
            <a:solidFill>
              <a:srgbClr val="FFCDCD"/>
            </a:solidFill>
            <a:ln w="28575">
              <a:solidFill>
                <a:srgbClr val="800000"/>
              </a:solidFill>
            </a:ln>
          </p:spPr>
          <p:txBody>
            <a:bodyPr vert="horz" wrap="square" lIns="0" tIns="0" rIns="0" bIns="0" rtlCol="0">
              <a:spAutoFit/>
            </a:bodyPr>
            <a:lstStyle/>
            <a:p>
              <a:pPr marL="600710" marR="610870" algn="ctr">
                <a:lnSpc>
                  <a:spcPct val="150000"/>
                </a:lnSpc>
              </a:pPr>
              <a:r>
                <a:rPr lang="fr-FR" sz="2000" b="1" dirty="0">
                  <a:latin typeface="Arial" charset="0"/>
                  <a:ea typeface="Arial" charset="0"/>
                  <a:cs typeface="Arial" charset="0"/>
                </a:rPr>
                <a:t>Les personnes ayant reçu une formation aux gestes de premiers secours, </a:t>
              </a:r>
              <a:br>
                <a:rPr lang="fr-FR" sz="2000" b="1" dirty="0">
                  <a:latin typeface="Arial" charset="0"/>
                  <a:ea typeface="Arial" charset="0"/>
                  <a:cs typeface="Arial" charset="0"/>
                </a:rPr>
              </a:br>
              <a:r>
                <a:rPr lang="fr-FR" sz="2000" b="1" dirty="0">
                  <a:latin typeface="Arial" charset="0"/>
                  <a:ea typeface="Arial" charset="0"/>
                  <a:cs typeface="Arial" charset="0"/>
                </a:rPr>
                <a:t>doivent, en priorité, venir en aide à une victime</a:t>
              </a:r>
              <a:r>
                <a:rPr sz="2000" b="1" spc="-145">
                  <a:solidFill>
                    <a:srgbClr val="141011"/>
                  </a:solidFill>
                  <a:latin typeface="Arial" charset="0"/>
                  <a:ea typeface="Arial" charset="0"/>
                  <a:cs typeface="Arial" charset="0"/>
                </a:rPr>
                <a:t>.</a:t>
              </a:r>
              <a:endParaRPr sz="2000" b="1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18" name="Groupe 17"/>
          <p:cNvGrpSpPr/>
          <p:nvPr/>
        </p:nvGrpSpPr>
        <p:grpSpPr>
          <a:xfrm>
            <a:off x="1169473" y="251481"/>
            <a:ext cx="11068326" cy="5519524"/>
            <a:chOff x="1169473" y="251481"/>
            <a:chExt cx="11068326" cy="5519524"/>
          </a:xfrm>
        </p:grpSpPr>
        <p:grpSp>
          <p:nvGrpSpPr>
            <p:cNvPr id="15" name="Groupe 14"/>
            <p:cNvGrpSpPr/>
            <p:nvPr/>
          </p:nvGrpSpPr>
          <p:grpSpPr>
            <a:xfrm>
              <a:off x="6443949" y="4895164"/>
              <a:ext cx="872490" cy="875841"/>
              <a:chOff x="6088349" y="5009464"/>
              <a:chExt cx="872490" cy="875841"/>
            </a:xfrm>
          </p:grpSpPr>
          <p:sp>
            <p:nvSpPr>
              <p:cNvPr id="16" name="object 10"/>
              <p:cNvSpPr/>
              <p:nvPr/>
            </p:nvSpPr>
            <p:spPr>
              <a:xfrm>
                <a:off x="6366383" y="5009464"/>
                <a:ext cx="325120" cy="679450"/>
              </a:xfrm>
              <a:custGeom>
                <a:avLst/>
                <a:gdLst/>
                <a:ahLst/>
                <a:cxnLst/>
                <a:rect l="l" t="t" r="r" b="b"/>
                <a:pathLst>
                  <a:path w="325120" h="679450">
                    <a:moveTo>
                      <a:pt x="0" y="679170"/>
                    </a:moveTo>
                    <a:lnTo>
                      <a:pt x="324586" y="679170"/>
                    </a:lnTo>
                    <a:lnTo>
                      <a:pt x="324586" y="0"/>
                    </a:lnTo>
                    <a:lnTo>
                      <a:pt x="0" y="0"/>
                    </a:lnTo>
                    <a:lnTo>
                      <a:pt x="0" y="679170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solidFill>
                  <a:srgbClr val="8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" name="object 11"/>
              <p:cNvSpPr/>
              <p:nvPr/>
            </p:nvSpPr>
            <p:spPr>
              <a:xfrm>
                <a:off x="6088349" y="5449060"/>
                <a:ext cx="872490" cy="436245"/>
              </a:xfrm>
              <a:custGeom>
                <a:avLst/>
                <a:gdLst/>
                <a:ahLst/>
                <a:cxnLst/>
                <a:rect l="l" t="t" r="r" b="b"/>
                <a:pathLst>
                  <a:path w="872490" h="436245">
                    <a:moveTo>
                      <a:pt x="0" y="0"/>
                    </a:moveTo>
                    <a:lnTo>
                      <a:pt x="435978" y="435978"/>
                    </a:lnTo>
                    <a:lnTo>
                      <a:pt x="725766" y="146189"/>
                    </a:lnTo>
                    <a:lnTo>
                      <a:pt x="435800" y="146189"/>
                    </a:lnTo>
                    <a:lnTo>
                      <a:pt x="0" y="0"/>
                    </a:lnTo>
                    <a:close/>
                  </a:path>
                  <a:path w="872490" h="436245">
                    <a:moveTo>
                      <a:pt x="871918" y="38"/>
                    </a:moveTo>
                    <a:lnTo>
                      <a:pt x="435800" y="146189"/>
                    </a:lnTo>
                    <a:lnTo>
                      <a:pt x="725766" y="146189"/>
                    </a:lnTo>
                    <a:lnTo>
                      <a:pt x="871918" y="38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solidFill>
                  <a:srgbClr val="8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8" name="object 10"/>
            <p:cNvSpPr/>
            <p:nvPr/>
          </p:nvSpPr>
          <p:spPr>
            <a:xfrm>
              <a:off x="1346200" y="2053951"/>
              <a:ext cx="10087610" cy="2128520"/>
            </a:xfrm>
            <a:custGeom>
              <a:avLst/>
              <a:gdLst/>
              <a:ahLst/>
              <a:cxnLst/>
              <a:rect l="l" t="t" r="r" b="b"/>
              <a:pathLst>
                <a:path w="10087610" h="2128520">
                  <a:moveTo>
                    <a:pt x="10087521" y="0"/>
                  </a:moveTo>
                  <a:lnTo>
                    <a:pt x="0" y="0"/>
                  </a:lnTo>
                  <a:lnTo>
                    <a:pt x="0" y="1954263"/>
                  </a:lnTo>
                  <a:lnTo>
                    <a:pt x="2714" y="2054704"/>
                  </a:lnTo>
                  <a:lnTo>
                    <a:pt x="21717" y="2106282"/>
                  </a:lnTo>
                  <a:lnTo>
                    <a:pt x="73294" y="2125284"/>
                  </a:lnTo>
                  <a:lnTo>
                    <a:pt x="173736" y="2127999"/>
                  </a:lnTo>
                  <a:lnTo>
                    <a:pt x="9913785" y="2127999"/>
                  </a:lnTo>
                  <a:lnTo>
                    <a:pt x="10014226" y="2125284"/>
                  </a:lnTo>
                  <a:lnTo>
                    <a:pt x="10065804" y="2106282"/>
                  </a:lnTo>
                  <a:lnTo>
                    <a:pt x="10084806" y="2054704"/>
                  </a:lnTo>
                  <a:lnTo>
                    <a:pt x="10087521" y="1954263"/>
                  </a:lnTo>
                  <a:lnTo>
                    <a:pt x="10087521" y="0"/>
                  </a:lnTo>
                  <a:close/>
                </a:path>
              </a:pathLst>
            </a:custGeom>
            <a:solidFill>
              <a:srgbClr val="F6ED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2"/>
            <p:cNvSpPr txBox="1"/>
            <p:nvPr/>
          </p:nvSpPr>
          <p:spPr>
            <a:xfrm>
              <a:off x="1437799" y="630754"/>
              <a:ext cx="10800000" cy="4576246"/>
            </a:xfrm>
            <a:prstGeom prst="round2DiagRect">
              <a:avLst/>
            </a:prstGeom>
            <a:solidFill>
              <a:srgbClr val="FFCDCD"/>
            </a:solidFill>
            <a:ln w="28575">
              <a:solidFill>
                <a:srgbClr val="800000"/>
              </a:solidFill>
            </a:ln>
          </p:spPr>
          <p:txBody>
            <a:bodyPr vert="horz" wrap="square" lIns="0" tIns="0" rIns="0" bIns="0" rtlCol="0">
              <a:spAutoFit/>
            </a:bodyPr>
            <a:lstStyle/>
            <a:p>
              <a:pPr marL="3489325">
                <a:lnSpc>
                  <a:spcPct val="150000"/>
                </a:lnSpc>
              </a:pPr>
              <a:r>
                <a:rPr sz="2000" b="1" spc="-10" dirty="0">
                  <a:solidFill>
                    <a:srgbClr val="141011"/>
                  </a:solidFill>
                  <a:latin typeface="Arial" pitchFamily="34" charset="0"/>
                  <a:cs typeface="Arial" pitchFamily="34" charset="0"/>
                </a:rPr>
                <a:t>Suivant </a:t>
              </a:r>
              <a:r>
                <a:rPr sz="2000" b="1" spc="-5" dirty="0">
                  <a:solidFill>
                    <a:srgbClr val="141011"/>
                  </a:solidFill>
                  <a:latin typeface="Arial" pitchFamily="34" charset="0"/>
                  <a:cs typeface="Arial" pitchFamily="34" charset="0"/>
                </a:rPr>
                <a:t>les consignes</a:t>
              </a:r>
              <a:r>
                <a:rPr sz="2000" b="1" spc="175" dirty="0">
                  <a:solidFill>
                    <a:srgbClr val="14101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sz="2000" b="1" spc="-5" dirty="0">
                  <a:solidFill>
                    <a:srgbClr val="141011"/>
                  </a:solidFill>
                  <a:latin typeface="Arial" pitchFamily="34" charset="0"/>
                  <a:cs typeface="Arial" pitchFamily="34" charset="0"/>
                </a:rPr>
                <a:t>préétablies.</a:t>
              </a:r>
              <a:endParaRPr sz="2000" dirty="0">
                <a:latin typeface="Arial" pitchFamily="34" charset="0"/>
                <a:cs typeface="Arial" pitchFamily="34" charset="0"/>
              </a:endParaRPr>
            </a:p>
            <a:p>
              <a:pPr marL="3489325">
                <a:lnSpc>
                  <a:spcPct val="150000"/>
                </a:lnSpc>
              </a:pPr>
              <a:r>
                <a:rPr sz="2000" spc="-15" dirty="0">
                  <a:solidFill>
                    <a:srgbClr val="141011"/>
                  </a:solidFill>
                  <a:latin typeface="Arial" pitchFamily="34" charset="0"/>
                  <a:cs typeface="Arial" pitchFamily="34" charset="0"/>
                </a:rPr>
                <a:t>Donner </a:t>
              </a:r>
              <a:r>
                <a:rPr sz="2000" spc="-10" dirty="0">
                  <a:solidFill>
                    <a:srgbClr val="141011"/>
                  </a:solidFill>
                  <a:latin typeface="Arial" pitchFamily="34" charset="0"/>
                  <a:cs typeface="Arial" pitchFamily="34" charset="0"/>
                </a:rPr>
                <a:t>les </a:t>
              </a:r>
              <a:r>
                <a:rPr sz="2000" spc="-20" dirty="0">
                  <a:solidFill>
                    <a:srgbClr val="141011"/>
                  </a:solidFill>
                  <a:latin typeface="Arial" pitchFamily="34" charset="0"/>
                  <a:cs typeface="Arial" pitchFamily="34" charset="0"/>
                </a:rPr>
                <a:t>renseignements </a:t>
              </a:r>
              <a:r>
                <a:rPr sz="2000" spc="-10" dirty="0">
                  <a:solidFill>
                    <a:srgbClr val="141011"/>
                  </a:solidFill>
                  <a:latin typeface="Arial" pitchFamily="34" charset="0"/>
                  <a:cs typeface="Arial" pitchFamily="34" charset="0"/>
                </a:rPr>
                <a:t>précis</a:t>
              </a:r>
              <a:r>
                <a:rPr sz="2000" spc="195" dirty="0">
                  <a:solidFill>
                    <a:srgbClr val="14101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sz="2000" spc="-5" dirty="0">
                  <a:solidFill>
                    <a:srgbClr val="141011"/>
                  </a:solidFill>
                  <a:latin typeface="Arial" pitchFamily="34" charset="0"/>
                  <a:cs typeface="Arial" pitchFamily="34" charset="0"/>
                </a:rPr>
                <a:t>:</a:t>
              </a:r>
              <a:endParaRPr sz="2000" dirty="0">
                <a:latin typeface="Arial" pitchFamily="34" charset="0"/>
                <a:cs typeface="Arial" pitchFamily="34" charset="0"/>
              </a:endParaRPr>
            </a:p>
            <a:p>
              <a:pPr marL="3489325" marR="1042669">
                <a:lnSpc>
                  <a:spcPct val="150000"/>
                </a:lnSpc>
                <a:spcBef>
                  <a:spcPts val="60"/>
                </a:spcBef>
              </a:pPr>
              <a:r>
                <a:rPr sz="2000" dirty="0">
                  <a:solidFill>
                    <a:srgbClr val="141011"/>
                  </a:solidFill>
                  <a:latin typeface="Arial" pitchFamily="34" charset="0"/>
                  <a:cs typeface="Arial" pitchFamily="34" charset="0"/>
                </a:rPr>
                <a:t>n</a:t>
              </a:r>
              <a:r>
                <a:rPr sz="2000" baseline="33950" dirty="0">
                  <a:solidFill>
                    <a:srgbClr val="141011"/>
                  </a:solidFill>
                  <a:latin typeface="Arial" pitchFamily="34" charset="0"/>
                  <a:cs typeface="Arial" pitchFamily="34" charset="0"/>
                </a:rPr>
                <a:t>o </a:t>
              </a:r>
              <a:r>
                <a:rPr sz="2000" spc="-10" dirty="0">
                  <a:solidFill>
                    <a:srgbClr val="141011"/>
                  </a:solidFill>
                  <a:latin typeface="Arial" pitchFamily="34" charset="0"/>
                  <a:cs typeface="Arial" pitchFamily="34" charset="0"/>
                </a:rPr>
                <a:t>de </a:t>
              </a:r>
              <a:r>
                <a:rPr sz="2000" spc="-15" dirty="0">
                  <a:solidFill>
                    <a:srgbClr val="141011"/>
                  </a:solidFill>
                  <a:latin typeface="Arial" pitchFamily="34" charset="0"/>
                  <a:cs typeface="Arial" pitchFamily="34" charset="0"/>
                </a:rPr>
                <a:t>téléphone </a:t>
              </a:r>
              <a:r>
                <a:rPr sz="2000" spc="-20" dirty="0">
                  <a:solidFill>
                    <a:srgbClr val="141011"/>
                  </a:solidFill>
                  <a:latin typeface="Arial" pitchFamily="34" charset="0"/>
                  <a:cs typeface="Arial" pitchFamily="34" charset="0"/>
                </a:rPr>
                <a:t>et </a:t>
              </a:r>
              <a:r>
                <a:rPr sz="2000" spc="-15" dirty="0">
                  <a:solidFill>
                    <a:srgbClr val="141011"/>
                  </a:solidFill>
                  <a:latin typeface="Arial" pitchFamily="34" charset="0"/>
                  <a:cs typeface="Arial" pitchFamily="34" charset="0"/>
                </a:rPr>
                <a:t>adresse du lieu </a:t>
              </a:r>
              <a:r>
                <a:rPr sz="2000" spc="-10" dirty="0">
                  <a:solidFill>
                    <a:srgbClr val="141011"/>
                  </a:solidFill>
                  <a:latin typeface="Arial" pitchFamily="34" charset="0"/>
                  <a:cs typeface="Arial" pitchFamily="34" charset="0"/>
                </a:rPr>
                <a:t>de </a:t>
              </a:r>
              <a:r>
                <a:rPr sz="2000" spc="-20" dirty="0">
                  <a:solidFill>
                    <a:srgbClr val="141011"/>
                  </a:solidFill>
                  <a:latin typeface="Arial" pitchFamily="34" charset="0"/>
                  <a:cs typeface="Arial" pitchFamily="34" charset="0"/>
                </a:rPr>
                <a:t>l’accident,  </a:t>
              </a:r>
              <a:r>
                <a:rPr sz="2000" spc="-15" dirty="0">
                  <a:solidFill>
                    <a:srgbClr val="141011"/>
                  </a:solidFill>
                  <a:latin typeface="Arial" pitchFamily="34" charset="0"/>
                  <a:cs typeface="Arial" pitchFamily="34" charset="0"/>
                </a:rPr>
                <a:t>nombre </a:t>
              </a:r>
              <a:r>
                <a:rPr sz="2000" spc="-10" dirty="0">
                  <a:solidFill>
                    <a:srgbClr val="141011"/>
                  </a:solidFill>
                  <a:latin typeface="Arial" pitchFamily="34" charset="0"/>
                  <a:cs typeface="Arial" pitchFamily="34" charset="0"/>
                </a:rPr>
                <a:t>de </a:t>
              </a:r>
              <a:r>
                <a:rPr sz="2000" spc="-15" dirty="0">
                  <a:solidFill>
                    <a:srgbClr val="141011"/>
                  </a:solidFill>
                  <a:latin typeface="Arial" pitchFamily="34" charset="0"/>
                  <a:cs typeface="Arial" pitchFamily="34" charset="0"/>
                </a:rPr>
                <a:t>victimes, état </a:t>
              </a:r>
              <a:r>
                <a:rPr sz="2000" spc="-20" dirty="0">
                  <a:solidFill>
                    <a:srgbClr val="141011"/>
                  </a:solidFill>
                  <a:latin typeface="Arial" pitchFamily="34" charset="0"/>
                  <a:cs typeface="Arial" pitchFamily="34" charset="0"/>
                </a:rPr>
                <a:t>apparent </a:t>
              </a:r>
              <a:r>
                <a:rPr sz="2000" spc="-15" dirty="0">
                  <a:solidFill>
                    <a:srgbClr val="141011"/>
                  </a:solidFill>
                  <a:latin typeface="Arial" pitchFamily="34" charset="0"/>
                  <a:cs typeface="Arial" pitchFamily="34" charset="0"/>
                </a:rPr>
                <a:t>des</a:t>
              </a:r>
              <a:r>
                <a:rPr sz="2000" spc="355" dirty="0">
                  <a:solidFill>
                    <a:srgbClr val="14101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sz="2000" spc="-15" dirty="0">
                  <a:solidFill>
                    <a:srgbClr val="141011"/>
                  </a:solidFill>
                  <a:latin typeface="Arial" pitchFamily="34" charset="0"/>
                  <a:cs typeface="Arial" pitchFamily="34" charset="0"/>
                </a:rPr>
                <a:t>victimes,</a:t>
              </a:r>
              <a:endParaRPr sz="2000" dirty="0">
                <a:latin typeface="Arial" pitchFamily="34" charset="0"/>
                <a:cs typeface="Arial" pitchFamily="34" charset="0"/>
              </a:endParaRPr>
            </a:p>
            <a:p>
              <a:pPr marL="3489325">
                <a:lnSpc>
                  <a:spcPct val="150000"/>
                </a:lnSpc>
              </a:pPr>
              <a:r>
                <a:rPr sz="2000" spc="-15" dirty="0">
                  <a:solidFill>
                    <a:srgbClr val="141011"/>
                  </a:solidFill>
                  <a:latin typeface="Arial" pitchFamily="34" charset="0"/>
                  <a:cs typeface="Arial" pitchFamily="34" charset="0"/>
                </a:rPr>
                <a:t>cause </a:t>
              </a:r>
              <a:r>
                <a:rPr sz="2000" spc="-10" dirty="0">
                  <a:solidFill>
                    <a:srgbClr val="141011"/>
                  </a:solidFill>
                  <a:latin typeface="Arial" pitchFamily="34" charset="0"/>
                  <a:cs typeface="Arial" pitchFamily="34" charset="0"/>
                </a:rPr>
                <a:t>de </a:t>
              </a:r>
              <a:r>
                <a:rPr sz="2000" spc="-25" dirty="0">
                  <a:solidFill>
                    <a:srgbClr val="141011"/>
                  </a:solidFill>
                  <a:latin typeface="Arial" pitchFamily="34" charset="0"/>
                  <a:cs typeface="Arial" pitchFamily="34" charset="0"/>
                </a:rPr>
                <a:t>l’accident </a:t>
              </a:r>
              <a:r>
                <a:rPr sz="2000" spc="-20" dirty="0">
                  <a:solidFill>
                    <a:srgbClr val="141011"/>
                  </a:solidFill>
                  <a:latin typeface="Arial" pitchFamily="34" charset="0"/>
                  <a:cs typeface="Arial" pitchFamily="34" charset="0"/>
                </a:rPr>
                <a:t>(électricité, </a:t>
              </a:r>
              <a:r>
                <a:rPr sz="2000" spc="-35" dirty="0">
                  <a:solidFill>
                    <a:srgbClr val="141011"/>
                  </a:solidFill>
                  <a:latin typeface="Arial" pitchFamily="34" charset="0"/>
                  <a:cs typeface="Arial" pitchFamily="34" charset="0"/>
                </a:rPr>
                <a:t>chute), </a:t>
              </a:r>
              <a:r>
                <a:rPr sz="2000" spc="-10" dirty="0">
                  <a:solidFill>
                    <a:srgbClr val="141011"/>
                  </a:solidFill>
                  <a:latin typeface="Arial" pitchFamily="34" charset="0"/>
                  <a:cs typeface="Arial" pitchFamily="34" charset="0"/>
                </a:rPr>
                <a:t>risques</a:t>
              </a:r>
              <a:r>
                <a:rPr sz="2000" spc="400" dirty="0">
                  <a:solidFill>
                    <a:srgbClr val="14101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sz="2000" spc="-10" dirty="0">
                  <a:solidFill>
                    <a:srgbClr val="141011"/>
                  </a:solidFill>
                  <a:latin typeface="Arial" pitchFamily="34" charset="0"/>
                  <a:cs typeface="Arial" pitchFamily="34" charset="0"/>
                </a:rPr>
                <a:t>particuliers…</a:t>
              </a:r>
              <a:endParaRPr sz="2000" dirty="0">
                <a:latin typeface="Arial" pitchFamily="34" charset="0"/>
                <a:cs typeface="Arial" pitchFamily="34" charset="0"/>
              </a:endParaRPr>
            </a:p>
            <a:p>
              <a:pPr>
                <a:lnSpc>
                  <a:spcPct val="100000"/>
                </a:lnSpc>
                <a:spcBef>
                  <a:spcPts val="30"/>
                </a:spcBef>
              </a:pPr>
              <a:endParaRPr sz="2600" dirty="0">
                <a:latin typeface="Times New Roman"/>
                <a:cs typeface="Times New Roman"/>
              </a:endParaRPr>
            </a:p>
            <a:p>
              <a:pPr marL="12700">
                <a:lnSpc>
                  <a:spcPct val="100000"/>
                </a:lnSpc>
              </a:pPr>
              <a:r>
                <a:rPr sz="2050" b="1" dirty="0">
                  <a:solidFill>
                    <a:srgbClr val="800000"/>
                  </a:solidFill>
                  <a:latin typeface="Arial" pitchFamily="34" charset="0"/>
                  <a:cs typeface="Arial" pitchFamily="34" charset="0"/>
                </a:rPr>
                <a:t>Que faire en </a:t>
              </a:r>
              <a:r>
                <a:rPr sz="2050" b="1" spc="-5" dirty="0">
                  <a:solidFill>
                    <a:srgbClr val="800000"/>
                  </a:solidFill>
                  <a:latin typeface="Arial" pitchFamily="34" charset="0"/>
                  <a:cs typeface="Arial" pitchFamily="34" charset="0"/>
                </a:rPr>
                <a:t>attendant </a:t>
              </a:r>
              <a:r>
                <a:rPr sz="2050" b="1" spc="10" dirty="0">
                  <a:solidFill>
                    <a:srgbClr val="800000"/>
                  </a:solidFill>
                  <a:latin typeface="Arial" pitchFamily="34" charset="0"/>
                  <a:cs typeface="Arial" pitchFamily="34" charset="0"/>
                </a:rPr>
                <a:t>l’arrivée </a:t>
              </a:r>
              <a:r>
                <a:rPr sz="2050" b="1" dirty="0">
                  <a:solidFill>
                    <a:srgbClr val="800000"/>
                  </a:solidFill>
                  <a:latin typeface="Arial" pitchFamily="34" charset="0"/>
                  <a:cs typeface="Arial" pitchFamily="34" charset="0"/>
                </a:rPr>
                <a:t>des </a:t>
              </a:r>
              <a:r>
                <a:rPr sz="2050" b="1" spc="5" dirty="0">
                  <a:solidFill>
                    <a:srgbClr val="800000"/>
                  </a:solidFill>
                  <a:latin typeface="Arial" pitchFamily="34" charset="0"/>
                  <a:cs typeface="Arial" pitchFamily="34" charset="0"/>
                </a:rPr>
                <a:t>secours</a:t>
              </a:r>
              <a:r>
                <a:rPr sz="2050" b="1" spc="415" dirty="0">
                  <a:solidFill>
                    <a:srgbClr val="8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sz="2050" b="1" dirty="0">
                  <a:solidFill>
                    <a:srgbClr val="800000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sz="2050" dirty="0">
                <a:solidFill>
                  <a:srgbClr val="800000"/>
                </a:solidFill>
                <a:latin typeface="Arial" pitchFamily="34" charset="0"/>
                <a:cs typeface="Arial" pitchFamily="34" charset="0"/>
              </a:endParaRPr>
            </a:p>
            <a:p>
              <a:pPr marL="317500" indent="-182245">
                <a:lnSpc>
                  <a:spcPct val="100000"/>
                </a:lnSpc>
                <a:spcBef>
                  <a:spcPts val="395"/>
                </a:spcBef>
                <a:buChar char="•"/>
                <a:tabLst>
                  <a:tab pos="318135" algn="l"/>
                </a:tabLst>
              </a:pPr>
              <a:r>
                <a:rPr sz="2000" spc="5" dirty="0">
                  <a:latin typeface="Arial" pitchFamily="34" charset="0"/>
                  <a:cs typeface="Arial" pitchFamily="34" charset="0"/>
                </a:rPr>
                <a:t>Couvrir la</a:t>
              </a:r>
              <a:r>
                <a:rPr sz="2000" spc="-30" dirty="0">
                  <a:latin typeface="Arial" pitchFamily="34" charset="0"/>
                  <a:cs typeface="Arial" pitchFamily="34" charset="0"/>
                </a:rPr>
                <a:t> </a:t>
              </a:r>
              <a:r>
                <a:rPr sz="2000" spc="10" dirty="0">
                  <a:latin typeface="Arial" pitchFamily="34" charset="0"/>
                  <a:cs typeface="Arial" pitchFamily="34" charset="0"/>
                </a:rPr>
                <a:t>victime.</a:t>
              </a:r>
              <a:endParaRPr sz="2000" dirty="0">
                <a:latin typeface="Arial" pitchFamily="34" charset="0"/>
                <a:cs typeface="Arial" pitchFamily="34" charset="0"/>
              </a:endParaRPr>
            </a:p>
            <a:p>
              <a:pPr marL="317500" indent="-182245">
                <a:lnSpc>
                  <a:spcPct val="100000"/>
                </a:lnSpc>
                <a:spcBef>
                  <a:spcPts val="35"/>
                </a:spcBef>
                <a:buChar char="•"/>
                <a:tabLst>
                  <a:tab pos="318135" algn="l"/>
                </a:tabLst>
              </a:pPr>
              <a:r>
                <a:rPr lang="fr-FR" sz="2000" spc="15" dirty="0">
                  <a:latin typeface="Arial" pitchFamily="34" charset="0"/>
                  <a:cs typeface="Arial" pitchFamily="34" charset="0"/>
                </a:rPr>
                <a:t>Surveiller l’évolution de l’état de la victime</a:t>
              </a:r>
              <a:r>
                <a:rPr sz="2000" spc="-5" dirty="0">
                  <a:latin typeface="Arial" pitchFamily="34" charset="0"/>
                  <a:cs typeface="Arial" pitchFamily="34" charset="0"/>
                </a:rPr>
                <a:t>.</a:t>
              </a:r>
              <a:endParaRPr sz="2000" dirty="0">
                <a:latin typeface="Arial" pitchFamily="34" charset="0"/>
                <a:cs typeface="Arial" pitchFamily="34" charset="0"/>
              </a:endParaRPr>
            </a:p>
            <a:p>
              <a:pPr marL="317500" indent="-182245">
                <a:lnSpc>
                  <a:spcPct val="100000"/>
                </a:lnSpc>
                <a:spcBef>
                  <a:spcPts val="35"/>
                </a:spcBef>
                <a:buChar char="•"/>
                <a:tabLst>
                  <a:tab pos="318135" algn="l"/>
                </a:tabLst>
              </a:pPr>
              <a:r>
                <a:rPr sz="2000" spc="10" dirty="0">
                  <a:latin typeface="Arial" pitchFamily="34" charset="0"/>
                  <a:cs typeface="Arial" pitchFamily="34" charset="0"/>
                </a:rPr>
                <a:t>Lui tenir </a:t>
              </a:r>
              <a:r>
                <a:rPr sz="2000" spc="15" dirty="0">
                  <a:latin typeface="Arial" pitchFamily="34" charset="0"/>
                  <a:cs typeface="Arial" pitchFamily="34" charset="0"/>
                </a:rPr>
                <a:t>compagnie, </a:t>
              </a:r>
              <a:r>
                <a:rPr sz="2000" spc="5" dirty="0">
                  <a:latin typeface="Arial" pitchFamily="34" charset="0"/>
                  <a:cs typeface="Arial" pitchFamily="34" charset="0"/>
                </a:rPr>
                <a:t>lui</a:t>
              </a:r>
              <a:r>
                <a:rPr sz="2000" spc="-90" dirty="0">
                  <a:latin typeface="Arial" pitchFamily="34" charset="0"/>
                  <a:cs typeface="Arial" pitchFamily="34" charset="0"/>
                </a:rPr>
                <a:t> </a:t>
              </a:r>
              <a:r>
                <a:rPr sz="2000" spc="-10" dirty="0">
                  <a:latin typeface="Arial" pitchFamily="34" charset="0"/>
                  <a:cs typeface="Arial" pitchFamily="34" charset="0"/>
                </a:rPr>
                <a:t>parler.</a:t>
              </a:r>
              <a:endParaRPr sz="2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object 16"/>
            <p:cNvSpPr txBox="1"/>
            <p:nvPr/>
          </p:nvSpPr>
          <p:spPr>
            <a:xfrm>
              <a:off x="4325607" y="251481"/>
              <a:ext cx="5031105" cy="387985"/>
            </a:xfrm>
            <a:prstGeom prst="rect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</p:spPr>
          <p:txBody>
            <a:bodyPr vert="horz" wrap="square" lIns="0" tIns="11430" rIns="0" bIns="0" rtlCol="0">
              <a:spAutoFit/>
            </a:bodyPr>
            <a:lstStyle/>
            <a:p>
              <a:pPr marL="158115">
                <a:lnSpc>
                  <a:spcPct val="100000"/>
                </a:lnSpc>
                <a:spcBef>
                  <a:spcPts val="90"/>
                </a:spcBef>
              </a:pPr>
              <a:r>
                <a:rPr sz="2250" b="1" spc="-80" dirty="0">
                  <a:solidFill>
                    <a:srgbClr val="FFFFFF"/>
                  </a:solidFill>
                  <a:latin typeface="Arial Black"/>
                  <a:cs typeface="Arial Black"/>
                </a:rPr>
                <a:t>FAIRE </a:t>
              </a:r>
              <a:r>
                <a:rPr sz="2250" b="1" spc="-45" dirty="0">
                  <a:solidFill>
                    <a:srgbClr val="FFFFFF"/>
                  </a:solidFill>
                  <a:latin typeface="Arial Black"/>
                  <a:cs typeface="Arial Black"/>
                </a:rPr>
                <a:t>ALERTER </a:t>
              </a:r>
              <a:r>
                <a:rPr sz="2250" b="1" spc="-30" dirty="0">
                  <a:solidFill>
                    <a:srgbClr val="FFFFFF"/>
                  </a:solidFill>
                  <a:latin typeface="Arial Black"/>
                  <a:cs typeface="Arial Black"/>
                </a:rPr>
                <a:t>LES</a:t>
              </a:r>
              <a:r>
                <a:rPr sz="2250" b="1" spc="-65" dirty="0">
                  <a:solidFill>
                    <a:srgbClr val="FFFFFF"/>
                  </a:solidFill>
                  <a:latin typeface="Arial Black"/>
                  <a:cs typeface="Arial Black"/>
                </a:rPr>
                <a:t> </a:t>
              </a:r>
              <a:r>
                <a:rPr sz="2250" b="1" spc="-50" dirty="0">
                  <a:solidFill>
                    <a:srgbClr val="FFFFFF"/>
                  </a:solidFill>
                  <a:latin typeface="Arial Black"/>
                  <a:cs typeface="Arial Black"/>
                </a:rPr>
                <a:t>SECOURS</a:t>
              </a:r>
              <a:endParaRPr sz="2250">
                <a:latin typeface="Arial Black"/>
                <a:cs typeface="Arial Black"/>
              </a:endParaRPr>
            </a:p>
          </p:txBody>
        </p:sp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69473" y="609600"/>
              <a:ext cx="3911600" cy="2476500"/>
            </a:xfrm>
            <a:prstGeom prst="rect">
              <a:avLst/>
            </a:prstGeom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00149" y="3118682"/>
              <a:ext cx="3695700" cy="2197100"/>
            </a:xfrm>
            <a:prstGeom prst="rect">
              <a:avLst/>
            </a:prstGeom>
          </p:spPr>
        </p:pic>
      </p:grpSp>
      <p:sp>
        <p:nvSpPr>
          <p:cNvPr id="19" name="object 7"/>
          <p:cNvSpPr txBox="1"/>
          <p:nvPr/>
        </p:nvSpPr>
        <p:spPr>
          <a:xfrm>
            <a:off x="1441449" y="7700967"/>
            <a:ext cx="10800000" cy="1764000"/>
          </a:xfrm>
          <a:prstGeom prst="round2DiagRect">
            <a:avLst/>
          </a:prstGeom>
          <a:solidFill>
            <a:srgbClr val="800000"/>
          </a:solidFill>
          <a:ln w="28575">
            <a:solidFill>
              <a:srgbClr val="8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600710" marR="610870"/>
            <a:r>
              <a:rPr lang="fr-FR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Un membre du personnel reçoit la formation de secourisme nécessaire pour donner les premières secours en cas d’urgence dans : </a:t>
            </a:r>
          </a:p>
          <a:p>
            <a:pPr marL="600710" marR="610870">
              <a:buFont typeface="Arial" pitchFamily="34" charset="0"/>
              <a:buChar char="•"/>
            </a:pPr>
            <a:r>
              <a:rPr lang="fr-FR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Chaque ateliers où sont accomplis des travaux dangereux,</a:t>
            </a:r>
          </a:p>
          <a:p>
            <a:pPr marL="600710" marR="610870">
              <a:buFont typeface="Arial" pitchFamily="34" charset="0"/>
              <a:buChar char="•"/>
            </a:pPr>
            <a:r>
              <a:rPr lang="fr-FR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Chaque chantier employant vingt travailleurs au moins pendant plus de 15 jours où sont réalisés des travaux dangereux.</a:t>
            </a:r>
            <a:endParaRPr sz="20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 t="20697" b="20520"/>
          <a:stretch>
            <a:fillRect/>
          </a:stretch>
        </p:blipFill>
        <p:spPr bwMode="auto">
          <a:xfrm>
            <a:off x="1419911" y="2571750"/>
            <a:ext cx="4504639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AutoShape 14"/>
          <p:cNvSpPr>
            <a:spLocks noChangeArrowheads="1"/>
          </p:cNvSpPr>
          <p:nvPr/>
        </p:nvSpPr>
        <p:spPr bwMode="auto">
          <a:xfrm>
            <a:off x="7625094" y="4684726"/>
            <a:ext cx="4860000" cy="576000"/>
          </a:xfrm>
          <a:prstGeom prst="flowChartAlternateProcess">
            <a:avLst/>
          </a:prstGeom>
          <a:solidFill>
            <a:srgbClr val="4F009E"/>
          </a:soli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  Violet : Chauffage urbain et climatisation</a:t>
            </a:r>
            <a:endParaRPr kumimoji="0" lang="fr-FR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AutoShape 15"/>
          <p:cNvSpPr>
            <a:spLocks noChangeArrowheads="1"/>
          </p:cNvSpPr>
          <p:nvPr/>
        </p:nvSpPr>
        <p:spPr bwMode="auto">
          <a:xfrm>
            <a:off x="7617111" y="5475081"/>
            <a:ext cx="4860000" cy="576000"/>
          </a:xfrm>
          <a:prstGeom prst="flowChartAlternateProcess">
            <a:avLst/>
          </a:prstGeom>
          <a:solidFill>
            <a:srgbClr val="8A2E00"/>
          </a:soli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  Marron : </a:t>
            </a:r>
            <a:r>
              <a:rPr lang="fr-FR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kumimoji="0" lang="fr-FR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ssainissement et pluvial</a:t>
            </a:r>
            <a:endParaRPr kumimoji="0" lang="fr-FR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AutoShape 15"/>
          <p:cNvSpPr>
            <a:spLocks noChangeArrowheads="1"/>
          </p:cNvSpPr>
          <p:nvPr/>
        </p:nvSpPr>
        <p:spPr bwMode="auto">
          <a:xfrm>
            <a:off x="7631061" y="8028214"/>
            <a:ext cx="4860000" cy="540000"/>
          </a:xfrm>
          <a:prstGeom prst="flowChartAlternateProcess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 Blanc : Zones de travaux</a:t>
            </a:r>
            <a:endParaRPr kumimoji="0" lang="fr-FR" sz="4400" b="0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AutoShape 15"/>
          <p:cNvSpPr>
            <a:spLocks noChangeArrowheads="1"/>
          </p:cNvSpPr>
          <p:nvPr/>
        </p:nvSpPr>
        <p:spPr bwMode="auto">
          <a:xfrm>
            <a:off x="7619087" y="6293764"/>
            <a:ext cx="4860000" cy="576000"/>
          </a:xfrm>
          <a:prstGeom prst="flowChartAlternateProcess">
            <a:avLst/>
          </a:prstGeom>
          <a:solidFill>
            <a:srgbClr val="EEB500"/>
          </a:solidFill>
          <a:ln w="9525" algn="ctr">
            <a:solidFill>
              <a:srgbClr val="EEB500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 </a:t>
            </a:r>
            <a:r>
              <a:rPr lang="fr-FR" b="1" dirty="0">
                <a:latin typeface="Arial" pitchFamily="34" charset="0"/>
                <a:cs typeface="Arial" pitchFamily="34" charset="0"/>
              </a:rPr>
              <a:t>Orange : Produits chimiques</a:t>
            </a:r>
            <a:endParaRPr kumimoji="0" lang="fr-FR" sz="4400" b="0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9197374" y="729063"/>
            <a:ext cx="3635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Grillages avertisseurs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800100" y="1200150"/>
            <a:ext cx="3162300" cy="649188"/>
          </a:xfrm>
          <a:prstGeom prst="wedgeEllipseCallout">
            <a:avLst>
              <a:gd name="adj1" fmla="val -9096"/>
              <a:gd name="adj2" fmla="val 157381"/>
            </a:avLst>
          </a:prstGeom>
          <a:solidFill>
            <a:srgbClr val="0033CC"/>
          </a:solidFill>
        </p:spPr>
        <p:txBody>
          <a:bodyPr wrap="square" rtlCol="0">
            <a:spAutoFit/>
          </a:bodyPr>
          <a:lstStyle/>
          <a:p>
            <a:pPr lvl="0" algn="ctr" fontAlgn="base">
              <a:spcBef>
                <a:spcPts val="400"/>
              </a:spcBef>
              <a:spcAft>
                <a:spcPts val="1000"/>
              </a:spcAft>
            </a:pPr>
            <a:r>
              <a:rPr lang="fr-FR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Bleu : Eau</a:t>
            </a:r>
            <a:endParaRPr lang="fr-FR" sz="5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876300" y="5925466"/>
            <a:ext cx="3086100" cy="1687890"/>
          </a:xfrm>
          <a:prstGeom prst="wedgeEllipseCallout">
            <a:avLst>
              <a:gd name="adj1" fmla="val 35042"/>
              <a:gd name="adj2" fmla="val -132803"/>
            </a:avLst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lvl="0" algn="ctr" fontAlgn="base">
              <a:spcBef>
                <a:spcPts val="400"/>
              </a:spcBef>
              <a:spcAft>
                <a:spcPts val="1000"/>
              </a:spcAft>
            </a:pPr>
            <a:r>
              <a:rPr lang="fr-FR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Rouge : Electricité</a:t>
            </a:r>
            <a:br>
              <a:rPr lang="fr-FR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r>
              <a:rPr lang="fr-FR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BT / HT</a:t>
            </a:r>
            <a:endParaRPr lang="fr-FR" sz="5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3672230" y="1583038"/>
            <a:ext cx="6457950" cy="649188"/>
          </a:xfrm>
          <a:prstGeom prst="wedgeEllipseCallout">
            <a:avLst>
              <a:gd name="adj1" fmla="val -35186"/>
              <a:gd name="adj2" fmla="val 142009"/>
            </a:avLst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fontAlgn="base">
              <a:spcBef>
                <a:spcPts val="400"/>
              </a:spcBef>
              <a:spcAft>
                <a:spcPts val="1000"/>
              </a:spcAft>
            </a:pPr>
            <a:r>
              <a:rPr lang="fr-FR" sz="2400" b="1" dirty="0">
                <a:latin typeface="Arial" pitchFamily="34" charset="0"/>
                <a:cs typeface="Arial" pitchFamily="34" charset="0"/>
              </a:rPr>
              <a:t>Jaune : gaz et hydrocarbures</a:t>
            </a:r>
            <a:endParaRPr lang="fr-FR" sz="5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5657850" y="2340260"/>
            <a:ext cx="4362450" cy="1168539"/>
          </a:xfrm>
          <a:prstGeom prst="wedgeEllipseCallout">
            <a:avLst>
              <a:gd name="adj1" fmla="val -54020"/>
              <a:gd name="adj2" fmla="val 96736"/>
            </a:avLst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 lvl="0" algn="ctr" fontAlgn="base">
              <a:spcBef>
                <a:spcPts val="400"/>
              </a:spcBef>
              <a:spcAft>
                <a:spcPts val="1000"/>
              </a:spcAft>
            </a:pPr>
            <a:r>
              <a:rPr lang="fr-FR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Vert : Télécommunication</a:t>
            </a:r>
            <a:endParaRPr lang="fr-FR" sz="5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AutoShape 15"/>
          <p:cNvSpPr>
            <a:spLocks noChangeArrowheads="1"/>
          </p:cNvSpPr>
          <p:nvPr/>
        </p:nvSpPr>
        <p:spPr bwMode="auto">
          <a:xfrm>
            <a:off x="7633239" y="7137860"/>
            <a:ext cx="4860000" cy="576000"/>
          </a:xfrm>
          <a:prstGeom prst="flowChartAlternateProcess">
            <a:avLst/>
          </a:prstGeom>
          <a:solidFill>
            <a:srgbClr val="FF0066"/>
          </a:solidFill>
          <a:ln w="9525" algn="ctr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 Rose</a:t>
            </a:r>
            <a:r>
              <a:rPr lang="fr-FR" b="1" dirty="0">
                <a:latin typeface="Arial" pitchFamily="34" charset="0"/>
                <a:cs typeface="Arial" pitchFamily="34" charset="0"/>
              </a:rPr>
              <a:t> : Multiréseaux</a:t>
            </a:r>
            <a:endParaRPr kumimoji="0" lang="fr-FR" sz="4400" b="0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9" name="Groupe 28"/>
          <p:cNvGrpSpPr/>
          <p:nvPr/>
        </p:nvGrpSpPr>
        <p:grpSpPr>
          <a:xfrm>
            <a:off x="6190460" y="4175133"/>
            <a:ext cx="5592418" cy="4451987"/>
            <a:chOff x="6190460" y="4175133"/>
            <a:chExt cx="5592418" cy="4451987"/>
          </a:xfrm>
        </p:grpSpPr>
        <p:sp>
          <p:nvSpPr>
            <p:cNvPr id="9" name="Text Box 13"/>
            <p:cNvSpPr txBox="1">
              <a:spLocks noChangeArrowheads="1"/>
            </p:cNvSpPr>
            <p:nvPr/>
          </p:nvSpPr>
          <p:spPr bwMode="auto">
            <a:xfrm>
              <a:off x="7904631" y="4175133"/>
              <a:ext cx="3878247" cy="32429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2000" b="1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Autres couleurs</a:t>
              </a:r>
              <a:endParaRPr kumimoji="0" lang="fr-FR" sz="44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Rectangle à coins arrondis 12"/>
            <p:cNvSpPr/>
            <p:nvPr/>
          </p:nvSpPr>
          <p:spPr>
            <a:xfrm>
              <a:off x="6190685" y="4667249"/>
              <a:ext cx="1160236" cy="606541"/>
            </a:xfrm>
            <a:prstGeom prst="roundRect">
              <a:avLst/>
            </a:prstGeom>
            <a:solidFill>
              <a:srgbClr val="4F009E"/>
            </a:solidFill>
            <a:ln>
              <a:solidFill>
                <a:srgbClr val="4F00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2" name="Rectangle à coins arrondis 21"/>
            <p:cNvSpPr/>
            <p:nvPr/>
          </p:nvSpPr>
          <p:spPr>
            <a:xfrm>
              <a:off x="6192272" y="5475967"/>
              <a:ext cx="1160236" cy="606541"/>
            </a:xfrm>
            <a:prstGeom prst="roundRect">
              <a:avLst/>
            </a:prstGeom>
            <a:solidFill>
              <a:srgbClr val="8A2E00"/>
            </a:solidFill>
            <a:ln>
              <a:solidFill>
                <a:srgbClr val="8A2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3" name="Rectangle à coins arrondis 22"/>
            <p:cNvSpPr/>
            <p:nvPr/>
          </p:nvSpPr>
          <p:spPr>
            <a:xfrm>
              <a:off x="6190460" y="6281964"/>
              <a:ext cx="1160236" cy="606541"/>
            </a:xfrm>
            <a:prstGeom prst="roundRect">
              <a:avLst/>
            </a:prstGeom>
            <a:solidFill>
              <a:srgbClr val="EEB500"/>
            </a:solidFill>
            <a:ln>
              <a:solidFill>
                <a:srgbClr val="EEB5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5" name="Rectangle à coins arrondis 24"/>
            <p:cNvSpPr/>
            <p:nvPr/>
          </p:nvSpPr>
          <p:spPr>
            <a:xfrm>
              <a:off x="6191026" y="7160985"/>
              <a:ext cx="1160236" cy="606541"/>
            </a:xfrm>
            <a:prstGeom prst="round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6" name="Rectangle à coins arrondis 25"/>
            <p:cNvSpPr/>
            <p:nvPr/>
          </p:nvSpPr>
          <p:spPr>
            <a:xfrm>
              <a:off x="6195786" y="8024131"/>
              <a:ext cx="1160236" cy="602989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7" name="ZoneTexte 1">
            <a:extLst>
              <a:ext uri="{FF2B5EF4-FFF2-40B4-BE49-F238E27FC236}">
                <a16:creationId xmlns:a16="http://schemas.microsoft.com/office/drawing/2014/main" id="{20D8AF2C-88CE-4A85-91A3-3325A449C7EE}"/>
              </a:ext>
            </a:extLst>
          </p:cNvPr>
          <p:cNvSpPr txBox="1"/>
          <p:nvPr/>
        </p:nvSpPr>
        <p:spPr>
          <a:xfrm>
            <a:off x="756113" y="-4025"/>
            <a:ext cx="12209227" cy="615553"/>
          </a:xfrm>
          <a:prstGeom prst="rect">
            <a:avLst/>
          </a:prstGeom>
          <a:solidFill>
            <a:srgbClr val="00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IDENTIFICATION DES RESEAUX</a:t>
            </a:r>
          </a:p>
        </p:txBody>
      </p:sp>
    </p:spTree>
    <p:extLst>
      <p:ext uri="{BB962C8B-B14F-4D97-AF65-F5344CB8AC3E}">
        <p14:creationId xmlns:p14="http://schemas.microsoft.com/office/powerpoint/2010/main" val="135577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/>
          <p:nvPr/>
        </p:nvSpPr>
        <p:spPr>
          <a:xfrm>
            <a:off x="3758978" y="500743"/>
            <a:ext cx="6771136" cy="56877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ZoneTexte 3"/>
          <p:cNvSpPr txBox="1"/>
          <p:nvPr/>
        </p:nvSpPr>
        <p:spPr>
          <a:xfrm>
            <a:off x="1016576" y="6662305"/>
            <a:ext cx="112552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Arial" pitchFamily="34" charset="0"/>
                <a:cs typeface="Arial" pitchFamily="34" charset="0"/>
              </a:rPr>
              <a:t>Lorsque la profondeur d’un réseau est marqué au sol, elle indique la profondeur de la :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608117" y="8148205"/>
            <a:ext cx="8260774" cy="715089"/>
          </a:xfrm>
          <a:prstGeom prst="round2Diag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latin typeface="Arial" pitchFamily="34" charset="0"/>
                <a:cs typeface="Arial" pitchFamily="34" charset="0"/>
              </a:rPr>
              <a:t>génératrice</a:t>
            </a:r>
            <a:r>
              <a:rPr lang="fr-FR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3600" b="1" dirty="0">
                <a:latin typeface="Arial" pitchFamily="34" charset="0"/>
                <a:cs typeface="Arial" pitchFamily="34" charset="0"/>
              </a:rPr>
              <a:t>supérieure du réseau</a:t>
            </a:r>
          </a:p>
        </p:txBody>
      </p:sp>
    </p:spTree>
    <p:extLst>
      <p:ext uri="{BB962C8B-B14F-4D97-AF65-F5344CB8AC3E}">
        <p14:creationId xmlns:p14="http://schemas.microsoft.com/office/powerpoint/2010/main" val="422711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32824" y="291181"/>
            <a:ext cx="4017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Marquage au sol</a:t>
            </a:r>
          </a:p>
        </p:txBody>
      </p:sp>
      <p:sp>
        <p:nvSpPr>
          <p:cNvPr id="3" name="object 3"/>
          <p:cNvSpPr/>
          <p:nvPr/>
        </p:nvSpPr>
        <p:spPr>
          <a:xfrm>
            <a:off x="4471730" y="927963"/>
            <a:ext cx="8177923" cy="35841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86164" y="4867541"/>
            <a:ext cx="7024913" cy="20938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12112" y="7804150"/>
            <a:ext cx="7695311" cy="16361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ZoneTexte 6"/>
          <p:cNvSpPr txBox="1"/>
          <p:nvPr/>
        </p:nvSpPr>
        <p:spPr>
          <a:xfrm>
            <a:off x="11114728" y="790245"/>
            <a:ext cx="1368000" cy="465892"/>
          </a:xfrm>
          <a:prstGeom prst="bevel">
            <a:avLst>
              <a:gd name="adj" fmla="val 7163"/>
            </a:avLst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Aérosols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810500" y="4811609"/>
            <a:ext cx="1368000" cy="465892"/>
          </a:xfrm>
          <a:prstGeom prst="bevel">
            <a:avLst>
              <a:gd name="adj" fmla="val 7163"/>
            </a:avLst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Piquets</a:t>
            </a:r>
          </a:p>
        </p:txBody>
      </p:sp>
      <p:sp>
        <p:nvSpPr>
          <p:cNvPr id="9" name="Arrondir un rectangle avec un coin diagonal 8"/>
          <p:cNvSpPr/>
          <p:nvPr/>
        </p:nvSpPr>
        <p:spPr>
          <a:xfrm>
            <a:off x="4390571" y="755650"/>
            <a:ext cx="8098971" cy="3802743"/>
          </a:xfrm>
          <a:prstGeom prst="round2DiagRect">
            <a:avLst/>
          </a:prstGeom>
          <a:noFill/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Arrondir un rectangle avec un coin diagonal 9"/>
          <p:cNvSpPr/>
          <p:nvPr/>
        </p:nvSpPr>
        <p:spPr>
          <a:xfrm flipH="1">
            <a:off x="799193" y="4784272"/>
            <a:ext cx="7634514" cy="2307772"/>
          </a:xfrm>
          <a:prstGeom prst="round2DiagRect">
            <a:avLst/>
          </a:prstGeom>
          <a:noFill/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Arrondir un rectangle avec un coin diagonal 10"/>
          <p:cNvSpPr/>
          <p:nvPr/>
        </p:nvSpPr>
        <p:spPr>
          <a:xfrm flipH="1">
            <a:off x="3968750" y="7276193"/>
            <a:ext cx="8674100" cy="2276025"/>
          </a:xfrm>
          <a:prstGeom prst="round2DiagRect">
            <a:avLst/>
          </a:prstGeom>
          <a:noFill/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3976008" y="7285389"/>
            <a:ext cx="2520000" cy="465892"/>
          </a:xfrm>
          <a:prstGeom prst="bevel">
            <a:avLst>
              <a:gd name="adj" fmla="val 7163"/>
            </a:avLst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Clous d’arpentage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8553450" y="4823278"/>
            <a:ext cx="29464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Arial" pitchFamily="34" charset="0"/>
                <a:cs typeface="Arial" pitchFamily="34" charset="0"/>
              </a:rPr>
              <a:t>Utilisés pour localiser les branchements et les traversées de chaussée depuis l’accotement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1200151" y="7820478"/>
            <a:ext cx="2679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b="1" dirty="0">
                <a:latin typeface="Arial" pitchFamily="34" charset="0"/>
                <a:cs typeface="Arial" pitchFamily="34" charset="0"/>
              </a:rPr>
              <a:t>Utilisés en bordure de trottoirs dans le milieu urbanisé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819150" y="956128"/>
            <a:ext cx="3409950" cy="3548003"/>
          </a:xfrm>
          <a:prstGeom prst="round2DiagRect">
            <a:avLst>
              <a:gd name="adj1" fmla="val 13533"/>
              <a:gd name="adj2" fmla="val 0"/>
            </a:avLst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algn="r"/>
            <a:r>
              <a:rPr lang="fr-FR" sz="2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Le marquage piquetage est obligatoire, il correspond à la matérialisation au sol de la localisation d’un réseau enterré</a:t>
            </a:r>
          </a:p>
        </p:txBody>
      </p:sp>
    </p:spTree>
    <p:extLst>
      <p:ext uri="{BB962C8B-B14F-4D97-AF65-F5344CB8AC3E}">
        <p14:creationId xmlns:p14="http://schemas.microsoft.com/office/powerpoint/2010/main" val="29352378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56113" y="-4025"/>
            <a:ext cx="12209227" cy="615553"/>
          </a:xfrm>
          <a:prstGeom prst="rect">
            <a:avLst/>
          </a:prstGeom>
          <a:solidFill>
            <a:srgbClr val="00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IDENTIFICATION DES RESEAUX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779666" y="723065"/>
            <a:ext cx="3560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u="sng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Réseaux enterrés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98286" y="1379765"/>
            <a:ext cx="1216365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300" dirty="0">
                <a:latin typeface="Arial" pitchFamily="34" charset="0"/>
                <a:cs typeface="Arial" pitchFamily="34" charset="0"/>
              </a:rPr>
              <a:t>Les concepteurs et les responsables de chantier doivent tout mettre en œuvre pour que les réseaux enterrés soient identifiés ( marquage au sol et piquetage pour éviter tout risque)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732824" y="2324336"/>
            <a:ext cx="4017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Principaux affleurants</a:t>
            </a:r>
          </a:p>
        </p:txBody>
      </p:sp>
      <p:sp>
        <p:nvSpPr>
          <p:cNvPr id="6" name="object 5"/>
          <p:cNvSpPr/>
          <p:nvPr/>
        </p:nvSpPr>
        <p:spPr>
          <a:xfrm>
            <a:off x="1670418" y="6600826"/>
            <a:ext cx="3092082" cy="22349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29"/>
          <p:cNvSpPr/>
          <p:nvPr/>
        </p:nvSpPr>
        <p:spPr>
          <a:xfrm>
            <a:off x="1131548" y="2971800"/>
            <a:ext cx="1902598" cy="23899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33"/>
          <p:cNvSpPr/>
          <p:nvPr/>
        </p:nvSpPr>
        <p:spPr>
          <a:xfrm>
            <a:off x="3538699" y="3969327"/>
            <a:ext cx="2404901" cy="13837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Groupe 8"/>
          <p:cNvGrpSpPr/>
          <p:nvPr/>
        </p:nvGrpSpPr>
        <p:grpSpPr>
          <a:xfrm>
            <a:off x="5618829" y="6234546"/>
            <a:ext cx="1878212" cy="2425504"/>
            <a:chOff x="6143570" y="5937554"/>
            <a:chExt cx="2192328" cy="2452332"/>
          </a:xfrm>
        </p:grpSpPr>
        <p:sp>
          <p:nvSpPr>
            <p:cNvPr id="10" name="object 22"/>
            <p:cNvSpPr/>
            <p:nvPr/>
          </p:nvSpPr>
          <p:spPr>
            <a:xfrm>
              <a:off x="6143570" y="5937554"/>
              <a:ext cx="2192328" cy="139246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23"/>
            <p:cNvSpPr/>
            <p:nvPr/>
          </p:nvSpPr>
          <p:spPr>
            <a:xfrm>
              <a:off x="6304737" y="7244080"/>
              <a:ext cx="1841588" cy="114580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0"/>
          <p:cNvSpPr/>
          <p:nvPr/>
        </p:nvSpPr>
        <p:spPr>
          <a:xfrm>
            <a:off x="8968921" y="4724400"/>
            <a:ext cx="2689680" cy="40386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3"/>
          <p:cNvSpPr txBox="1"/>
          <p:nvPr/>
        </p:nvSpPr>
        <p:spPr>
          <a:xfrm>
            <a:off x="8637547" y="4261708"/>
            <a:ext cx="1008000" cy="360000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txBody>
          <a:bodyPr vert="horz" wrap="square" lIns="0" tIns="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1600" b="1" spc="-114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Télécom</a:t>
            </a:r>
            <a:endParaRPr sz="1600" b="1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7" name="Groupe 36"/>
          <p:cNvGrpSpPr/>
          <p:nvPr/>
        </p:nvGrpSpPr>
        <p:grpSpPr>
          <a:xfrm>
            <a:off x="8610912" y="3018751"/>
            <a:ext cx="1080000" cy="1080000"/>
            <a:chOff x="8477562" y="2581507"/>
            <a:chExt cx="1192530" cy="1192530"/>
          </a:xfrm>
        </p:grpSpPr>
        <p:sp>
          <p:nvSpPr>
            <p:cNvPr id="20" name="object 14"/>
            <p:cNvSpPr/>
            <p:nvPr/>
          </p:nvSpPr>
          <p:spPr>
            <a:xfrm>
              <a:off x="8578718" y="2729422"/>
              <a:ext cx="841615" cy="93982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7"/>
            <p:cNvSpPr/>
            <p:nvPr/>
          </p:nvSpPr>
          <p:spPr>
            <a:xfrm>
              <a:off x="8477562" y="2581507"/>
              <a:ext cx="1192530" cy="1192530"/>
            </a:xfrm>
            <a:custGeom>
              <a:avLst/>
              <a:gdLst/>
              <a:ahLst/>
              <a:cxnLst/>
              <a:rect l="l" t="t" r="r" b="b"/>
              <a:pathLst>
                <a:path w="1192529" h="1192530">
                  <a:moveTo>
                    <a:pt x="596214" y="1192428"/>
                  </a:moveTo>
                  <a:lnTo>
                    <a:pt x="645113" y="1190451"/>
                  </a:lnTo>
                  <a:lnTo>
                    <a:pt x="692924" y="1184624"/>
                  </a:lnTo>
                  <a:lnTo>
                    <a:pt x="739493" y="1175100"/>
                  </a:lnTo>
                  <a:lnTo>
                    <a:pt x="784666" y="1162032"/>
                  </a:lnTo>
                  <a:lnTo>
                    <a:pt x="828290" y="1145574"/>
                  </a:lnTo>
                  <a:lnTo>
                    <a:pt x="870211" y="1125879"/>
                  </a:lnTo>
                  <a:lnTo>
                    <a:pt x="910276" y="1103100"/>
                  </a:lnTo>
                  <a:lnTo>
                    <a:pt x="948332" y="1077392"/>
                  </a:lnTo>
                  <a:lnTo>
                    <a:pt x="984226" y="1048907"/>
                  </a:lnTo>
                  <a:lnTo>
                    <a:pt x="1017803" y="1017800"/>
                  </a:lnTo>
                  <a:lnTo>
                    <a:pt x="1048910" y="984223"/>
                  </a:lnTo>
                  <a:lnTo>
                    <a:pt x="1077395" y="948330"/>
                  </a:lnTo>
                  <a:lnTo>
                    <a:pt x="1103103" y="910274"/>
                  </a:lnTo>
                  <a:lnTo>
                    <a:pt x="1125881" y="870210"/>
                  </a:lnTo>
                  <a:lnTo>
                    <a:pt x="1145575" y="828290"/>
                  </a:lnTo>
                  <a:lnTo>
                    <a:pt x="1162033" y="784667"/>
                  </a:lnTo>
                  <a:lnTo>
                    <a:pt x="1175101" y="739496"/>
                  </a:lnTo>
                  <a:lnTo>
                    <a:pt x="1184625" y="692930"/>
                  </a:lnTo>
                  <a:lnTo>
                    <a:pt x="1190452" y="645122"/>
                  </a:lnTo>
                  <a:lnTo>
                    <a:pt x="1192428" y="596226"/>
                  </a:lnTo>
                  <a:lnTo>
                    <a:pt x="1190452" y="547327"/>
                  </a:lnTo>
                  <a:lnTo>
                    <a:pt x="1184625" y="499516"/>
                  </a:lnTo>
                  <a:lnTo>
                    <a:pt x="1175101" y="452947"/>
                  </a:lnTo>
                  <a:lnTo>
                    <a:pt x="1162033" y="407773"/>
                  </a:lnTo>
                  <a:lnTo>
                    <a:pt x="1145575" y="364149"/>
                  </a:lnTo>
                  <a:lnTo>
                    <a:pt x="1125881" y="322226"/>
                  </a:lnTo>
                  <a:lnTo>
                    <a:pt x="1103103" y="282160"/>
                  </a:lnTo>
                  <a:lnTo>
                    <a:pt x="1077395" y="244103"/>
                  </a:lnTo>
                  <a:lnTo>
                    <a:pt x="1048910" y="208209"/>
                  </a:lnTo>
                  <a:lnTo>
                    <a:pt x="1017803" y="174631"/>
                  </a:lnTo>
                  <a:lnTo>
                    <a:pt x="984226" y="143522"/>
                  </a:lnTo>
                  <a:lnTo>
                    <a:pt x="948332" y="115037"/>
                  </a:lnTo>
                  <a:lnTo>
                    <a:pt x="910276" y="89328"/>
                  </a:lnTo>
                  <a:lnTo>
                    <a:pt x="870211" y="66550"/>
                  </a:lnTo>
                  <a:lnTo>
                    <a:pt x="828290" y="46854"/>
                  </a:lnTo>
                  <a:lnTo>
                    <a:pt x="784666" y="30396"/>
                  </a:lnTo>
                  <a:lnTo>
                    <a:pt x="739493" y="17328"/>
                  </a:lnTo>
                  <a:lnTo>
                    <a:pt x="692924" y="7803"/>
                  </a:lnTo>
                  <a:lnTo>
                    <a:pt x="645113" y="1976"/>
                  </a:lnTo>
                  <a:lnTo>
                    <a:pt x="596214" y="0"/>
                  </a:lnTo>
                  <a:lnTo>
                    <a:pt x="547314" y="1976"/>
                  </a:lnTo>
                  <a:lnTo>
                    <a:pt x="499503" y="7803"/>
                  </a:lnTo>
                  <a:lnTo>
                    <a:pt x="452935" y="17328"/>
                  </a:lnTo>
                  <a:lnTo>
                    <a:pt x="407762" y="30396"/>
                  </a:lnTo>
                  <a:lnTo>
                    <a:pt x="364138" y="46854"/>
                  </a:lnTo>
                  <a:lnTo>
                    <a:pt x="322216" y="66550"/>
                  </a:lnTo>
                  <a:lnTo>
                    <a:pt x="282151" y="89328"/>
                  </a:lnTo>
                  <a:lnTo>
                    <a:pt x="244095" y="115037"/>
                  </a:lnTo>
                  <a:lnTo>
                    <a:pt x="208202" y="143522"/>
                  </a:lnTo>
                  <a:lnTo>
                    <a:pt x="174625" y="174631"/>
                  </a:lnTo>
                  <a:lnTo>
                    <a:pt x="143517" y="208209"/>
                  </a:lnTo>
                  <a:lnTo>
                    <a:pt x="115033" y="244103"/>
                  </a:lnTo>
                  <a:lnTo>
                    <a:pt x="89325" y="282160"/>
                  </a:lnTo>
                  <a:lnTo>
                    <a:pt x="66547" y="322226"/>
                  </a:lnTo>
                  <a:lnTo>
                    <a:pt x="46852" y="364149"/>
                  </a:lnTo>
                  <a:lnTo>
                    <a:pt x="30394" y="407773"/>
                  </a:lnTo>
                  <a:lnTo>
                    <a:pt x="17327" y="452947"/>
                  </a:lnTo>
                  <a:lnTo>
                    <a:pt x="7803" y="499516"/>
                  </a:lnTo>
                  <a:lnTo>
                    <a:pt x="1976" y="547327"/>
                  </a:lnTo>
                  <a:lnTo>
                    <a:pt x="0" y="596226"/>
                  </a:lnTo>
                  <a:lnTo>
                    <a:pt x="1976" y="645122"/>
                  </a:lnTo>
                  <a:lnTo>
                    <a:pt x="7803" y="692930"/>
                  </a:lnTo>
                  <a:lnTo>
                    <a:pt x="17327" y="739496"/>
                  </a:lnTo>
                  <a:lnTo>
                    <a:pt x="30394" y="784667"/>
                  </a:lnTo>
                  <a:lnTo>
                    <a:pt x="46852" y="828290"/>
                  </a:lnTo>
                  <a:lnTo>
                    <a:pt x="66547" y="870210"/>
                  </a:lnTo>
                  <a:lnTo>
                    <a:pt x="89325" y="910274"/>
                  </a:lnTo>
                  <a:lnTo>
                    <a:pt x="115033" y="948330"/>
                  </a:lnTo>
                  <a:lnTo>
                    <a:pt x="143517" y="984223"/>
                  </a:lnTo>
                  <a:lnTo>
                    <a:pt x="174625" y="1017800"/>
                  </a:lnTo>
                  <a:lnTo>
                    <a:pt x="208202" y="1048907"/>
                  </a:lnTo>
                  <a:lnTo>
                    <a:pt x="244095" y="1077392"/>
                  </a:lnTo>
                  <a:lnTo>
                    <a:pt x="282151" y="1103100"/>
                  </a:lnTo>
                  <a:lnTo>
                    <a:pt x="322216" y="1125879"/>
                  </a:lnTo>
                  <a:lnTo>
                    <a:pt x="364138" y="1145574"/>
                  </a:lnTo>
                  <a:lnTo>
                    <a:pt x="407762" y="1162032"/>
                  </a:lnTo>
                  <a:lnTo>
                    <a:pt x="452935" y="1175100"/>
                  </a:lnTo>
                  <a:lnTo>
                    <a:pt x="499503" y="1184624"/>
                  </a:lnTo>
                  <a:lnTo>
                    <a:pt x="547314" y="1190451"/>
                  </a:lnTo>
                  <a:lnTo>
                    <a:pt x="596214" y="1192428"/>
                  </a:lnTo>
                  <a:close/>
                </a:path>
              </a:pathLst>
            </a:custGeom>
            <a:ln w="25400">
              <a:solidFill>
                <a:srgbClr val="E3000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" name="Groupe 37"/>
          <p:cNvGrpSpPr/>
          <p:nvPr/>
        </p:nvGrpSpPr>
        <p:grpSpPr>
          <a:xfrm>
            <a:off x="9809856" y="3018751"/>
            <a:ext cx="1080000" cy="1080000"/>
            <a:chOff x="9676506" y="2581507"/>
            <a:chExt cx="1192530" cy="1192530"/>
          </a:xfrm>
        </p:grpSpPr>
        <p:sp>
          <p:nvSpPr>
            <p:cNvPr id="21" name="object 15"/>
            <p:cNvSpPr/>
            <p:nvPr/>
          </p:nvSpPr>
          <p:spPr>
            <a:xfrm>
              <a:off x="10074670" y="2703005"/>
              <a:ext cx="357317" cy="99261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18"/>
            <p:cNvSpPr/>
            <p:nvPr/>
          </p:nvSpPr>
          <p:spPr>
            <a:xfrm>
              <a:off x="9676506" y="2581507"/>
              <a:ext cx="1192530" cy="1192530"/>
            </a:xfrm>
            <a:custGeom>
              <a:avLst/>
              <a:gdLst/>
              <a:ahLst/>
              <a:cxnLst/>
              <a:rect l="l" t="t" r="r" b="b"/>
              <a:pathLst>
                <a:path w="1192529" h="1192530">
                  <a:moveTo>
                    <a:pt x="596214" y="1192428"/>
                  </a:moveTo>
                  <a:lnTo>
                    <a:pt x="645113" y="1190451"/>
                  </a:lnTo>
                  <a:lnTo>
                    <a:pt x="692924" y="1184624"/>
                  </a:lnTo>
                  <a:lnTo>
                    <a:pt x="739493" y="1175100"/>
                  </a:lnTo>
                  <a:lnTo>
                    <a:pt x="784666" y="1162032"/>
                  </a:lnTo>
                  <a:lnTo>
                    <a:pt x="828290" y="1145574"/>
                  </a:lnTo>
                  <a:lnTo>
                    <a:pt x="870211" y="1125879"/>
                  </a:lnTo>
                  <a:lnTo>
                    <a:pt x="910276" y="1103100"/>
                  </a:lnTo>
                  <a:lnTo>
                    <a:pt x="948332" y="1077392"/>
                  </a:lnTo>
                  <a:lnTo>
                    <a:pt x="984226" y="1048907"/>
                  </a:lnTo>
                  <a:lnTo>
                    <a:pt x="1017803" y="1017800"/>
                  </a:lnTo>
                  <a:lnTo>
                    <a:pt x="1048910" y="984223"/>
                  </a:lnTo>
                  <a:lnTo>
                    <a:pt x="1077395" y="948330"/>
                  </a:lnTo>
                  <a:lnTo>
                    <a:pt x="1103103" y="910274"/>
                  </a:lnTo>
                  <a:lnTo>
                    <a:pt x="1125881" y="870210"/>
                  </a:lnTo>
                  <a:lnTo>
                    <a:pt x="1145575" y="828290"/>
                  </a:lnTo>
                  <a:lnTo>
                    <a:pt x="1162033" y="784667"/>
                  </a:lnTo>
                  <a:lnTo>
                    <a:pt x="1175101" y="739496"/>
                  </a:lnTo>
                  <a:lnTo>
                    <a:pt x="1184625" y="692930"/>
                  </a:lnTo>
                  <a:lnTo>
                    <a:pt x="1190452" y="645122"/>
                  </a:lnTo>
                  <a:lnTo>
                    <a:pt x="1192428" y="596226"/>
                  </a:lnTo>
                  <a:lnTo>
                    <a:pt x="1190452" y="547327"/>
                  </a:lnTo>
                  <a:lnTo>
                    <a:pt x="1184625" y="499516"/>
                  </a:lnTo>
                  <a:lnTo>
                    <a:pt x="1175101" y="452947"/>
                  </a:lnTo>
                  <a:lnTo>
                    <a:pt x="1162033" y="407773"/>
                  </a:lnTo>
                  <a:lnTo>
                    <a:pt x="1145575" y="364149"/>
                  </a:lnTo>
                  <a:lnTo>
                    <a:pt x="1125881" y="322226"/>
                  </a:lnTo>
                  <a:lnTo>
                    <a:pt x="1103103" y="282160"/>
                  </a:lnTo>
                  <a:lnTo>
                    <a:pt x="1077395" y="244103"/>
                  </a:lnTo>
                  <a:lnTo>
                    <a:pt x="1048910" y="208209"/>
                  </a:lnTo>
                  <a:lnTo>
                    <a:pt x="1017803" y="174631"/>
                  </a:lnTo>
                  <a:lnTo>
                    <a:pt x="984226" y="143522"/>
                  </a:lnTo>
                  <a:lnTo>
                    <a:pt x="948332" y="115037"/>
                  </a:lnTo>
                  <a:lnTo>
                    <a:pt x="910276" y="89328"/>
                  </a:lnTo>
                  <a:lnTo>
                    <a:pt x="870211" y="66550"/>
                  </a:lnTo>
                  <a:lnTo>
                    <a:pt x="828290" y="46854"/>
                  </a:lnTo>
                  <a:lnTo>
                    <a:pt x="784666" y="30396"/>
                  </a:lnTo>
                  <a:lnTo>
                    <a:pt x="739493" y="17328"/>
                  </a:lnTo>
                  <a:lnTo>
                    <a:pt x="692924" y="7803"/>
                  </a:lnTo>
                  <a:lnTo>
                    <a:pt x="645113" y="1976"/>
                  </a:lnTo>
                  <a:lnTo>
                    <a:pt x="596214" y="0"/>
                  </a:lnTo>
                  <a:lnTo>
                    <a:pt x="547314" y="1976"/>
                  </a:lnTo>
                  <a:lnTo>
                    <a:pt x="499503" y="7803"/>
                  </a:lnTo>
                  <a:lnTo>
                    <a:pt x="452935" y="17328"/>
                  </a:lnTo>
                  <a:lnTo>
                    <a:pt x="407762" y="30396"/>
                  </a:lnTo>
                  <a:lnTo>
                    <a:pt x="364138" y="46854"/>
                  </a:lnTo>
                  <a:lnTo>
                    <a:pt x="322216" y="66550"/>
                  </a:lnTo>
                  <a:lnTo>
                    <a:pt x="282151" y="89328"/>
                  </a:lnTo>
                  <a:lnTo>
                    <a:pt x="244095" y="115037"/>
                  </a:lnTo>
                  <a:lnTo>
                    <a:pt x="208202" y="143522"/>
                  </a:lnTo>
                  <a:lnTo>
                    <a:pt x="174625" y="174631"/>
                  </a:lnTo>
                  <a:lnTo>
                    <a:pt x="143517" y="208209"/>
                  </a:lnTo>
                  <a:lnTo>
                    <a:pt x="115033" y="244103"/>
                  </a:lnTo>
                  <a:lnTo>
                    <a:pt x="89325" y="282160"/>
                  </a:lnTo>
                  <a:lnTo>
                    <a:pt x="66547" y="322226"/>
                  </a:lnTo>
                  <a:lnTo>
                    <a:pt x="46852" y="364149"/>
                  </a:lnTo>
                  <a:lnTo>
                    <a:pt x="30394" y="407773"/>
                  </a:lnTo>
                  <a:lnTo>
                    <a:pt x="17327" y="452947"/>
                  </a:lnTo>
                  <a:lnTo>
                    <a:pt x="7803" y="499516"/>
                  </a:lnTo>
                  <a:lnTo>
                    <a:pt x="1976" y="547327"/>
                  </a:lnTo>
                  <a:lnTo>
                    <a:pt x="0" y="596226"/>
                  </a:lnTo>
                  <a:lnTo>
                    <a:pt x="1976" y="645122"/>
                  </a:lnTo>
                  <a:lnTo>
                    <a:pt x="7803" y="692930"/>
                  </a:lnTo>
                  <a:lnTo>
                    <a:pt x="17327" y="739496"/>
                  </a:lnTo>
                  <a:lnTo>
                    <a:pt x="30394" y="784667"/>
                  </a:lnTo>
                  <a:lnTo>
                    <a:pt x="46852" y="828290"/>
                  </a:lnTo>
                  <a:lnTo>
                    <a:pt x="66547" y="870210"/>
                  </a:lnTo>
                  <a:lnTo>
                    <a:pt x="89325" y="910274"/>
                  </a:lnTo>
                  <a:lnTo>
                    <a:pt x="115033" y="948330"/>
                  </a:lnTo>
                  <a:lnTo>
                    <a:pt x="143517" y="984223"/>
                  </a:lnTo>
                  <a:lnTo>
                    <a:pt x="174625" y="1017800"/>
                  </a:lnTo>
                  <a:lnTo>
                    <a:pt x="208202" y="1048907"/>
                  </a:lnTo>
                  <a:lnTo>
                    <a:pt x="244095" y="1077392"/>
                  </a:lnTo>
                  <a:lnTo>
                    <a:pt x="282151" y="1103100"/>
                  </a:lnTo>
                  <a:lnTo>
                    <a:pt x="322216" y="1125879"/>
                  </a:lnTo>
                  <a:lnTo>
                    <a:pt x="364138" y="1145574"/>
                  </a:lnTo>
                  <a:lnTo>
                    <a:pt x="407762" y="1162032"/>
                  </a:lnTo>
                  <a:lnTo>
                    <a:pt x="452935" y="1175100"/>
                  </a:lnTo>
                  <a:lnTo>
                    <a:pt x="499503" y="1184624"/>
                  </a:lnTo>
                  <a:lnTo>
                    <a:pt x="547314" y="1190451"/>
                  </a:lnTo>
                  <a:lnTo>
                    <a:pt x="596214" y="1192428"/>
                  </a:lnTo>
                  <a:close/>
                </a:path>
              </a:pathLst>
            </a:custGeom>
            <a:ln w="25400">
              <a:solidFill>
                <a:srgbClr val="E3000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9" name="Groupe 38"/>
          <p:cNvGrpSpPr/>
          <p:nvPr/>
        </p:nvGrpSpPr>
        <p:grpSpPr>
          <a:xfrm>
            <a:off x="11042569" y="3018751"/>
            <a:ext cx="1080000" cy="1080000"/>
            <a:chOff x="10865677" y="2581507"/>
            <a:chExt cx="1192530" cy="1192530"/>
          </a:xfrm>
        </p:grpSpPr>
        <p:sp>
          <p:nvSpPr>
            <p:cNvPr id="22" name="object 16"/>
            <p:cNvSpPr/>
            <p:nvPr/>
          </p:nvSpPr>
          <p:spPr>
            <a:xfrm>
              <a:off x="11166297" y="2703005"/>
              <a:ext cx="591273" cy="99261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19"/>
            <p:cNvSpPr/>
            <p:nvPr/>
          </p:nvSpPr>
          <p:spPr>
            <a:xfrm>
              <a:off x="10865677" y="2581507"/>
              <a:ext cx="1192530" cy="1192530"/>
            </a:xfrm>
            <a:custGeom>
              <a:avLst/>
              <a:gdLst/>
              <a:ahLst/>
              <a:cxnLst/>
              <a:rect l="l" t="t" r="r" b="b"/>
              <a:pathLst>
                <a:path w="1192529" h="1192530">
                  <a:moveTo>
                    <a:pt x="596214" y="1192428"/>
                  </a:moveTo>
                  <a:lnTo>
                    <a:pt x="645113" y="1190451"/>
                  </a:lnTo>
                  <a:lnTo>
                    <a:pt x="692924" y="1184624"/>
                  </a:lnTo>
                  <a:lnTo>
                    <a:pt x="739493" y="1175100"/>
                  </a:lnTo>
                  <a:lnTo>
                    <a:pt x="784666" y="1162032"/>
                  </a:lnTo>
                  <a:lnTo>
                    <a:pt x="828290" y="1145574"/>
                  </a:lnTo>
                  <a:lnTo>
                    <a:pt x="870211" y="1125879"/>
                  </a:lnTo>
                  <a:lnTo>
                    <a:pt x="910276" y="1103100"/>
                  </a:lnTo>
                  <a:lnTo>
                    <a:pt x="948332" y="1077392"/>
                  </a:lnTo>
                  <a:lnTo>
                    <a:pt x="984226" y="1048907"/>
                  </a:lnTo>
                  <a:lnTo>
                    <a:pt x="1017803" y="1017800"/>
                  </a:lnTo>
                  <a:lnTo>
                    <a:pt x="1048910" y="984223"/>
                  </a:lnTo>
                  <a:lnTo>
                    <a:pt x="1077395" y="948330"/>
                  </a:lnTo>
                  <a:lnTo>
                    <a:pt x="1103103" y="910274"/>
                  </a:lnTo>
                  <a:lnTo>
                    <a:pt x="1125881" y="870210"/>
                  </a:lnTo>
                  <a:lnTo>
                    <a:pt x="1145575" y="828290"/>
                  </a:lnTo>
                  <a:lnTo>
                    <a:pt x="1162033" y="784667"/>
                  </a:lnTo>
                  <a:lnTo>
                    <a:pt x="1175101" y="739496"/>
                  </a:lnTo>
                  <a:lnTo>
                    <a:pt x="1184625" y="692930"/>
                  </a:lnTo>
                  <a:lnTo>
                    <a:pt x="1190452" y="645122"/>
                  </a:lnTo>
                  <a:lnTo>
                    <a:pt x="1192428" y="596226"/>
                  </a:lnTo>
                  <a:lnTo>
                    <a:pt x="1190452" y="547327"/>
                  </a:lnTo>
                  <a:lnTo>
                    <a:pt x="1184625" y="499516"/>
                  </a:lnTo>
                  <a:lnTo>
                    <a:pt x="1175101" y="452947"/>
                  </a:lnTo>
                  <a:lnTo>
                    <a:pt x="1162033" y="407773"/>
                  </a:lnTo>
                  <a:lnTo>
                    <a:pt x="1145575" y="364149"/>
                  </a:lnTo>
                  <a:lnTo>
                    <a:pt x="1125881" y="322226"/>
                  </a:lnTo>
                  <a:lnTo>
                    <a:pt x="1103103" y="282160"/>
                  </a:lnTo>
                  <a:lnTo>
                    <a:pt x="1077395" y="244103"/>
                  </a:lnTo>
                  <a:lnTo>
                    <a:pt x="1048910" y="208209"/>
                  </a:lnTo>
                  <a:lnTo>
                    <a:pt x="1017803" y="174631"/>
                  </a:lnTo>
                  <a:lnTo>
                    <a:pt x="984226" y="143522"/>
                  </a:lnTo>
                  <a:lnTo>
                    <a:pt x="948332" y="115037"/>
                  </a:lnTo>
                  <a:lnTo>
                    <a:pt x="910276" y="89328"/>
                  </a:lnTo>
                  <a:lnTo>
                    <a:pt x="870211" y="66550"/>
                  </a:lnTo>
                  <a:lnTo>
                    <a:pt x="828290" y="46854"/>
                  </a:lnTo>
                  <a:lnTo>
                    <a:pt x="784666" y="30396"/>
                  </a:lnTo>
                  <a:lnTo>
                    <a:pt x="739493" y="17328"/>
                  </a:lnTo>
                  <a:lnTo>
                    <a:pt x="692924" y="7803"/>
                  </a:lnTo>
                  <a:lnTo>
                    <a:pt x="645113" y="1976"/>
                  </a:lnTo>
                  <a:lnTo>
                    <a:pt x="596214" y="0"/>
                  </a:lnTo>
                  <a:lnTo>
                    <a:pt x="547314" y="1976"/>
                  </a:lnTo>
                  <a:lnTo>
                    <a:pt x="499503" y="7803"/>
                  </a:lnTo>
                  <a:lnTo>
                    <a:pt x="452935" y="17328"/>
                  </a:lnTo>
                  <a:lnTo>
                    <a:pt x="407762" y="30396"/>
                  </a:lnTo>
                  <a:lnTo>
                    <a:pt x="364138" y="46854"/>
                  </a:lnTo>
                  <a:lnTo>
                    <a:pt x="322216" y="66550"/>
                  </a:lnTo>
                  <a:lnTo>
                    <a:pt x="282151" y="89328"/>
                  </a:lnTo>
                  <a:lnTo>
                    <a:pt x="244095" y="115037"/>
                  </a:lnTo>
                  <a:lnTo>
                    <a:pt x="208202" y="143522"/>
                  </a:lnTo>
                  <a:lnTo>
                    <a:pt x="174625" y="174631"/>
                  </a:lnTo>
                  <a:lnTo>
                    <a:pt x="143517" y="208209"/>
                  </a:lnTo>
                  <a:lnTo>
                    <a:pt x="115033" y="244103"/>
                  </a:lnTo>
                  <a:lnTo>
                    <a:pt x="89325" y="282160"/>
                  </a:lnTo>
                  <a:lnTo>
                    <a:pt x="66547" y="322226"/>
                  </a:lnTo>
                  <a:lnTo>
                    <a:pt x="46852" y="364149"/>
                  </a:lnTo>
                  <a:lnTo>
                    <a:pt x="30394" y="407773"/>
                  </a:lnTo>
                  <a:lnTo>
                    <a:pt x="17327" y="452947"/>
                  </a:lnTo>
                  <a:lnTo>
                    <a:pt x="7803" y="499516"/>
                  </a:lnTo>
                  <a:lnTo>
                    <a:pt x="1976" y="547327"/>
                  </a:lnTo>
                  <a:lnTo>
                    <a:pt x="0" y="596226"/>
                  </a:lnTo>
                  <a:lnTo>
                    <a:pt x="1976" y="645122"/>
                  </a:lnTo>
                  <a:lnTo>
                    <a:pt x="7803" y="692930"/>
                  </a:lnTo>
                  <a:lnTo>
                    <a:pt x="17327" y="739496"/>
                  </a:lnTo>
                  <a:lnTo>
                    <a:pt x="30394" y="784667"/>
                  </a:lnTo>
                  <a:lnTo>
                    <a:pt x="46852" y="828290"/>
                  </a:lnTo>
                  <a:lnTo>
                    <a:pt x="66547" y="870210"/>
                  </a:lnTo>
                  <a:lnTo>
                    <a:pt x="89325" y="910274"/>
                  </a:lnTo>
                  <a:lnTo>
                    <a:pt x="115033" y="948330"/>
                  </a:lnTo>
                  <a:lnTo>
                    <a:pt x="143517" y="984223"/>
                  </a:lnTo>
                  <a:lnTo>
                    <a:pt x="174625" y="1017800"/>
                  </a:lnTo>
                  <a:lnTo>
                    <a:pt x="208202" y="1048907"/>
                  </a:lnTo>
                  <a:lnTo>
                    <a:pt x="244095" y="1077392"/>
                  </a:lnTo>
                  <a:lnTo>
                    <a:pt x="282151" y="1103100"/>
                  </a:lnTo>
                  <a:lnTo>
                    <a:pt x="322216" y="1125879"/>
                  </a:lnTo>
                  <a:lnTo>
                    <a:pt x="364138" y="1145574"/>
                  </a:lnTo>
                  <a:lnTo>
                    <a:pt x="407762" y="1162032"/>
                  </a:lnTo>
                  <a:lnTo>
                    <a:pt x="452935" y="1175100"/>
                  </a:lnTo>
                  <a:lnTo>
                    <a:pt x="499503" y="1184624"/>
                  </a:lnTo>
                  <a:lnTo>
                    <a:pt x="547314" y="1190451"/>
                  </a:lnTo>
                  <a:lnTo>
                    <a:pt x="596214" y="1192428"/>
                  </a:lnTo>
                  <a:close/>
                </a:path>
              </a:pathLst>
            </a:custGeom>
            <a:ln w="25400">
              <a:solidFill>
                <a:srgbClr val="E3000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0"/>
          <p:cNvSpPr/>
          <p:nvPr/>
        </p:nvSpPr>
        <p:spPr>
          <a:xfrm>
            <a:off x="9569550" y="6049925"/>
            <a:ext cx="431165" cy="431165"/>
          </a:xfrm>
          <a:custGeom>
            <a:avLst/>
            <a:gdLst/>
            <a:ahLst/>
            <a:cxnLst/>
            <a:rect l="l" t="t" r="r" b="b"/>
            <a:pathLst>
              <a:path w="431165" h="431164">
                <a:moveTo>
                  <a:pt x="215379" y="430758"/>
                </a:moveTo>
                <a:lnTo>
                  <a:pt x="264763" y="425070"/>
                </a:lnTo>
                <a:lnTo>
                  <a:pt x="310096" y="408866"/>
                </a:lnTo>
                <a:lnTo>
                  <a:pt x="350087" y="383441"/>
                </a:lnTo>
                <a:lnTo>
                  <a:pt x="383441" y="350087"/>
                </a:lnTo>
                <a:lnTo>
                  <a:pt x="408866" y="310096"/>
                </a:lnTo>
                <a:lnTo>
                  <a:pt x="425070" y="264763"/>
                </a:lnTo>
                <a:lnTo>
                  <a:pt x="430758" y="215379"/>
                </a:lnTo>
                <a:lnTo>
                  <a:pt x="425070" y="165991"/>
                </a:lnTo>
                <a:lnTo>
                  <a:pt x="408866" y="120656"/>
                </a:lnTo>
                <a:lnTo>
                  <a:pt x="383441" y="80666"/>
                </a:lnTo>
                <a:lnTo>
                  <a:pt x="350087" y="47313"/>
                </a:lnTo>
                <a:lnTo>
                  <a:pt x="310096" y="21889"/>
                </a:lnTo>
                <a:lnTo>
                  <a:pt x="264763" y="5687"/>
                </a:lnTo>
                <a:lnTo>
                  <a:pt x="215379" y="0"/>
                </a:lnTo>
                <a:lnTo>
                  <a:pt x="165995" y="5687"/>
                </a:lnTo>
                <a:lnTo>
                  <a:pt x="120662" y="21889"/>
                </a:lnTo>
                <a:lnTo>
                  <a:pt x="80671" y="47313"/>
                </a:lnTo>
                <a:lnTo>
                  <a:pt x="47317" y="80666"/>
                </a:lnTo>
                <a:lnTo>
                  <a:pt x="21891" y="120656"/>
                </a:lnTo>
                <a:lnTo>
                  <a:pt x="5688" y="165991"/>
                </a:lnTo>
                <a:lnTo>
                  <a:pt x="0" y="215379"/>
                </a:lnTo>
                <a:lnTo>
                  <a:pt x="5688" y="264763"/>
                </a:lnTo>
                <a:lnTo>
                  <a:pt x="21891" y="310096"/>
                </a:lnTo>
                <a:lnTo>
                  <a:pt x="47317" y="350087"/>
                </a:lnTo>
                <a:lnTo>
                  <a:pt x="80671" y="383441"/>
                </a:lnTo>
                <a:lnTo>
                  <a:pt x="120662" y="408866"/>
                </a:lnTo>
                <a:lnTo>
                  <a:pt x="165995" y="425070"/>
                </a:lnTo>
                <a:lnTo>
                  <a:pt x="215379" y="430758"/>
                </a:lnTo>
                <a:close/>
              </a:path>
            </a:pathLst>
          </a:custGeom>
          <a:ln w="19050">
            <a:solidFill>
              <a:srgbClr val="E3000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1"/>
          <p:cNvSpPr/>
          <p:nvPr/>
        </p:nvSpPr>
        <p:spPr>
          <a:xfrm>
            <a:off x="10433424" y="5646551"/>
            <a:ext cx="431165" cy="431165"/>
          </a:xfrm>
          <a:custGeom>
            <a:avLst/>
            <a:gdLst/>
            <a:ahLst/>
            <a:cxnLst/>
            <a:rect l="l" t="t" r="r" b="b"/>
            <a:pathLst>
              <a:path w="431165" h="431164">
                <a:moveTo>
                  <a:pt x="215379" y="430758"/>
                </a:moveTo>
                <a:lnTo>
                  <a:pt x="264763" y="425070"/>
                </a:lnTo>
                <a:lnTo>
                  <a:pt x="310096" y="408866"/>
                </a:lnTo>
                <a:lnTo>
                  <a:pt x="350087" y="383441"/>
                </a:lnTo>
                <a:lnTo>
                  <a:pt x="383441" y="350087"/>
                </a:lnTo>
                <a:lnTo>
                  <a:pt x="408866" y="310096"/>
                </a:lnTo>
                <a:lnTo>
                  <a:pt x="425070" y="264763"/>
                </a:lnTo>
                <a:lnTo>
                  <a:pt x="430758" y="215379"/>
                </a:lnTo>
                <a:lnTo>
                  <a:pt x="425070" y="165991"/>
                </a:lnTo>
                <a:lnTo>
                  <a:pt x="408866" y="120656"/>
                </a:lnTo>
                <a:lnTo>
                  <a:pt x="383441" y="80666"/>
                </a:lnTo>
                <a:lnTo>
                  <a:pt x="350087" y="47313"/>
                </a:lnTo>
                <a:lnTo>
                  <a:pt x="310096" y="21889"/>
                </a:lnTo>
                <a:lnTo>
                  <a:pt x="264763" y="5687"/>
                </a:lnTo>
                <a:lnTo>
                  <a:pt x="215379" y="0"/>
                </a:lnTo>
                <a:lnTo>
                  <a:pt x="165995" y="5687"/>
                </a:lnTo>
                <a:lnTo>
                  <a:pt x="120662" y="21889"/>
                </a:lnTo>
                <a:lnTo>
                  <a:pt x="80671" y="47313"/>
                </a:lnTo>
                <a:lnTo>
                  <a:pt x="47317" y="80666"/>
                </a:lnTo>
                <a:lnTo>
                  <a:pt x="21891" y="120656"/>
                </a:lnTo>
                <a:lnTo>
                  <a:pt x="5688" y="165991"/>
                </a:lnTo>
                <a:lnTo>
                  <a:pt x="0" y="215379"/>
                </a:lnTo>
                <a:lnTo>
                  <a:pt x="5688" y="264763"/>
                </a:lnTo>
                <a:lnTo>
                  <a:pt x="21891" y="310096"/>
                </a:lnTo>
                <a:lnTo>
                  <a:pt x="47317" y="350087"/>
                </a:lnTo>
                <a:lnTo>
                  <a:pt x="80671" y="383441"/>
                </a:lnTo>
                <a:lnTo>
                  <a:pt x="120662" y="408866"/>
                </a:lnTo>
                <a:lnTo>
                  <a:pt x="165995" y="425070"/>
                </a:lnTo>
                <a:lnTo>
                  <a:pt x="215379" y="430758"/>
                </a:lnTo>
                <a:close/>
              </a:path>
            </a:pathLst>
          </a:custGeom>
          <a:ln w="19050">
            <a:solidFill>
              <a:srgbClr val="E3000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37"/>
          <p:cNvSpPr/>
          <p:nvPr/>
        </p:nvSpPr>
        <p:spPr>
          <a:xfrm>
            <a:off x="6793704" y="3678381"/>
            <a:ext cx="1041042" cy="156094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ZoneTexte 28"/>
          <p:cNvSpPr txBox="1"/>
          <p:nvPr/>
        </p:nvSpPr>
        <p:spPr>
          <a:xfrm>
            <a:off x="1358406" y="5453413"/>
            <a:ext cx="1368000" cy="468000"/>
          </a:xfrm>
          <a:prstGeom prst="bevel">
            <a:avLst>
              <a:gd name="adj" fmla="val 7163"/>
            </a:avLst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Balises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4082556" y="5462938"/>
            <a:ext cx="1368000" cy="465892"/>
          </a:xfrm>
          <a:prstGeom prst="bevel">
            <a:avLst>
              <a:gd name="adj" fmla="val 7163"/>
            </a:avLst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Bornes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6654306" y="5453413"/>
            <a:ext cx="1368000" cy="465892"/>
          </a:xfrm>
          <a:prstGeom prst="bevel">
            <a:avLst>
              <a:gd name="adj" fmla="val 7163"/>
            </a:avLst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Coffret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2101356" y="8869713"/>
            <a:ext cx="2664000" cy="468000"/>
          </a:xfrm>
          <a:prstGeom prst="bevel">
            <a:avLst>
              <a:gd name="adj" fmla="val 7163"/>
            </a:avLst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Local technique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5530340" y="8888764"/>
            <a:ext cx="2232000" cy="468000"/>
          </a:xfrm>
          <a:prstGeom prst="bevel">
            <a:avLst>
              <a:gd name="adj" fmla="val 7163"/>
            </a:avLst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Bouche à clé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8474684" y="8877157"/>
            <a:ext cx="3780000" cy="468000"/>
          </a:xfrm>
          <a:prstGeom prst="bevel">
            <a:avLst>
              <a:gd name="adj" fmla="val 7163"/>
            </a:avLst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Coffret de branchement</a:t>
            </a:r>
          </a:p>
        </p:txBody>
      </p:sp>
      <p:sp>
        <p:nvSpPr>
          <p:cNvPr id="40" name="object 13"/>
          <p:cNvSpPr txBox="1"/>
          <p:nvPr/>
        </p:nvSpPr>
        <p:spPr>
          <a:xfrm>
            <a:off x="9922060" y="4261594"/>
            <a:ext cx="1008000" cy="360000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txBody>
          <a:bodyPr vert="horz" wrap="square" lIns="0" tIns="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fr-FR" sz="1600" b="1" spc="-114" dirty="0">
                <a:solidFill>
                  <a:srgbClr val="800000"/>
                </a:solidFill>
                <a:latin typeface="Arial"/>
                <a:cs typeface="Arial"/>
              </a:rPr>
              <a:t>Gaz</a:t>
            </a:r>
            <a:endParaRPr sz="1600" b="1">
              <a:solidFill>
                <a:srgbClr val="800000"/>
              </a:solidFill>
              <a:latin typeface="Arial"/>
              <a:cs typeface="Arial"/>
            </a:endParaRPr>
          </a:p>
        </p:txBody>
      </p:sp>
      <p:sp>
        <p:nvSpPr>
          <p:cNvPr id="41" name="object 13"/>
          <p:cNvSpPr txBox="1"/>
          <p:nvPr/>
        </p:nvSpPr>
        <p:spPr>
          <a:xfrm>
            <a:off x="11163031" y="4261935"/>
            <a:ext cx="1008000" cy="360000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txBody>
          <a:bodyPr vert="horz" wrap="square" lIns="0" tIns="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fr-FR" sz="1600" b="1" spc="-114" dirty="0">
                <a:solidFill>
                  <a:srgbClr val="800000"/>
                </a:solidFill>
                <a:latin typeface="Arial"/>
                <a:cs typeface="Arial"/>
              </a:rPr>
              <a:t>Électricité</a:t>
            </a:r>
            <a:endParaRPr lang="fr-FR" sz="1600" b="1" dirty="0">
              <a:solidFill>
                <a:srgbClr val="800000"/>
              </a:solidFill>
              <a:latin typeface="Arial"/>
              <a:cs typeface="Arial"/>
            </a:endParaRPr>
          </a:p>
        </p:txBody>
      </p:sp>
      <p:sp>
        <p:nvSpPr>
          <p:cNvPr id="43" name="Arrondir un rectangle avec un coin du même côté 42"/>
          <p:cNvSpPr/>
          <p:nvPr/>
        </p:nvSpPr>
        <p:spPr>
          <a:xfrm>
            <a:off x="933450" y="2895600"/>
            <a:ext cx="2228850" cy="3028950"/>
          </a:xfrm>
          <a:prstGeom prst="round2SameRect">
            <a:avLst/>
          </a:prstGeom>
          <a:noFill/>
          <a:ln w="1905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4" name="Arrondir un rectangle avec un coin du même côté 43"/>
          <p:cNvSpPr/>
          <p:nvPr/>
        </p:nvSpPr>
        <p:spPr>
          <a:xfrm>
            <a:off x="3524250" y="2895600"/>
            <a:ext cx="2552700" cy="3028950"/>
          </a:xfrm>
          <a:prstGeom prst="round2SameRect">
            <a:avLst/>
          </a:prstGeom>
          <a:noFill/>
          <a:ln w="1905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5" name="Arrondir un rectangle avec un coin du même côté 44"/>
          <p:cNvSpPr/>
          <p:nvPr/>
        </p:nvSpPr>
        <p:spPr>
          <a:xfrm>
            <a:off x="6419850" y="2895600"/>
            <a:ext cx="1809750" cy="3028950"/>
          </a:xfrm>
          <a:prstGeom prst="round2SameRect">
            <a:avLst/>
          </a:prstGeom>
          <a:noFill/>
          <a:ln w="1905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6" name="Arrondir un rectangle avec un coin du même côté 45"/>
          <p:cNvSpPr/>
          <p:nvPr/>
        </p:nvSpPr>
        <p:spPr>
          <a:xfrm>
            <a:off x="1257300" y="6305550"/>
            <a:ext cx="3962400" cy="3028950"/>
          </a:xfrm>
          <a:prstGeom prst="round2SameRect">
            <a:avLst/>
          </a:prstGeom>
          <a:noFill/>
          <a:ln w="1905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7" name="Arrondir un rectangle avec un coin du même côté 46"/>
          <p:cNvSpPr/>
          <p:nvPr/>
        </p:nvSpPr>
        <p:spPr>
          <a:xfrm>
            <a:off x="5524500" y="6343650"/>
            <a:ext cx="2228850" cy="3028950"/>
          </a:xfrm>
          <a:prstGeom prst="round2SameRect">
            <a:avLst/>
          </a:prstGeom>
          <a:noFill/>
          <a:ln w="1905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8" name="Arrondir un rectangle avec un coin du même côté 47"/>
          <p:cNvSpPr/>
          <p:nvPr/>
        </p:nvSpPr>
        <p:spPr>
          <a:xfrm>
            <a:off x="8458200" y="2914650"/>
            <a:ext cx="3810000" cy="6438900"/>
          </a:xfrm>
          <a:prstGeom prst="round2SameRect">
            <a:avLst/>
          </a:prstGeom>
          <a:noFill/>
          <a:ln w="1905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6740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0" grpId="0" animBg="1"/>
      <p:bldP spid="4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/>
          <a:srcRect b="14577"/>
          <a:stretch/>
        </p:blipFill>
        <p:spPr>
          <a:xfrm>
            <a:off x="5450320" y="6206985"/>
            <a:ext cx="1596259" cy="107402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9423" y="6087803"/>
            <a:ext cx="2431518" cy="131090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45141" y="6714008"/>
            <a:ext cx="3750861" cy="360000"/>
          </a:xfrm>
          <a:prstGeom prst="rect">
            <a:avLst/>
          </a:prstGeom>
          <a:solidFill>
            <a:srgbClr val="E3000A"/>
          </a:solidFill>
        </p:spPr>
        <p:txBody>
          <a:bodyPr vert="horz" wrap="square" lIns="0" tIns="14604" rIns="0" bIns="0" rtlCol="0">
            <a:spAutoFit/>
          </a:bodyPr>
          <a:lstStyle/>
          <a:p>
            <a:pPr marL="354965">
              <a:lnSpc>
                <a:spcPct val="100000"/>
              </a:lnSpc>
              <a:spcBef>
                <a:spcPts val="114"/>
              </a:spcBef>
            </a:pPr>
            <a:r>
              <a:rPr b="1" dirty="0">
                <a:solidFill>
                  <a:srgbClr val="FFFFFF"/>
                </a:solidFill>
                <a:latin typeface="Arial"/>
                <a:cs typeface="Arial"/>
              </a:rPr>
              <a:t>Position théorique du</a:t>
            </a:r>
            <a:r>
              <a:rPr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spc="-5" dirty="0">
                <a:solidFill>
                  <a:srgbClr val="FFFFFF"/>
                </a:solidFill>
                <a:latin typeface="Arial"/>
                <a:cs typeface="Arial"/>
              </a:rPr>
              <a:t>réseau</a:t>
            </a:r>
            <a:endParaRPr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48962" y="6306758"/>
            <a:ext cx="3750861" cy="360000"/>
          </a:xfrm>
          <a:prstGeom prst="rect">
            <a:avLst/>
          </a:prstGeom>
          <a:solidFill>
            <a:srgbClr val="F39100"/>
          </a:solidFill>
        </p:spPr>
        <p:txBody>
          <a:bodyPr vert="horz" wrap="square" lIns="0" tIns="14604" rIns="0" bIns="0" rtlCol="0">
            <a:spAutoFit/>
          </a:bodyPr>
          <a:lstStyle/>
          <a:p>
            <a:pPr marL="552450">
              <a:lnSpc>
                <a:spcPct val="100000"/>
              </a:lnSpc>
              <a:spcBef>
                <a:spcPts val="114"/>
              </a:spcBef>
            </a:pPr>
            <a:r>
              <a:rPr b="1" dirty="0">
                <a:solidFill>
                  <a:srgbClr val="FFFFFF"/>
                </a:solidFill>
                <a:latin typeface="Arial"/>
                <a:cs typeface="Arial"/>
              </a:rPr>
              <a:t>Position </a:t>
            </a:r>
            <a:r>
              <a:rPr b="1" spc="-5" dirty="0">
                <a:solidFill>
                  <a:srgbClr val="FFFFFF"/>
                </a:solidFill>
                <a:latin typeface="Arial"/>
                <a:cs typeface="Arial"/>
              </a:rPr>
              <a:t>réelle </a:t>
            </a:r>
            <a:r>
              <a:rPr b="1" dirty="0">
                <a:solidFill>
                  <a:srgbClr val="FFFFFF"/>
                </a:solidFill>
                <a:latin typeface="Arial"/>
                <a:cs typeface="Arial"/>
              </a:rPr>
              <a:t>du</a:t>
            </a:r>
            <a:r>
              <a:rPr b="1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spc="-5" dirty="0">
                <a:solidFill>
                  <a:srgbClr val="FFFFFF"/>
                </a:solidFill>
                <a:latin typeface="Arial"/>
                <a:cs typeface="Arial"/>
              </a:rPr>
              <a:t>réseau</a:t>
            </a:r>
            <a:endParaRPr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87631" y="7861066"/>
            <a:ext cx="11173725" cy="14773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</a:pPr>
            <a:r>
              <a:rPr sz="2400" spc="-60" dirty="0">
                <a:latin typeface="Arial"/>
                <a:cs typeface="Arial"/>
              </a:rPr>
              <a:t>Tout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exploitant</a:t>
            </a:r>
            <a:r>
              <a:rPr sz="2400" spc="-7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de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réseau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enterré</a:t>
            </a:r>
            <a:r>
              <a:rPr sz="2400" spc="-7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ou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aérien,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sensible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ou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non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sensible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pour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la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sécurité,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</a:t>
            </a:r>
            <a:r>
              <a:rPr sz="2400" spc="-7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obligation</a:t>
            </a:r>
            <a:r>
              <a:rPr sz="2400" spc="-7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de  </a:t>
            </a:r>
            <a:r>
              <a:rPr sz="2400" dirty="0">
                <a:latin typeface="Arial"/>
                <a:cs typeface="Arial"/>
              </a:rPr>
              <a:t>ranger tous </a:t>
            </a:r>
            <a:r>
              <a:rPr sz="2400" spc="-5" dirty="0">
                <a:latin typeface="Arial"/>
                <a:cs typeface="Arial"/>
              </a:rPr>
              <a:t>les </a:t>
            </a:r>
            <a:r>
              <a:rPr sz="2400" dirty="0">
                <a:latin typeface="Arial"/>
                <a:cs typeface="Arial"/>
              </a:rPr>
              <a:t>tronçons </a:t>
            </a:r>
            <a:r>
              <a:rPr sz="2400" spc="-5" dirty="0">
                <a:latin typeface="Arial"/>
                <a:cs typeface="Arial"/>
              </a:rPr>
              <a:t>des </a:t>
            </a:r>
            <a:r>
              <a:rPr sz="2400" dirty="0">
                <a:latin typeface="Arial"/>
                <a:cs typeface="Arial"/>
              </a:rPr>
              <a:t>réseaux </a:t>
            </a:r>
            <a:r>
              <a:rPr sz="2400" spc="-5" dirty="0">
                <a:latin typeface="Arial"/>
                <a:cs typeface="Arial"/>
              </a:rPr>
              <a:t>qu’il exploite dans l’une de </a:t>
            </a:r>
            <a:r>
              <a:rPr sz="2400" dirty="0">
                <a:latin typeface="Arial"/>
                <a:cs typeface="Arial"/>
              </a:rPr>
              <a:t>ces 3 classes </a:t>
            </a:r>
            <a:r>
              <a:rPr sz="2400" spc="-5" dirty="0">
                <a:latin typeface="Arial"/>
                <a:cs typeface="Arial"/>
              </a:rPr>
              <a:t>de précision </a:t>
            </a:r>
            <a:r>
              <a:rPr sz="2400" spc="-5" dirty="0" err="1">
                <a:latin typeface="Arial"/>
                <a:cs typeface="Arial"/>
              </a:rPr>
              <a:t>lorsqu’il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 err="1">
                <a:latin typeface="Arial"/>
                <a:cs typeface="Arial"/>
              </a:rPr>
              <a:t>répond</a:t>
            </a:r>
            <a:r>
              <a:rPr sz="2400" dirty="0">
                <a:latin typeface="Arial"/>
                <a:cs typeface="Arial"/>
              </a:rPr>
              <a:t> à </a:t>
            </a:r>
            <a:r>
              <a:rPr sz="2400" spc="-5" dirty="0">
                <a:latin typeface="Arial"/>
                <a:cs typeface="Arial"/>
              </a:rPr>
              <a:t>une DT ou </a:t>
            </a:r>
            <a:r>
              <a:rPr sz="2400" dirty="0">
                <a:latin typeface="Arial"/>
                <a:cs typeface="Arial"/>
              </a:rPr>
              <a:t>à </a:t>
            </a:r>
            <a:r>
              <a:rPr sz="2400" spc="-5" dirty="0">
                <a:latin typeface="Arial"/>
                <a:cs typeface="Arial"/>
              </a:rPr>
              <a:t>une</a:t>
            </a:r>
            <a:r>
              <a:rPr sz="2400" spc="-90" dirty="0">
                <a:latin typeface="Arial"/>
                <a:cs typeface="Arial"/>
              </a:rPr>
              <a:t> </a:t>
            </a:r>
            <a:r>
              <a:rPr sz="2400" spc="-50" dirty="0">
                <a:latin typeface="Arial"/>
                <a:cs typeface="Arial"/>
              </a:rPr>
              <a:t>DICT.</a:t>
            </a:r>
            <a:endParaRPr sz="2400" dirty="0"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</a:pPr>
            <a:r>
              <a:rPr sz="2400" spc="-5" dirty="0">
                <a:latin typeface="Arial"/>
                <a:cs typeface="Arial"/>
              </a:rPr>
              <a:t>La classe de précision figure dans le récépissé de l’exploitant à une </a:t>
            </a:r>
            <a:r>
              <a:rPr sz="2400" dirty="0">
                <a:latin typeface="Arial"/>
                <a:cs typeface="Arial"/>
              </a:rPr>
              <a:t>DT </a:t>
            </a:r>
            <a:r>
              <a:rPr sz="2400" spc="-5" dirty="0">
                <a:latin typeface="Arial"/>
                <a:cs typeface="Arial"/>
              </a:rPr>
              <a:t>ou</a:t>
            </a:r>
            <a:r>
              <a:rPr sz="2400" spc="215" dirty="0">
                <a:latin typeface="Arial"/>
                <a:cs typeface="Arial"/>
              </a:rPr>
              <a:t> </a:t>
            </a:r>
            <a:r>
              <a:rPr sz="2400" spc="-45" dirty="0">
                <a:latin typeface="Arial"/>
                <a:cs typeface="Arial"/>
              </a:rPr>
              <a:t>DICT.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92762" y="950985"/>
            <a:ext cx="11963464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</a:pPr>
            <a:r>
              <a:rPr sz="2800" dirty="0">
                <a:latin typeface="Arial"/>
                <a:cs typeface="Arial"/>
              </a:rPr>
              <a:t>Elles</a:t>
            </a:r>
            <a:r>
              <a:rPr sz="2800" spc="-26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permettent</a:t>
            </a:r>
            <a:r>
              <a:rPr sz="2800" spc="-254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de</a:t>
            </a:r>
            <a:r>
              <a:rPr sz="2800" spc="-26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caractériser</a:t>
            </a:r>
            <a:r>
              <a:rPr sz="2800" spc="-26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le</a:t>
            </a:r>
            <a:r>
              <a:rPr sz="2800" spc="-26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niveau</a:t>
            </a:r>
            <a:r>
              <a:rPr sz="2800" spc="-26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de</a:t>
            </a:r>
            <a:r>
              <a:rPr sz="2800" spc="-26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qualité</a:t>
            </a:r>
            <a:r>
              <a:rPr sz="2800" spc="-254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de</a:t>
            </a:r>
            <a:r>
              <a:rPr sz="2800" spc="-26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la</a:t>
            </a:r>
            <a:r>
              <a:rPr sz="2800" spc="-26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connaissance</a:t>
            </a:r>
            <a:r>
              <a:rPr sz="2800" spc="-26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de</a:t>
            </a:r>
            <a:r>
              <a:rPr sz="2800" spc="-26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l’emplacement</a:t>
            </a:r>
            <a:r>
              <a:rPr sz="2800" spc="-25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des</a:t>
            </a:r>
            <a:r>
              <a:rPr sz="2800" spc="-26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réseaux</a:t>
            </a:r>
            <a:r>
              <a:rPr sz="2800">
                <a:latin typeface="Arial"/>
                <a:cs typeface="Arial"/>
              </a:rPr>
              <a:t>.  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756113" y="-4025"/>
            <a:ext cx="12209227" cy="615553"/>
          </a:xfrm>
          <a:prstGeom prst="rect">
            <a:avLst/>
          </a:prstGeom>
          <a:solidFill>
            <a:srgbClr val="00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CLASSES DE PRECISION</a:t>
            </a:r>
          </a:p>
        </p:txBody>
      </p:sp>
      <p:sp>
        <p:nvSpPr>
          <p:cNvPr id="37" name="object 6"/>
          <p:cNvSpPr/>
          <p:nvPr/>
        </p:nvSpPr>
        <p:spPr>
          <a:xfrm>
            <a:off x="8782840" y="2432061"/>
            <a:ext cx="0" cy="346710"/>
          </a:xfrm>
          <a:custGeom>
            <a:avLst/>
            <a:gdLst/>
            <a:ahLst/>
            <a:cxnLst/>
            <a:rect l="l" t="t" r="r" b="b"/>
            <a:pathLst>
              <a:path h="346710">
                <a:moveTo>
                  <a:pt x="0" y="0"/>
                </a:moveTo>
                <a:lnTo>
                  <a:pt x="0" y="346506"/>
                </a:lnTo>
              </a:path>
            </a:pathLst>
          </a:custGeom>
          <a:ln w="106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7"/>
          <p:cNvSpPr/>
          <p:nvPr/>
        </p:nvSpPr>
        <p:spPr>
          <a:xfrm>
            <a:off x="8782840" y="3818062"/>
            <a:ext cx="0" cy="2432050"/>
          </a:xfrm>
          <a:custGeom>
            <a:avLst/>
            <a:gdLst/>
            <a:ahLst/>
            <a:cxnLst/>
            <a:rect l="l" t="t" r="r" b="b"/>
            <a:pathLst>
              <a:path h="2432050">
                <a:moveTo>
                  <a:pt x="0" y="0"/>
                </a:moveTo>
                <a:lnTo>
                  <a:pt x="0" y="2431440"/>
                </a:lnTo>
              </a:path>
            </a:pathLst>
          </a:custGeom>
          <a:ln w="106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8"/>
          <p:cNvSpPr/>
          <p:nvPr/>
        </p:nvSpPr>
        <p:spPr>
          <a:xfrm>
            <a:off x="1745857" y="2722357"/>
            <a:ext cx="3477549" cy="34775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9"/>
          <p:cNvSpPr/>
          <p:nvPr/>
        </p:nvSpPr>
        <p:spPr>
          <a:xfrm>
            <a:off x="5450320" y="3983886"/>
            <a:ext cx="3229610" cy="1071880"/>
          </a:xfrm>
          <a:custGeom>
            <a:avLst/>
            <a:gdLst/>
            <a:ahLst/>
            <a:cxnLst/>
            <a:rect l="l" t="t" r="r" b="b"/>
            <a:pathLst>
              <a:path w="3229609" h="1071879">
                <a:moveTo>
                  <a:pt x="0" y="1071676"/>
                </a:moveTo>
                <a:lnTo>
                  <a:pt x="3229559" y="1071676"/>
                </a:lnTo>
                <a:lnTo>
                  <a:pt x="3229559" y="0"/>
                </a:lnTo>
                <a:lnTo>
                  <a:pt x="0" y="0"/>
                </a:lnTo>
                <a:lnTo>
                  <a:pt x="0" y="1071676"/>
                </a:lnTo>
                <a:close/>
              </a:path>
            </a:pathLst>
          </a:custGeom>
          <a:solidFill>
            <a:srgbClr val="00BB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10"/>
          <p:cNvSpPr txBox="1"/>
          <p:nvPr/>
        </p:nvSpPr>
        <p:spPr>
          <a:xfrm>
            <a:off x="6005702" y="4244727"/>
            <a:ext cx="2118995" cy="2825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50" b="1" spc="5" dirty="0">
                <a:solidFill>
                  <a:srgbClr val="FFFFFF"/>
                </a:solidFill>
                <a:latin typeface="Arial"/>
                <a:cs typeface="Arial"/>
              </a:rPr>
              <a:t>Fuseau de </a:t>
            </a:r>
            <a:r>
              <a:rPr sz="1750" b="1" dirty="0">
                <a:solidFill>
                  <a:srgbClr val="FFFFFF"/>
                </a:solidFill>
                <a:latin typeface="Arial"/>
                <a:cs typeface="Arial"/>
              </a:rPr>
              <a:t>classe</a:t>
            </a:r>
            <a:r>
              <a:rPr sz="1750" b="1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b="1" spc="5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endParaRPr sz="1750">
              <a:latin typeface="Arial"/>
              <a:cs typeface="Arial"/>
            </a:endParaRPr>
          </a:p>
        </p:txBody>
      </p:sp>
      <p:sp>
        <p:nvSpPr>
          <p:cNvPr id="42" name="object 11"/>
          <p:cNvSpPr txBox="1"/>
          <p:nvPr/>
        </p:nvSpPr>
        <p:spPr>
          <a:xfrm>
            <a:off x="5465964" y="4512949"/>
            <a:ext cx="3198495" cy="2825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50" b="1" spc="5" dirty="0">
                <a:latin typeface="Arial"/>
                <a:cs typeface="Arial"/>
              </a:rPr>
              <a:t>Classe A ≤ </a:t>
            </a:r>
            <a:r>
              <a:rPr sz="1750" b="1" dirty="0">
                <a:latin typeface="Arial"/>
                <a:cs typeface="Arial"/>
              </a:rPr>
              <a:t>Incertitude </a:t>
            </a:r>
            <a:r>
              <a:rPr sz="1750" b="1" spc="5" dirty="0">
                <a:latin typeface="Arial"/>
                <a:cs typeface="Arial"/>
              </a:rPr>
              <a:t>≤ </a:t>
            </a:r>
            <a:r>
              <a:rPr sz="1750" b="1" dirty="0">
                <a:latin typeface="Arial"/>
                <a:cs typeface="Arial"/>
              </a:rPr>
              <a:t>1,5</a:t>
            </a:r>
            <a:r>
              <a:rPr sz="1750" b="1" spc="120" dirty="0">
                <a:latin typeface="Arial"/>
                <a:cs typeface="Arial"/>
              </a:rPr>
              <a:t> </a:t>
            </a:r>
            <a:r>
              <a:rPr sz="1750" b="1" spc="5" dirty="0">
                <a:latin typeface="Arial"/>
                <a:cs typeface="Arial"/>
              </a:rPr>
              <a:t>m</a:t>
            </a:r>
            <a:endParaRPr sz="1750">
              <a:latin typeface="Arial"/>
              <a:cs typeface="Arial"/>
            </a:endParaRPr>
          </a:p>
        </p:txBody>
      </p:sp>
      <p:sp>
        <p:nvSpPr>
          <p:cNvPr id="43" name="object 12"/>
          <p:cNvSpPr txBox="1"/>
          <p:nvPr/>
        </p:nvSpPr>
        <p:spPr>
          <a:xfrm>
            <a:off x="8901647" y="3983886"/>
            <a:ext cx="3099435" cy="1071880"/>
          </a:xfrm>
          <a:prstGeom prst="rect">
            <a:avLst/>
          </a:prstGeom>
          <a:solidFill>
            <a:srgbClr val="00BBEE"/>
          </a:solidFill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1750">
              <a:latin typeface="Times New Roman"/>
              <a:cs typeface="Times New Roman"/>
            </a:endParaRPr>
          </a:p>
          <a:p>
            <a:pPr marL="55880" marR="48260" indent="446405">
              <a:lnSpc>
                <a:spcPct val="100600"/>
              </a:lnSpc>
            </a:pPr>
            <a:r>
              <a:rPr sz="1750" b="1" spc="5" dirty="0">
                <a:solidFill>
                  <a:srgbClr val="FFFFFF"/>
                </a:solidFill>
                <a:latin typeface="Arial"/>
                <a:cs typeface="Arial"/>
              </a:rPr>
              <a:t>Fuseau de </a:t>
            </a:r>
            <a:r>
              <a:rPr sz="1750" b="1" dirty="0">
                <a:solidFill>
                  <a:srgbClr val="FFFFFF"/>
                </a:solidFill>
                <a:latin typeface="Arial"/>
                <a:cs typeface="Arial"/>
              </a:rPr>
              <a:t>classe </a:t>
            </a:r>
            <a:r>
              <a:rPr sz="1750" b="1" spc="5" dirty="0">
                <a:solidFill>
                  <a:srgbClr val="FFFFFF"/>
                </a:solidFill>
                <a:latin typeface="Arial"/>
                <a:cs typeface="Arial"/>
              </a:rPr>
              <a:t>B  </a:t>
            </a:r>
            <a:r>
              <a:rPr sz="1750" b="1" spc="5" dirty="0">
                <a:latin typeface="Arial"/>
                <a:cs typeface="Arial"/>
              </a:rPr>
              <a:t>Classe A ≤ </a:t>
            </a:r>
            <a:r>
              <a:rPr sz="1750" b="1" dirty="0">
                <a:latin typeface="Arial"/>
                <a:cs typeface="Arial"/>
              </a:rPr>
              <a:t>Incertitude </a:t>
            </a:r>
            <a:r>
              <a:rPr sz="1750" b="1" spc="5" dirty="0">
                <a:latin typeface="Arial"/>
                <a:cs typeface="Arial"/>
              </a:rPr>
              <a:t>≤ 1</a:t>
            </a:r>
            <a:r>
              <a:rPr sz="1750" b="1" spc="110" dirty="0">
                <a:latin typeface="Arial"/>
                <a:cs typeface="Arial"/>
              </a:rPr>
              <a:t> </a:t>
            </a:r>
            <a:r>
              <a:rPr sz="1750" b="1" spc="5" dirty="0">
                <a:latin typeface="Arial"/>
                <a:cs typeface="Arial"/>
              </a:rPr>
              <a:t>m</a:t>
            </a:r>
            <a:endParaRPr sz="1750">
              <a:latin typeface="Arial"/>
              <a:cs typeface="Arial"/>
            </a:endParaRPr>
          </a:p>
        </p:txBody>
      </p:sp>
      <p:sp>
        <p:nvSpPr>
          <p:cNvPr id="44" name="object 13"/>
          <p:cNvSpPr/>
          <p:nvPr/>
        </p:nvSpPr>
        <p:spPr>
          <a:xfrm>
            <a:off x="5454282" y="5154559"/>
            <a:ext cx="3225800" cy="1079500"/>
          </a:xfrm>
          <a:custGeom>
            <a:avLst/>
            <a:gdLst/>
            <a:ahLst/>
            <a:cxnLst/>
            <a:rect l="l" t="t" r="r" b="b"/>
            <a:pathLst>
              <a:path w="3225800" h="1079500">
                <a:moveTo>
                  <a:pt x="0" y="1079106"/>
                </a:moveTo>
                <a:lnTo>
                  <a:pt x="3225596" y="1079106"/>
                </a:lnTo>
                <a:lnTo>
                  <a:pt x="3225596" y="0"/>
                </a:lnTo>
                <a:lnTo>
                  <a:pt x="0" y="0"/>
                </a:lnTo>
                <a:lnTo>
                  <a:pt x="0" y="1079106"/>
                </a:lnTo>
                <a:close/>
              </a:path>
            </a:pathLst>
          </a:custGeom>
          <a:solidFill>
            <a:srgbClr val="C5C6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14"/>
          <p:cNvSpPr txBox="1"/>
          <p:nvPr/>
        </p:nvSpPr>
        <p:spPr>
          <a:xfrm>
            <a:off x="5454282" y="5154559"/>
            <a:ext cx="3225800" cy="1079500"/>
          </a:xfrm>
          <a:prstGeom prst="rect">
            <a:avLst/>
          </a:prstGeom>
        </p:spPr>
        <p:txBody>
          <a:bodyPr vert="horz" wrap="square" lIns="0" tIns="142875" rIns="0" bIns="0" rtlCol="0">
            <a:spAutoFit/>
          </a:bodyPr>
          <a:lstStyle/>
          <a:p>
            <a:pPr marL="628015" marR="60960" indent="-559435">
              <a:lnSpc>
                <a:spcPts val="2090"/>
              </a:lnSpc>
              <a:spcBef>
                <a:spcPts val="1125"/>
              </a:spcBef>
            </a:pPr>
            <a:r>
              <a:rPr sz="1750" b="1" spc="5" dirty="0">
                <a:solidFill>
                  <a:srgbClr val="FFFFFF"/>
                </a:solidFill>
                <a:latin typeface="Arial"/>
                <a:cs typeface="Arial"/>
              </a:rPr>
              <a:t>Fuseau de </a:t>
            </a:r>
            <a:r>
              <a:rPr sz="1750" b="1" dirty="0">
                <a:solidFill>
                  <a:srgbClr val="FFFFFF"/>
                </a:solidFill>
                <a:latin typeface="Arial"/>
                <a:cs typeface="Arial"/>
              </a:rPr>
              <a:t>classe </a:t>
            </a:r>
            <a:r>
              <a:rPr sz="1750" b="1" spc="5" dirty="0">
                <a:solidFill>
                  <a:srgbClr val="FFFFFF"/>
                </a:solidFill>
                <a:latin typeface="Arial"/>
                <a:cs typeface="Arial"/>
              </a:rPr>
              <a:t>C </a:t>
            </a:r>
            <a:r>
              <a:rPr sz="1750" b="1" dirty="0">
                <a:solidFill>
                  <a:srgbClr val="FFFFFF"/>
                </a:solidFill>
                <a:latin typeface="Arial"/>
                <a:cs typeface="Arial"/>
              </a:rPr>
              <a:t>(&gt; 1,5 m)  </a:t>
            </a:r>
            <a:r>
              <a:rPr sz="1750" b="1" dirty="0">
                <a:latin typeface="Arial"/>
                <a:cs typeface="Arial"/>
              </a:rPr>
              <a:t>Incertitude </a:t>
            </a:r>
            <a:r>
              <a:rPr sz="1750" b="1" spc="5" dirty="0">
                <a:latin typeface="Arial"/>
                <a:cs typeface="Arial"/>
              </a:rPr>
              <a:t>&gt; </a:t>
            </a:r>
            <a:r>
              <a:rPr sz="1750" b="1" dirty="0">
                <a:latin typeface="Arial"/>
                <a:cs typeface="Arial"/>
              </a:rPr>
              <a:t>1,5 </a:t>
            </a:r>
            <a:r>
              <a:rPr sz="1750" b="1" spc="5" dirty="0">
                <a:latin typeface="Arial"/>
                <a:cs typeface="Arial"/>
              </a:rPr>
              <a:t>m  </a:t>
            </a:r>
            <a:r>
              <a:rPr sz="1750" b="1" dirty="0">
                <a:latin typeface="Arial"/>
                <a:cs typeface="Arial"/>
              </a:rPr>
              <a:t>Absence </a:t>
            </a:r>
            <a:r>
              <a:rPr sz="1750" b="1" spc="5" dirty="0">
                <a:latin typeface="Arial"/>
                <a:cs typeface="Arial"/>
              </a:rPr>
              <a:t>de</a:t>
            </a:r>
            <a:r>
              <a:rPr sz="1750" b="1" spc="-85" dirty="0">
                <a:latin typeface="Arial"/>
                <a:cs typeface="Arial"/>
              </a:rPr>
              <a:t> </a:t>
            </a:r>
            <a:r>
              <a:rPr sz="1750" b="1" spc="5" dirty="0">
                <a:latin typeface="Arial"/>
                <a:cs typeface="Arial"/>
              </a:rPr>
              <a:t>plans</a:t>
            </a:r>
            <a:endParaRPr sz="1750">
              <a:latin typeface="Arial"/>
              <a:cs typeface="Arial"/>
            </a:endParaRPr>
          </a:p>
        </p:txBody>
      </p:sp>
      <p:sp>
        <p:nvSpPr>
          <p:cNvPr id="46" name="object 15"/>
          <p:cNvSpPr txBox="1"/>
          <p:nvPr/>
        </p:nvSpPr>
        <p:spPr>
          <a:xfrm>
            <a:off x="8905381" y="5154559"/>
            <a:ext cx="3095625" cy="1079500"/>
          </a:xfrm>
          <a:prstGeom prst="rect">
            <a:avLst/>
          </a:prstGeom>
          <a:solidFill>
            <a:srgbClr val="C5C6C6"/>
          </a:solidFill>
        </p:spPr>
        <p:txBody>
          <a:bodyPr vert="horz" wrap="square" lIns="0" tIns="142875" rIns="0" bIns="0" rtlCol="0">
            <a:spAutoFit/>
          </a:bodyPr>
          <a:lstStyle/>
          <a:p>
            <a:pPr marL="596900" marR="88900" indent="-500380">
              <a:lnSpc>
                <a:spcPts val="2090"/>
              </a:lnSpc>
              <a:spcBef>
                <a:spcPts val="1125"/>
              </a:spcBef>
            </a:pPr>
            <a:r>
              <a:rPr sz="1750" b="1" spc="5" dirty="0">
                <a:solidFill>
                  <a:srgbClr val="FFFFFF"/>
                </a:solidFill>
                <a:latin typeface="Arial"/>
                <a:cs typeface="Arial"/>
              </a:rPr>
              <a:t>Fuseau de </a:t>
            </a:r>
            <a:r>
              <a:rPr sz="1750" b="1" dirty="0">
                <a:solidFill>
                  <a:srgbClr val="FFFFFF"/>
                </a:solidFill>
                <a:latin typeface="Arial"/>
                <a:cs typeface="Arial"/>
              </a:rPr>
              <a:t>classe </a:t>
            </a:r>
            <a:r>
              <a:rPr sz="1750" b="1" spc="5" dirty="0">
                <a:solidFill>
                  <a:srgbClr val="FFFFFF"/>
                </a:solidFill>
                <a:latin typeface="Arial"/>
                <a:cs typeface="Arial"/>
              </a:rPr>
              <a:t>C </a:t>
            </a:r>
            <a:r>
              <a:rPr sz="1750" b="1" dirty="0">
                <a:solidFill>
                  <a:srgbClr val="FFFFFF"/>
                </a:solidFill>
                <a:latin typeface="Arial"/>
                <a:cs typeface="Arial"/>
              </a:rPr>
              <a:t>(&gt; </a:t>
            </a:r>
            <a:r>
              <a:rPr sz="1750" b="1" spc="5" dirty="0">
                <a:solidFill>
                  <a:srgbClr val="FFFFFF"/>
                </a:solidFill>
                <a:latin typeface="Arial"/>
                <a:cs typeface="Arial"/>
              </a:rPr>
              <a:t>1 </a:t>
            </a:r>
            <a:r>
              <a:rPr sz="1750" b="1" dirty="0">
                <a:solidFill>
                  <a:srgbClr val="FFFFFF"/>
                </a:solidFill>
                <a:latin typeface="Arial"/>
                <a:cs typeface="Arial"/>
              </a:rPr>
              <a:t>m)  </a:t>
            </a:r>
            <a:r>
              <a:rPr sz="1750" b="1" dirty="0">
                <a:latin typeface="Arial"/>
                <a:cs typeface="Arial"/>
              </a:rPr>
              <a:t>Incertitude </a:t>
            </a:r>
            <a:r>
              <a:rPr sz="1750" b="1" spc="5" dirty="0">
                <a:latin typeface="Arial"/>
                <a:cs typeface="Arial"/>
              </a:rPr>
              <a:t>&gt; 1 m  </a:t>
            </a:r>
            <a:r>
              <a:rPr sz="1750" b="1" dirty="0">
                <a:latin typeface="Arial"/>
                <a:cs typeface="Arial"/>
              </a:rPr>
              <a:t>Absence </a:t>
            </a:r>
            <a:r>
              <a:rPr sz="1750" b="1" spc="5" dirty="0">
                <a:latin typeface="Arial"/>
                <a:cs typeface="Arial"/>
              </a:rPr>
              <a:t>de</a:t>
            </a:r>
            <a:r>
              <a:rPr sz="1750" b="1" spc="-85" dirty="0">
                <a:latin typeface="Arial"/>
                <a:cs typeface="Arial"/>
              </a:rPr>
              <a:t> </a:t>
            </a:r>
            <a:r>
              <a:rPr sz="1750" b="1" spc="5" dirty="0">
                <a:latin typeface="Arial"/>
                <a:cs typeface="Arial"/>
              </a:rPr>
              <a:t>plans</a:t>
            </a:r>
            <a:endParaRPr sz="1750">
              <a:latin typeface="Arial"/>
              <a:cs typeface="Arial"/>
            </a:endParaRPr>
          </a:p>
        </p:txBody>
      </p:sp>
      <p:sp>
        <p:nvSpPr>
          <p:cNvPr id="47" name="object 16"/>
          <p:cNvSpPr/>
          <p:nvPr/>
        </p:nvSpPr>
        <p:spPr>
          <a:xfrm>
            <a:off x="2485222" y="3244814"/>
            <a:ext cx="327025" cy="327025"/>
          </a:xfrm>
          <a:custGeom>
            <a:avLst/>
            <a:gdLst/>
            <a:ahLst/>
            <a:cxnLst/>
            <a:rect l="l" t="t" r="r" b="b"/>
            <a:pathLst>
              <a:path w="327025" h="327025">
                <a:moveTo>
                  <a:pt x="163461" y="0"/>
                </a:moveTo>
                <a:lnTo>
                  <a:pt x="120009" y="5838"/>
                </a:lnTo>
                <a:lnTo>
                  <a:pt x="80962" y="22315"/>
                </a:lnTo>
                <a:lnTo>
                  <a:pt x="47879" y="47874"/>
                </a:lnTo>
                <a:lnTo>
                  <a:pt x="22318" y="80956"/>
                </a:lnTo>
                <a:lnTo>
                  <a:pt x="5839" y="120004"/>
                </a:lnTo>
                <a:lnTo>
                  <a:pt x="0" y="163461"/>
                </a:lnTo>
                <a:lnTo>
                  <a:pt x="5839" y="206908"/>
                </a:lnTo>
                <a:lnTo>
                  <a:pt x="22318" y="245952"/>
                </a:lnTo>
                <a:lnTo>
                  <a:pt x="47879" y="279033"/>
                </a:lnTo>
                <a:lnTo>
                  <a:pt x="80962" y="304592"/>
                </a:lnTo>
                <a:lnTo>
                  <a:pt x="120009" y="321071"/>
                </a:lnTo>
                <a:lnTo>
                  <a:pt x="163461" y="326910"/>
                </a:lnTo>
                <a:lnTo>
                  <a:pt x="206914" y="321071"/>
                </a:lnTo>
                <a:lnTo>
                  <a:pt x="245961" y="304592"/>
                </a:lnTo>
                <a:lnTo>
                  <a:pt x="279044" y="279033"/>
                </a:lnTo>
                <a:lnTo>
                  <a:pt x="304604" y="245952"/>
                </a:lnTo>
                <a:lnTo>
                  <a:pt x="321083" y="206908"/>
                </a:lnTo>
                <a:lnTo>
                  <a:pt x="326923" y="163461"/>
                </a:lnTo>
                <a:lnTo>
                  <a:pt x="321083" y="120004"/>
                </a:lnTo>
                <a:lnTo>
                  <a:pt x="304604" y="80956"/>
                </a:lnTo>
                <a:lnTo>
                  <a:pt x="279044" y="47874"/>
                </a:lnTo>
                <a:lnTo>
                  <a:pt x="245961" y="22315"/>
                </a:lnTo>
                <a:lnTo>
                  <a:pt x="206914" y="5838"/>
                </a:lnTo>
                <a:lnTo>
                  <a:pt x="163461" y="0"/>
                </a:lnTo>
                <a:close/>
              </a:path>
            </a:pathLst>
          </a:custGeom>
          <a:solidFill>
            <a:srgbClr val="FBB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17"/>
          <p:cNvSpPr/>
          <p:nvPr/>
        </p:nvSpPr>
        <p:spPr>
          <a:xfrm>
            <a:off x="2485222" y="3244814"/>
            <a:ext cx="327025" cy="327025"/>
          </a:xfrm>
          <a:custGeom>
            <a:avLst/>
            <a:gdLst/>
            <a:ahLst/>
            <a:cxnLst/>
            <a:rect l="l" t="t" r="r" b="b"/>
            <a:pathLst>
              <a:path w="327025" h="327025">
                <a:moveTo>
                  <a:pt x="163461" y="326910"/>
                </a:moveTo>
                <a:lnTo>
                  <a:pt x="206914" y="321071"/>
                </a:lnTo>
                <a:lnTo>
                  <a:pt x="245961" y="304592"/>
                </a:lnTo>
                <a:lnTo>
                  <a:pt x="279044" y="279033"/>
                </a:lnTo>
                <a:lnTo>
                  <a:pt x="304604" y="245952"/>
                </a:lnTo>
                <a:lnTo>
                  <a:pt x="321083" y="206908"/>
                </a:lnTo>
                <a:lnTo>
                  <a:pt x="326923" y="163461"/>
                </a:lnTo>
                <a:lnTo>
                  <a:pt x="321083" y="120004"/>
                </a:lnTo>
                <a:lnTo>
                  <a:pt x="304604" y="80956"/>
                </a:lnTo>
                <a:lnTo>
                  <a:pt x="279044" y="47874"/>
                </a:lnTo>
                <a:lnTo>
                  <a:pt x="245961" y="22315"/>
                </a:lnTo>
                <a:lnTo>
                  <a:pt x="206914" y="5838"/>
                </a:lnTo>
                <a:lnTo>
                  <a:pt x="163461" y="0"/>
                </a:lnTo>
                <a:lnTo>
                  <a:pt x="120009" y="5838"/>
                </a:lnTo>
                <a:lnTo>
                  <a:pt x="80962" y="22315"/>
                </a:lnTo>
                <a:lnTo>
                  <a:pt x="47879" y="47874"/>
                </a:lnTo>
                <a:lnTo>
                  <a:pt x="22318" y="80956"/>
                </a:lnTo>
                <a:lnTo>
                  <a:pt x="5839" y="120004"/>
                </a:lnTo>
                <a:lnTo>
                  <a:pt x="0" y="163461"/>
                </a:lnTo>
                <a:lnTo>
                  <a:pt x="5839" y="206908"/>
                </a:lnTo>
                <a:lnTo>
                  <a:pt x="22318" y="245952"/>
                </a:lnTo>
                <a:lnTo>
                  <a:pt x="47879" y="279033"/>
                </a:lnTo>
                <a:lnTo>
                  <a:pt x="80962" y="304592"/>
                </a:lnTo>
                <a:lnTo>
                  <a:pt x="120009" y="321071"/>
                </a:lnTo>
                <a:lnTo>
                  <a:pt x="163461" y="326910"/>
                </a:lnTo>
                <a:close/>
              </a:path>
            </a:pathLst>
          </a:custGeom>
          <a:ln w="98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18"/>
          <p:cNvSpPr/>
          <p:nvPr/>
        </p:nvSpPr>
        <p:spPr>
          <a:xfrm>
            <a:off x="2940496" y="4892167"/>
            <a:ext cx="327025" cy="327025"/>
          </a:xfrm>
          <a:custGeom>
            <a:avLst/>
            <a:gdLst/>
            <a:ahLst/>
            <a:cxnLst/>
            <a:rect l="l" t="t" r="r" b="b"/>
            <a:pathLst>
              <a:path w="327025" h="327025">
                <a:moveTo>
                  <a:pt x="163461" y="0"/>
                </a:moveTo>
                <a:lnTo>
                  <a:pt x="120009" y="5838"/>
                </a:lnTo>
                <a:lnTo>
                  <a:pt x="80962" y="22315"/>
                </a:lnTo>
                <a:lnTo>
                  <a:pt x="47879" y="47874"/>
                </a:lnTo>
                <a:lnTo>
                  <a:pt x="22318" y="80956"/>
                </a:lnTo>
                <a:lnTo>
                  <a:pt x="5839" y="120004"/>
                </a:lnTo>
                <a:lnTo>
                  <a:pt x="0" y="163461"/>
                </a:lnTo>
                <a:lnTo>
                  <a:pt x="5839" y="206908"/>
                </a:lnTo>
                <a:lnTo>
                  <a:pt x="22318" y="245952"/>
                </a:lnTo>
                <a:lnTo>
                  <a:pt x="47879" y="279033"/>
                </a:lnTo>
                <a:lnTo>
                  <a:pt x="80962" y="304592"/>
                </a:lnTo>
                <a:lnTo>
                  <a:pt x="120009" y="321071"/>
                </a:lnTo>
                <a:lnTo>
                  <a:pt x="163461" y="326910"/>
                </a:lnTo>
                <a:lnTo>
                  <a:pt x="206914" y="321071"/>
                </a:lnTo>
                <a:lnTo>
                  <a:pt x="245961" y="304592"/>
                </a:lnTo>
                <a:lnTo>
                  <a:pt x="279044" y="279033"/>
                </a:lnTo>
                <a:lnTo>
                  <a:pt x="304604" y="245952"/>
                </a:lnTo>
                <a:lnTo>
                  <a:pt x="321083" y="206908"/>
                </a:lnTo>
                <a:lnTo>
                  <a:pt x="326923" y="163461"/>
                </a:lnTo>
                <a:lnTo>
                  <a:pt x="321083" y="120004"/>
                </a:lnTo>
                <a:lnTo>
                  <a:pt x="304604" y="80956"/>
                </a:lnTo>
                <a:lnTo>
                  <a:pt x="279044" y="47874"/>
                </a:lnTo>
                <a:lnTo>
                  <a:pt x="245961" y="22315"/>
                </a:lnTo>
                <a:lnTo>
                  <a:pt x="206914" y="5838"/>
                </a:lnTo>
                <a:lnTo>
                  <a:pt x="163461" y="0"/>
                </a:lnTo>
                <a:close/>
              </a:path>
            </a:pathLst>
          </a:custGeom>
          <a:solidFill>
            <a:srgbClr val="FBB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19"/>
          <p:cNvSpPr/>
          <p:nvPr/>
        </p:nvSpPr>
        <p:spPr>
          <a:xfrm>
            <a:off x="2940496" y="4892167"/>
            <a:ext cx="327025" cy="327025"/>
          </a:xfrm>
          <a:custGeom>
            <a:avLst/>
            <a:gdLst/>
            <a:ahLst/>
            <a:cxnLst/>
            <a:rect l="l" t="t" r="r" b="b"/>
            <a:pathLst>
              <a:path w="327025" h="327025">
                <a:moveTo>
                  <a:pt x="163461" y="326910"/>
                </a:moveTo>
                <a:lnTo>
                  <a:pt x="206914" y="321071"/>
                </a:lnTo>
                <a:lnTo>
                  <a:pt x="245961" y="304592"/>
                </a:lnTo>
                <a:lnTo>
                  <a:pt x="279044" y="279033"/>
                </a:lnTo>
                <a:lnTo>
                  <a:pt x="304604" y="245952"/>
                </a:lnTo>
                <a:lnTo>
                  <a:pt x="321083" y="206908"/>
                </a:lnTo>
                <a:lnTo>
                  <a:pt x="326923" y="163461"/>
                </a:lnTo>
                <a:lnTo>
                  <a:pt x="321083" y="120004"/>
                </a:lnTo>
                <a:lnTo>
                  <a:pt x="304604" y="80956"/>
                </a:lnTo>
                <a:lnTo>
                  <a:pt x="279044" y="47874"/>
                </a:lnTo>
                <a:lnTo>
                  <a:pt x="245961" y="22315"/>
                </a:lnTo>
                <a:lnTo>
                  <a:pt x="206914" y="5838"/>
                </a:lnTo>
                <a:lnTo>
                  <a:pt x="163461" y="0"/>
                </a:lnTo>
                <a:lnTo>
                  <a:pt x="120009" y="5838"/>
                </a:lnTo>
                <a:lnTo>
                  <a:pt x="80962" y="22315"/>
                </a:lnTo>
                <a:lnTo>
                  <a:pt x="47879" y="47874"/>
                </a:lnTo>
                <a:lnTo>
                  <a:pt x="22318" y="80956"/>
                </a:lnTo>
                <a:lnTo>
                  <a:pt x="5839" y="120004"/>
                </a:lnTo>
                <a:lnTo>
                  <a:pt x="0" y="163461"/>
                </a:lnTo>
                <a:lnTo>
                  <a:pt x="5839" y="206908"/>
                </a:lnTo>
                <a:lnTo>
                  <a:pt x="22318" y="245952"/>
                </a:lnTo>
                <a:lnTo>
                  <a:pt x="47879" y="279033"/>
                </a:lnTo>
                <a:lnTo>
                  <a:pt x="80962" y="304592"/>
                </a:lnTo>
                <a:lnTo>
                  <a:pt x="120009" y="321071"/>
                </a:lnTo>
                <a:lnTo>
                  <a:pt x="163461" y="326910"/>
                </a:lnTo>
                <a:close/>
              </a:path>
            </a:pathLst>
          </a:custGeom>
          <a:ln w="98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20"/>
          <p:cNvSpPr/>
          <p:nvPr/>
        </p:nvSpPr>
        <p:spPr>
          <a:xfrm>
            <a:off x="3007942" y="4068491"/>
            <a:ext cx="327025" cy="327025"/>
          </a:xfrm>
          <a:custGeom>
            <a:avLst/>
            <a:gdLst/>
            <a:ahLst/>
            <a:cxnLst/>
            <a:rect l="l" t="t" r="r" b="b"/>
            <a:pathLst>
              <a:path w="327025" h="327025">
                <a:moveTo>
                  <a:pt x="163461" y="0"/>
                </a:moveTo>
                <a:lnTo>
                  <a:pt x="120009" y="5838"/>
                </a:lnTo>
                <a:lnTo>
                  <a:pt x="80962" y="22315"/>
                </a:lnTo>
                <a:lnTo>
                  <a:pt x="47879" y="47874"/>
                </a:lnTo>
                <a:lnTo>
                  <a:pt x="22318" y="80956"/>
                </a:lnTo>
                <a:lnTo>
                  <a:pt x="5839" y="120004"/>
                </a:lnTo>
                <a:lnTo>
                  <a:pt x="0" y="163461"/>
                </a:lnTo>
                <a:lnTo>
                  <a:pt x="5839" y="206908"/>
                </a:lnTo>
                <a:lnTo>
                  <a:pt x="22318" y="245952"/>
                </a:lnTo>
                <a:lnTo>
                  <a:pt x="47879" y="279033"/>
                </a:lnTo>
                <a:lnTo>
                  <a:pt x="80962" y="304592"/>
                </a:lnTo>
                <a:lnTo>
                  <a:pt x="120009" y="321071"/>
                </a:lnTo>
                <a:lnTo>
                  <a:pt x="163461" y="326910"/>
                </a:lnTo>
                <a:lnTo>
                  <a:pt x="206914" y="321071"/>
                </a:lnTo>
                <a:lnTo>
                  <a:pt x="245961" y="304592"/>
                </a:lnTo>
                <a:lnTo>
                  <a:pt x="279044" y="279033"/>
                </a:lnTo>
                <a:lnTo>
                  <a:pt x="304604" y="245952"/>
                </a:lnTo>
                <a:lnTo>
                  <a:pt x="321083" y="206908"/>
                </a:lnTo>
                <a:lnTo>
                  <a:pt x="326923" y="163461"/>
                </a:lnTo>
                <a:lnTo>
                  <a:pt x="321083" y="120004"/>
                </a:lnTo>
                <a:lnTo>
                  <a:pt x="304604" y="80956"/>
                </a:lnTo>
                <a:lnTo>
                  <a:pt x="279044" y="47874"/>
                </a:lnTo>
                <a:lnTo>
                  <a:pt x="245961" y="22315"/>
                </a:lnTo>
                <a:lnTo>
                  <a:pt x="206914" y="5838"/>
                </a:lnTo>
                <a:lnTo>
                  <a:pt x="163461" y="0"/>
                </a:lnTo>
                <a:close/>
              </a:path>
            </a:pathLst>
          </a:custGeom>
          <a:solidFill>
            <a:srgbClr val="FBB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21"/>
          <p:cNvSpPr/>
          <p:nvPr/>
        </p:nvSpPr>
        <p:spPr>
          <a:xfrm>
            <a:off x="3007942" y="4068491"/>
            <a:ext cx="327025" cy="327025"/>
          </a:xfrm>
          <a:custGeom>
            <a:avLst/>
            <a:gdLst/>
            <a:ahLst/>
            <a:cxnLst/>
            <a:rect l="l" t="t" r="r" b="b"/>
            <a:pathLst>
              <a:path w="327025" h="327025">
                <a:moveTo>
                  <a:pt x="163461" y="326910"/>
                </a:moveTo>
                <a:lnTo>
                  <a:pt x="206914" y="321071"/>
                </a:lnTo>
                <a:lnTo>
                  <a:pt x="245961" y="304592"/>
                </a:lnTo>
                <a:lnTo>
                  <a:pt x="279044" y="279033"/>
                </a:lnTo>
                <a:lnTo>
                  <a:pt x="304604" y="245952"/>
                </a:lnTo>
                <a:lnTo>
                  <a:pt x="321083" y="206908"/>
                </a:lnTo>
                <a:lnTo>
                  <a:pt x="326923" y="163461"/>
                </a:lnTo>
                <a:lnTo>
                  <a:pt x="321083" y="120004"/>
                </a:lnTo>
                <a:lnTo>
                  <a:pt x="304604" y="80956"/>
                </a:lnTo>
                <a:lnTo>
                  <a:pt x="279044" y="47874"/>
                </a:lnTo>
                <a:lnTo>
                  <a:pt x="245961" y="22315"/>
                </a:lnTo>
                <a:lnTo>
                  <a:pt x="206914" y="5838"/>
                </a:lnTo>
                <a:lnTo>
                  <a:pt x="163461" y="0"/>
                </a:lnTo>
                <a:lnTo>
                  <a:pt x="120009" y="5838"/>
                </a:lnTo>
                <a:lnTo>
                  <a:pt x="80962" y="22315"/>
                </a:lnTo>
                <a:lnTo>
                  <a:pt x="47879" y="47874"/>
                </a:lnTo>
                <a:lnTo>
                  <a:pt x="22318" y="80956"/>
                </a:lnTo>
                <a:lnTo>
                  <a:pt x="5839" y="120004"/>
                </a:lnTo>
                <a:lnTo>
                  <a:pt x="0" y="163461"/>
                </a:lnTo>
                <a:lnTo>
                  <a:pt x="5839" y="206908"/>
                </a:lnTo>
                <a:lnTo>
                  <a:pt x="22318" y="245952"/>
                </a:lnTo>
                <a:lnTo>
                  <a:pt x="47879" y="279033"/>
                </a:lnTo>
                <a:lnTo>
                  <a:pt x="80962" y="304592"/>
                </a:lnTo>
                <a:lnTo>
                  <a:pt x="120009" y="321071"/>
                </a:lnTo>
                <a:lnTo>
                  <a:pt x="163461" y="326910"/>
                </a:lnTo>
                <a:close/>
              </a:path>
            </a:pathLst>
          </a:custGeom>
          <a:ln w="98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22"/>
          <p:cNvSpPr/>
          <p:nvPr/>
        </p:nvSpPr>
        <p:spPr>
          <a:xfrm>
            <a:off x="3781181" y="3164662"/>
            <a:ext cx="1732914" cy="941069"/>
          </a:xfrm>
          <a:custGeom>
            <a:avLst/>
            <a:gdLst/>
            <a:ahLst/>
            <a:cxnLst/>
            <a:rect l="l" t="t" r="r" b="b"/>
            <a:pathLst>
              <a:path w="1732914" h="941070">
                <a:moveTo>
                  <a:pt x="0" y="940498"/>
                </a:moveTo>
                <a:lnTo>
                  <a:pt x="336600" y="0"/>
                </a:lnTo>
                <a:lnTo>
                  <a:pt x="1732495" y="0"/>
                </a:lnTo>
              </a:path>
            </a:pathLst>
          </a:custGeom>
          <a:ln w="55880">
            <a:solidFill>
              <a:srgbClr val="50AE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23"/>
          <p:cNvSpPr/>
          <p:nvPr/>
        </p:nvSpPr>
        <p:spPr>
          <a:xfrm>
            <a:off x="4404881" y="4461568"/>
            <a:ext cx="1228090" cy="0"/>
          </a:xfrm>
          <a:custGeom>
            <a:avLst/>
            <a:gdLst/>
            <a:ahLst/>
            <a:cxnLst/>
            <a:rect l="l" t="t" r="r" b="b"/>
            <a:pathLst>
              <a:path w="1228089">
                <a:moveTo>
                  <a:pt x="0" y="0"/>
                </a:moveTo>
                <a:lnTo>
                  <a:pt x="1227594" y="0"/>
                </a:lnTo>
              </a:path>
            </a:pathLst>
          </a:custGeom>
          <a:ln w="55880">
            <a:solidFill>
              <a:srgbClr val="00BB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24"/>
          <p:cNvSpPr/>
          <p:nvPr/>
        </p:nvSpPr>
        <p:spPr>
          <a:xfrm>
            <a:off x="4444481" y="5409987"/>
            <a:ext cx="1251585" cy="412115"/>
          </a:xfrm>
          <a:custGeom>
            <a:avLst/>
            <a:gdLst/>
            <a:ahLst/>
            <a:cxnLst/>
            <a:rect l="l" t="t" r="r" b="b"/>
            <a:pathLst>
              <a:path w="1251585" h="412114">
                <a:moveTo>
                  <a:pt x="0" y="0"/>
                </a:moveTo>
                <a:lnTo>
                  <a:pt x="411835" y="411835"/>
                </a:lnTo>
                <a:lnTo>
                  <a:pt x="1251356" y="411835"/>
                </a:lnTo>
              </a:path>
            </a:pathLst>
          </a:custGeom>
          <a:ln w="55880">
            <a:solidFill>
              <a:srgbClr val="B4B4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26"/>
          <p:cNvSpPr/>
          <p:nvPr/>
        </p:nvSpPr>
        <p:spPr>
          <a:xfrm>
            <a:off x="5466157" y="2778567"/>
            <a:ext cx="6534784" cy="1039494"/>
          </a:xfrm>
          <a:custGeom>
            <a:avLst/>
            <a:gdLst/>
            <a:ahLst/>
            <a:cxnLst/>
            <a:rect l="l" t="t" r="r" b="b"/>
            <a:pathLst>
              <a:path w="6534784" h="1039495">
                <a:moveTo>
                  <a:pt x="0" y="1039495"/>
                </a:moveTo>
                <a:lnTo>
                  <a:pt x="6534721" y="1039495"/>
                </a:lnTo>
                <a:lnTo>
                  <a:pt x="6534721" y="0"/>
                </a:lnTo>
                <a:lnTo>
                  <a:pt x="0" y="0"/>
                </a:lnTo>
                <a:lnTo>
                  <a:pt x="0" y="1039495"/>
                </a:lnTo>
                <a:close/>
              </a:path>
            </a:pathLst>
          </a:custGeom>
          <a:solidFill>
            <a:srgbClr val="50AE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27"/>
          <p:cNvSpPr txBox="1"/>
          <p:nvPr/>
        </p:nvSpPr>
        <p:spPr>
          <a:xfrm>
            <a:off x="7218609" y="2901900"/>
            <a:ext cx="3030220" cy="803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indent="7620" algn="ctr">
              <a:lnSpc>
                <a:spcPts val="2090"/>
              </a:lnSpc>
            </a:pPr>
            <a:r>
              <a:rPr sz="1750" b="1" spc="5" dirty="0">
                <a:solidFill>
                  <a:srgbClr val="FFFFFF"/>
                </a:solidFill>
                <a:latin typeface="Arial"/>
                <a:cs typeface="Arial"/>
              </a:rPr>
              <a:t>Fuseau de </a:t>
            </a:r>
            <a:r>
              <a:rPr sz="1750" b="1" dirty="0">
                <a:solidFill>
                  <a:srgbClr val="FFFFFF"/>
                </a:solidFill>
                <a:latin typeface="Arial"/>
                <a:cs typeface="Arial"/>
              </a:rPr>
              <a:t>classe </a:t>
            </a:r>
            <a:r>
              <a:rPr sz="1750" b="1" spc="5" dirty="0">
                <a:solidFill>
                  <a:srgbClr val="FFFFFF"/>
                </a:solidFill>
                <a:latin typeface="Arial"/>
                <a:cs typeface="Arial"/>
              </a:rPr>
              <a:t>A  </a:t>
            </a:r>
            <a:r>
              <a:rPr sz="1750" b="1" dirty="0">
                <a:latin typeface="Arial"/>
                <a:cs typeface="Arial"/>
              </a:rPr>
              <a:t>Incertitude </a:t>
            </a:r>
            <a:r>
              <a:rPr sz="1750" b="1" spc="5" dirty="0">
                <a:latin typeface="Arial"/>
                <a:cs typeface="Arial"/>
              </a:rPr>
              <a:t>≤ 40 cm </a:t>
            </a:r>
            <a:r>
              <a:rPr sz="1750" b="1" dirty="0">
                <a:latin typeface="Arial"/>
                <a:cs typeface="Arial"/>
              </a:rPr>
              <a:t>(rigide)  Incertitude </a:t>
            </a:r>
            <a:r>
              <a:rPr sz="1750" b="1" spc="5" dirty="0">
                <a:latin typeface="Arial"/>
                <a:cs typeface="Arial"/>
              </a:rPr>
              <a:t>≤ 50 cm</a:t>
            </a:r>
            <a:r>
              <a:rPr sz="1750" b="1" spc="-15" dirty="0">
                <a:latin typeface="Arial"/>
                <a:cs typeface="Arial"/>
              </a:rPr>
              <a:t> </a:t>
            </a:r>
            <a:r>
              <a:rPr sz="1750" b="1" dirty="0">
                <a:latin typeface="Arial"/>
                <a:cs typeface="Arial"/>
              </a:rPr>
              <a:t>(flexible)</a:t>
            </a:r>
            <a:endParaRPr sz="1750">
              <a:latin typeface="Arial"/>
              <a:cs typeface="Arial"/>
            </a:endParaRPr>
          </a:p>
        </p:txBody>
      </p:sp>
      <p:sp>
        <p:nvSpPr>
          <p:cNvPr id="58" name="object 28"/>
          <p:cNvSpPr/>
          <p:nvPr/>
        </p:nvSpPr>
        <p:spPr>
          <a:xfrm>
            <a:off x="3351518" y="4419985"/>
            <a:ext cx="327025" cy="327025"/>
          </a:xfrm>
          <a:custGeom>
            <a:avLst/>
            <a:gdLst/>
            <a:ahLst/>
            <a:cxnLst/>
            <a:rect l="l" t="t" r="r" b="b"/>
            <a:pathLst>
              <a:path w="327025" h="327025">
                <a:moveTo>
                  <a:pt x="163461" y="0"/>
                </a:moveTo>
                <a:lnTo>
                  <a:pt x="120009" y="5838"/>
                </a:lnTo>
                <a:lnTo>
                  <a:pt x="80962" y="22315"/>
                </a:lnTo>
                <a:lnTo>
                  <a:pt x="47879" y="47874"/>
                </a:lnTo>
                <a:lnTo>
                  <a:pt x="22318" y="80956"/>
                </a:lnTo>
                <a:lnTo>
                  <a:pt x="5839" y="120004"/>
                </a:lnTo>
                <a:lnTo>
                  <a:pt x="0" y="163461"/>
                </a:lnTo>
                <a:lnTo>
                  <a:pt x="5839" y="206908"/>
                </a:lnTo>
                <a:lnTo>
                  <a:pt x="22318" y="245952"/>
                </a:lnTo>
                <a:lnTo>
                  <a:pt x="47879" y="279033"/>
                </a:lnTo>
                <a:lnTo>
                  <a:pt x="80962" y="304592"/>
                </a:lnTo>
                <a:lnTo>
                  <a:pt x="120009" y="321071"/>
                </a:lnTo>
                <a:lnTo>
                  <a:pt x="163461" y="326910"/>
                </a:lnTo>
                <a:lnTo>
                  <a:pt x="206914" y="321071"/>
                </a:lnTo>
                <a:lnTo>
                  <a:pt x="245961" y="304592"/>
                </a:lnTo>
                <a:lnTo>
                  <a:pt x="279044" y="279033"/>
                </a:lnTo>
                <a:lnTo>
                  <a:pt x="304604" y="245952"/>
                </a:lnTo>
                <a:lnTo>
                  <a:pt x="321083" y="206908"/>
                </a:lnTo>
                <a:lnTo>
                  <a:pt x="326923" y="163461"/>
                </a:lnTo>
                <a:lnTo>
                  <a:pt x="321083" y="120004"/>
                </a:lnTo>
                <a:lnTo>
                  <a:pt x="304604" y="80956"/>
                </a:lnTo>
                <a:lnTo>
                  <a:pt x="279044" y="47874"/>
                </a:lnTo>
                <a:lnTo>
                  <a:pt x="245961" y="22315"/>
                </a:lnTo>
                <a:lnTo>
                  <a:pt x="206914" y="5838"/>
                </a:lnTo>
                <a:lnTo>
                  <a:pt x="163461" y="0"/>
                </a:lnTo>
                <a:close/>
              </a:path>
            </a:pathLst>
          </a:custGeom>
          <a:solidFill>
            <a:srgbClr val="FBB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29"/>
          <p:cNvSpPr/>
          <p:nvPr/>
        </p:nvSpPr>
        <p:spPr>
          <a:xfrm>
            <a:off x="3351518" y="4419985"/>
            <a:ext cx="327025" cy="327025"/>
          </a:xfrm>
          <a:custGeom>
            <a:avLst/>
            <a:gdLst/>
            <a:ahLst/>
            <a:cxnLst/>
            <a:rect l="l" t="t" r="r" b="b"/>
            <a:pathLst>
              <a:path w="327025" h="327025">
                <a:moveTo>
                  <a:pt x="163461" y="326910"/>
                </a:moveTo>
                <a:lnTo>
                  <a:pt x="206914" y="321071"/>
                </a:lnTo>
                <a:lnTo>
                  <a:pt x="245961" y="304592"/>
                </a:lnTo>
                <a:lnTo>
                  <a:pt x="279044" y="279033"/>
                </a:lnTo>
                <a:lnTo>
                  <a:pt x="304604" y="245952"/>
                </a:lnTo>
                <a:lnTo>
                  <a:pt x="321083" y="206908"/>
                </a:lnTo>
                <a:lnTo>
                  <a:pt x="326923" y="163461"/>
                </a:lnTo>
                <a:lnTo>
                  <a:pt x="321083" y="120004"/>
                </a:lnTo>
                <a:lnTo>
                  <a:pt x="304604" y="80956"/>
                </a:lnTo>
                <a:lnTo>
                  <a:pt x="279044" y="47874"/>
                </a:lnTo>
                <a:lnTo>
                  <a:pt x="245961" y="22315"/>
                </a:lnTo>
                <a:lnTo>
                  <a:pt x="206914" y="5838"/>
                </a:lnTo>
                <a:lnTo>
                  <a:pt x="163461" y="0"/>
                </a:lnTo>
                <a:lnTo>
                  <a:pt x="120009" y="5838"/>
                </a:lnTo>
                <a:lnTo>
                  <a:pt x="80962" y="22315"/>
                </a:lnTo>
                <a:lnTo>
                  <a:pt x="47879" y="47874"/>
                </a:lnTo>
                <a:lnTo>
                  <a:pt x="22318" y="80956"/>
                </a:lnTo>
                <a:lnTo>
                  <a:pt x="5839" y="120004"/>
                </a:lnTo>
                <a:lnTo>
                  <a:pt x="0" y="163461"/>
                </a:lnTo>
                <a:lnTo>
                  <a:pt x="5839" y="206908"/>
                </a:lnTo>
                <a:lnTo>
                  <a:pt x="22318" y="245952"/>
                </a:lnTo>
                <a:lnTo>
                  <a:pt x="47879" y="279033"/>
                </a:lnTo>
                <a:lnTo>
                  <a:pt x="80962" y="304592"/>
                </a:lnTo>
                <a:lnTo>
                  <a:pt x="120009" y="321071"/>
                </a:lnTo>
                <a:lnTo>
                  <a:pt x="163461" y="326910"/>
                </a:lnTo>
                <a:close/>
              </a:path>
            </a:pathLst>
          </a:custGeom>
          <a:ln w="98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30"/>
          <p:cNvSpPr txBox="1"/>
          <p:nvPr/>
        </p:nvSpPr>
        <p:spPr>
          <a:xfrm>
            <a:off x="1909260" y="3264638"/>
            <a:ext cx="873125" cy="2514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i="1" spc="-10" dirty="0">
                <a:latin typeface="Arial"/>
                <a:cs typeface="Arial"/>
              </a:rPr>
              <a:t>Classe</a:t>
            </a:r>
            <a:r>
              <a:rPr sz="1500" i="1" spc="345" dirty="0">
                <a:latin typeface="Arial"/>
                <a:cs typeface="Arial"/>
              </a:rPr>
              <a:t> </a:t>
            </a:r>
            <a:r>
              <a:rPr sz="1500" i="1" spc="-10" dirty="0">
                <a:latin typeface="Arial"/>
                <a:cs typeface="Arial"/>
              </a:rPr>
              <a:t>C</a:t>
            </a:r>
            <a:endParaRPr sz="1500">
              <a:latin typeface="Arial"/>
              <a:cs typeface="Arial"/>
            </a:endParaRPr>
          </a:p>
        </p:txBody>
      </p:sp>
      <p:sp>
        <p:nvSpPr>
          <p:cNvPr id="61" name="object 31"/>
          <p:cNvSpPr txBox="1"/>
          <p:nvPr/>
        </p:nvSpPr>
        <p:spPr>
          <a:xfrm>
            <a:off x="2388421" y="4926268"/>
            <a:ext cx="862330" cy="245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i="1" spc="15" dirty="0">
                <a:latin typeface="Arial"/>
                <a:cs typeface="Arial"/>
              </a:rPr>
              <a:t>Classe</a:t>
            </a:r>
            <a:r>
              <a:rPr sz="1500" i="1" spc="345" dirty="0">
                <a:latin typeface="Arial"/>
                <a:cs typeface="Arial"/>
              </a:rPr>
              <a:t> </a:t>
            </a:r>
            <a:r>
              <a:rPr sz="1500" i="1" spc="25" dirty="0">
                <a:latin typeface="Arial"/>
                <a:cs typeface="Arial"/>
              </a:rPr>
              <a:t>B</a:t>
            </a:r>
            <a:endParaRPr sz="1500">
              <a:latin typeface="Arial"/>
              <a:cs typeface="Arial"/>
            </a:endParaRPr>
          </a:p>
        </p:txBody>
      </p:sp>
      <p:sp>
        <p:nvSpPr>
          <p:cNvPr id="62" name="object 32"/>
          <p:cNvSpPr txBox="1"/>
          <p:nvPr/>
        </p:nvSpPr>
        <p:spPr>
          <a:xfrm>
            <a:off x="2435941" y="4082787"/>
            <a:ext cx="1203960" cy="6013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i="1" spc="15" dirty="0">
                <a:latin typeface="Arial"/>
                <a:cs typeface="Arial"/>
              </a:rPr>
              <a:t>Classe</a:t>
            </a:r>
            <a:r>
              <a:rPr sz="1500" i="1" spc="290" dirty="0">
                <a:latin typeface="Arial"/>
                <a:cs typeface="Arial"/>
              </a:rPr>
              <a:t> </a:t>
            </a:r>
            <a:r>
              <a:rPr sz="1500" i="1" spc="25" dirty="0">
                <a:latin typeface="Arial"/>
                <a:cs typeface="Arial"/>
              </a:rPr>
              <a:t>A</a:t>
            </a:r>
            <a:endParaRPr sz="1500">
              <a:latin typeface="Arial"/>
              <a:cs typeface="Arial"/>
            </a:endParaRPr>
          </a:p>
          <a:p>
            <a:pPr marL="360680">
              <a:lnSpc>
                <a:spcPct val="100000"/>
              </a:lnSpc>
              <a:spcBef>
                <a:spcPts val="955"/>
              </a:spcBef>
            </a:pPr>
            <a:r>
              <a:rPr sz="1500" i="1" spc="-10" dirty="0">
                <a:latin typeface="Arial"/>
                <a:cs typeface="Arial"/>
              </a:rPr>
              <a:t>Classe</a:t>
            </a:r>
            <a:r>
              <a:rPr sz="1500" i="1" spc="290" dirty="0">
                <a:latin typeface="Arial"/>
                <a:cs typeface="Arial"/>
              </a:rPr>
              <a:t> </a:t>
            </a:r>
            <a:r>
              <a:rPr sz="1500" i="1" spc="-10" dirty="0">
                <a:latin typeface="Arial"/>
                <a:cs typeface="Arial"/>
              </a:rPr>
              <a:t>A</a:t>
            </a:r>
            <a:endParaRPr sz="1500"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534266" y="2353025"/>
            <a:ext cx="13202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latin typeface="Arial"/>
                <a:cs typeface="Arial"/>
              </a:rPr>
              <a:t>Ouvrages</a:t>
            </a:r>
            <a:r>
              <a:rPr lang="fr-FR" b="1" spc="55" dirty="0">
                <a:latin typeface="Arial"/>
                <a:cs typeface="Arial"/>
              </a:rPr>
              <a:t> </a:t>
            </a:r>
            <a:endParaRPr lang="fr-FR" dirty="0"/>
          </a:p>
        </p:txBody>
      </p:sp>
      <p:sp>
        <p:nvSpPr>
          <p:cNvPr id="64" name="Rectangle 63"/>
          <p:cNvSpPr/>
          <p:nvPr/>
        </p:nvSpPr>
        <p:spPr>
          <a:xfrm>
            <a:off x="9569423" y="2101677"/>
            <a:ext cx="17177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dirty="0">
                <a:latin typeface="Arial"/>
                <a:cs typeface="Arial"/>
              </a:rPr>
              <a:t>Branchement</a:t>
            </a:r>
          </a:p>
          <a:p>
            <a:pPr algn="ctr"/>
            <a:r>
              <a:rPr lang="fr-FR" b="1" dirty="0">
                <a:latin typeface="Arial"/>
                <a:cs typeface="Arial"/>
              </a:rPr>
              <a:t>d’Ouvrages</a:t>
            </a:r>
            <a:r>
              <a:rPr lang="fr-FR" b="1" spc="55" dirty="0">
                <a:latin typeface="Arial"/>
                <a:cs typeface="Arial"/>
              </a:rPr>
              <a:t> </a:t>
            </a:r>
            <a:endParaRPr lang="fr-FR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712907" y="16552"/>
            <a:ext cx="12249031" cy="646331"/>
          </a:xfrm>
          <a:prstGeom prst="rect">
            <a:avLst/>
          </a:prstGeom>
          <a:solidFill>
            <a:srgbClr val="00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DOMMAGES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763452" y="1136468"/>
            <a:ext cx="12198486" cy="223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700" b="1" dirty="0">
                <a:latin typeface="Arial" pitchFamily="34" charset="0"/>
                <a:cs typeface="Arial" pitchFamily="34" charset="0"/>
              </a:rPr>
              <a:t>En France, il y a plus de 4 000 000 km de réseaux aériens et souterrains.</a:t>
            </a:r>
          </a:p>
          <a:p>
            <a:endParaRPr lang="fr-FR" sz="2800" dirty="0">
              <a:latin typeface="Arial" pitchFamily="34" charset="0"/>
              <a:cs typeface="Arial" pitchFamily="34" charset="0"/>
            </a:endParaRPr>
          </a:p>
          <a:p>
            <a:r>
              <a:rPr lang="fr-FR" sz="2800" dirty="0">
                <a:latin typeface="Arial" pitchFamily="34" charset="0"/>
                <a:cs typeface="Arial" pitchFamily="34" charset="0"/>
              </a:rPr>
              <a:t>Chaque année, 25 000 km de tranchées sont ouvertes par des entreprises du BTP pour étendre ou rénover les réseaux existants.</a:t>
            </a:r>
          </a:p>
          <a:p>
            <a:r>
              <a:rPr lang="fr-FR" sz="2800" dirty="0">
                <a:latin typeface="Arial" pitchFamily="34" charset="0"/>
                <a:cs typeface="Arial" pitchFamily="34" charset="0"/>
              </a:rPr>
              <a:t>Tous ces chantiers ne sont pas sans risque.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141306" y="3912493"/>
            <a:ext cx="7881388" cy="1736646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65 000 </a:t>
            </a:r>
            <a:r>
              <a:rPr lang="fr-FR" sz="4800" dirty="0">
                <a:latin typeface="Arial" panose="020B0604020202020204" pitchFamily="34" charset="0"/>
                <a:cs typeface="Arial" panose="020B0604020202020204" pitchFamily="34" charset="0"/>
              </a:rPr>
              <a:t>dommages par an </a:t>
            </a:r>
          </a:p>
          <a:p>
            <a:pPr>
              <a:buFont typeface="Arial" pitchFamily="34" charset="0"/>
              <a:buChar char="•"/>
            </a:pPr>
            <a:r>
              <a:rPr lang="fr-FR" sz="4800" dirty="0">
                <a:latin typeface="Arial" panose="020B0604020202020204" pitchFamily="34" charset="0"/>
                <a:cs typeface="Arial" panose="020B0604020202020204" pitchFamily="34" charset="0"/>
              </a:rPr>
              <a:t>soit</a:t>
            </a:r>
            <a:r>
              <a:rPr lang="fr-FR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260</a:t>
            </a:r>
            <a:r>
              <a:rPr lang="fr-FR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dirty="0">
                <a:latin typeface="Arial" panose="020B0604020202020204" pitchFamily="34" charset="0"/>
                <a:cs typeface="Arial" panose="020B0604020202020204" pitchFamily="34" charset="0"/>
              </a:rPr>
              <a:t>par jour ouvrable</a:t>
            </a:r>
          </a:p>
        </p:txBody>
      </p:sp>
      <p:grpSp>
        <p:nvGrpSpPr>
          <p:cNvPr id="11" name="Groupe 10"/>
          <p:cNvGrpSpPr/>
          <p:nvPr/>
        </p:nvGrpSpPr>
        <p:grpSpPr>
          <a:xfrm>
            <a:off x="962115" y="6193784"/>
            <a:ext cx="10739120" cy="2482646"/>
            <a:chOff x="727165" y="5425434"/>
            <a:chExt cx="10739120" cy="2482646"/>
          </a:xfrm>
        </p:grpSpPr>
        <p:sp>
          <p:nvSpPr>
            <p:cNvPr id="7" name="ZoneTexte 6"/>
            <p:cNvSpPr txBox="1"/>
            <p:nvPr/>
          </p:nvSpPr>
          <p:spPr>
            <a:xfrm>
              <a:off x="727165" y="5425434"/>
              <a:ext cx="56591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>
                  <a:latin typeface="Arial" pitchFamily="34" charset="0"/>
                  <a:cs typeface="Arial" pitchFamily="34" charset="0"/>
                </a:rPr>
                <a:t>Ces incidents peuvent : </a:t>
              </a:r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763452" y="6201948"/>
              <a:ext cx="52563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>
                  <a:latin typeface="Arial" pitchFamily="34" charset="0"/>
                  <a:cs typeface="Arial" pitchFamily="34" charset="0"/>
                </a:rPr>
                <a:t>- Entrainer l’arrêts des chantiers</a:t>
              </a: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741680" y="6789776"/>
              <a:ext cx="67259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>
                  <a:latin typeface="Arial" pitchFamily="34" charset="0"/>
                  <a:cs typeface="Arial" pitchFamily="34" charset="0"/>
                </a:rPr>
                <a:t>- Interrompre les services publics</a:t>
              </a: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756194" y="7384860"/>
              <a:ext cx="107100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>
                  <a:latin typeface="Arial" pitchFamily="34" charset="0"/>
                  <a:cs typeface="Arial" pitchFamily="34" charset="0"/>
                </a:rPr>
                <a:t>- Mettre en danger la sécurité des personnes et des biens 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56113" y="-4025"/>
            <a:ext cx="12209227" cy="615553"/>
          </a:xfrm>
          <a:prstGeom prst="rect">
            <a:avLst/>
          </a:prstGeom>
          <a:solidFill>
            <a:srgbClr val="00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INVESTIGATIONS COMPLEMENTAIRES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10122" y="1058029"/>
            <a:ext cx="11544226" cy="8863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0160" algn="just">
              <a:lnSpc>
                <a:spcPct val="100000"/>
              </a:lnSpc>
            </a:pPr>
            <a:r>
              <a:rPr sz="2400" dirty="0">
                <a:latin typeface="Arial"/>
                <a:cs typeface="Arial"/>
              </a:rPr>
              <a:t>Elles </a:t>
            </a:r>
            <a:r>
              <a:rPr sz="2400" spc="-5" dirty="0">
                <a:latin typeface="Arial"/>
                <a:cs typeface="Arial"/>
              </a:rPr>
              <a:t>permettent de </a:t>
            </a:r>
            <a:r>
              <a:rPr sz="2400" dirty="0">
                <a:latin typeface="Arial"/>
                <a:cs typeface="Arial"/>
              </a:rPr>
              <a:t>renforcer </a:t>
            </a:r>
            <a:r>
              <a:rPr sz="2400" spc="-5" dirty="0">
                <a:latin typeface="Arial"/>
                <a:cs typeface="Arial"/>
              </a:rPr>
              <a:t>la </a:t>
            </a:r>
            <a:r>
              <a:rPr sz="2400" dirty="0">
                <a:latin typeface="Arial"/>
                <a:cs typeface="Arial"/>
              </a:rPr>
              <a:t>sécurité </a:t>
            </a:r>
            <a:r>
              <a:rPr sz="2400" spc="-5" dirty="0">
                <a:latin typeface="Arial"/>
                <a:cs typeface="Arial"/>
              </a:rPr>
              <a:t>lors de l’exécution des </a:t>
            </a:r>
            <a:r>
              <a:rPr sz="2400" dirty="0">
                <a:latin typeface="Arial"/>
                <a:cs typeface="Arial"/>
              </a:rPr>
              <a:t>travaux </a:t>
            </a:r>
            <a:r>
              <a:rPr sz="2400" spc="-5" dirty="0">
                <a:latin typeface="Arial"/>
                <a:cs typeface="Arial"/>
              </a:rPr>
              <a:t>grâce </a:t>
            </a:r>
            <a:r>
              <a:rPr sz="2400" dirty="0">
                <a:latin typeface="Arial"/>
                <a:cs typeface="Arial"/>
              </a:rPr>
              <a:t>à </a:t>
            </a:r>
            <a:r>
              <a:rPr sz="2400" spc="-5" dirty="0">
                <a:latin typeface="Arial"/>
                <a:cs typeface="Arial"/>
              </a:rPr>
              <a:t>une </a:t>
            </a:r>
            <a:r>
              <a:rPr sz="2400" dirty="0">
                <a:latin typeface="Arial"/>
                <a:cs typeface="Arial"/>
              </a:rPr>
              <a:t>meilleure  connaissance </a:t>
            </a:r>
            <a:r>
              <a:rPr sz="2400" spc="-5" dirty="0">
                <a:latin typeface="Arial"/>
                <a:cs typeface="Arial"/>
              </a:rPr>
              <a:t>du</a:t>
            </a:r>
            <a:r>
              <a:rPr sz="2400" spc="-10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sous-sol.</a:t>
            </a:r>
          </a:p>
          <a:p>
            <a:pPr marL="12700" marR="5080" algn="just">
              <a:lnSpc>
                <a:spcPct val="100000"/>
              </a:lnSpc>
            </a:pPr>
            <a:r>
              <a:rPr sz="2400" spc="-5" dirty="0">
                <a:latin typeface="Arial"/>
                <a:cs typeface="Arial"/>
              </a:rPr>
              <a:t>Lorsque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les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données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cartographiques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transmises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par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les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exploitants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en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réponse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à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la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déclaration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(DT  </a:t>
            </a:r>
            <a:r>
              <a:rPr sz="2400" spc="-5" dirty="0">
                <a:latin typeface="Arial"/>
                <a:cs typeface="Arial"/>
              </a:rPr>
              <a:t>ou </a:t>
            </a:r>
            <a:r>
              <a:rPr sz="2400" dirty="0">
                <a:latin typeface="Arial"/>
                <a:cs typeface="Arial"/>
              </a:rPr>
              <a:t>DICT) sont </a:t>
            </a:r>
            <a:r>
              <a:rPr sz="2400" spc="-5" dirty="0">
                <a:latin typeface="Arial"/>
                <a:cs typeface="Arial"/>
              </a:rPr>
              <a:t>de précision insuffisante (classes de précision </a:t>
            </a:r>
            <a:r>
              <a:rPr sz="2400" dirty="0">
                <a:latin typeface="Arial"/>
                <a:cs typeface="Arial"/>
              </a:rPr>
              <a:t>B et C), </a:t>
            </a:r>
            <a:r>
              <a:rPr sz="2400" spc="-5" dirty="0">
                <a:latin typeface="Arial"/>
                <a:cs typeface="Arial"/>
              </a:rPr>
              <a:t>elles </a:t>
            </a:r>
            <a:r>
              <a:rPr sz="2400" dirty="0">
                <a:latin typeface="Arial"/>
                <a:cs typeface="Arial"/>
              </a:rPr>
              <a:t>permettent </a:t>
            </a:r>
            <a:r>
              <a:rPr sz="2400" spc="-5" dirty="0">
                <a:latin typeface="Arial"/>
                <a:cs typeface="Arial"/>
              </a:rPr>
              <a:t>de localiser  les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ouvrages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enterrés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existants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dans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la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zone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d’emprise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du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projet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de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travaux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afin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spc="-15" dirty="0">
                <a:latin typeface="Arial"/>
                <a:cs typeface="Arial"/>
              </a:rPr>
              <a:t>d’obtenir,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autant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que  possible, la </a:t>
            </a:r>
            <a:r>
              <a:rPr sz="2400" dirty="0">
                <a:latin typeface="Arial"/>
                <a:cs typeface="Arial"/>
              </a:rPr>
              <a:t>classe </a:t>
            </a:r>
            <a:r>
              <a:rPr sz="2400" spc="-5" dirty="0">
                <a:latin typeface="Arial"/>
                <a:cs typeface="Arial"/>
              </a:rPr>
              <a:t>de précision</a:t>
            </a:r>
            <a:r>
              <a:rPr sz="2400" spc="-17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A.</a:t>
            </a:r>
            <a:endParaRPr lang="fr-FR" sz="2400" dirty="0"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</a:pPr>
            <a:endParaRPr sz="2400" dirty="0">
              <a:latin typeface="Arial"/>
              <a:cs typeface="Arial"/>
            </a:endParaRPr>
          </a:p>
          <a:p>
            <a:pPr marL="12700" marR="8890" algn="just">
              <a:lnSpc>
                <a:spcPct val="100000"/>
              </a:lnSpc>
            </a:pPr>
            <a:r>
              <a:rPr sz="2400" spc="-5" dirty="0">
                <a:latin typeface="Arial"/>
                <a:cs typeface="Arial"/>
              </a:rPr>
              <a:t>Cette localisation est </a:t>
            </a:r>
            <a:r>
              <a:rPr sz="2400" spc="-5" dirty="0" err="1">
                <a:latin typeface="Arial"/>
                <a:cs typeface="Arial"/>
              </a:rPr>
              <a:t>effectuée</a:t>
            </a:r>
            <a:r>
              <a:rPr sz="2400" spc="-5" dirty="0">
                <a:latin typeface="Arial"/>
                <a:cs typeface="Arial"/>
              </a:rPr>
              <a:t> </a:t>
            </a:r>
            <a:endParaRPr lang="fr-FR" sz="2400" spc="-5" dirty="0">
              <a:latin typeface="Arial"/>
              <a:cs typeface="Arial"/>
            </a:endParaRPr>
          </a:p>
          <a:p>
            <a:pPr marL="12700" marR="8890" algn="just">
              <a:lnSpc>
                <a:spcPct val="100000"/>
              </a:lnSpc>
            </a:pPr>
            <a:r>
              <a:rPr sz="2400" spc="-5" dirty="0" err="1">
                <a:latin typeface="Arial"/>
                <a:cs typeface="Arial"/>
              </a:rPr>
              <a:t>préférentiellement</a:t>
            </a:r>
            <a:r>
              <a:rPr sz="2400" spc="-5" dirty="0">
                <a:latin typeface="Arial"/>
                <a:cs typeface="Arial"/>
              </a:rPr>
              <a:t> par des </a:t>
            </a:r>
            <a:endParaRPr lang="fr-FR" sz="2400" spc="-5" dirty="0">
              <a:latin typeface="Arial"/>
              <a:cs typeface="Arial"/>
            </a:endParaRPr>
          </a:p>
          <a:p>
            <a:pPr marL="12700" marR="8890" algn="just">
              <a:lnSpc>
                <a:spcPct val="100000"/>
              </a:lnSpc>
            </a:pPr>
            <a:r>
              <a:rPr sz="2400" b="1" dirty="0">
                <a:latin typeface="Arial"/>
                <a:cs typeface="Arial"/>
              </a:rPr>
              <a:t>techniques non </a:t>
            </a:r>
            <a:r>
              <a:rPr sz="2400" b="1" dirty="0" err="1">
                <a:latin typeface="Arial"/>
                <a:cs typeface="Arial"/>
              </a:rPr>
              <a:t>intrusives</a:t>
            </a:r>
            <a:r>
              <a:rPr sz="2400" b="1" dirty="0">
                <a:latin typeface="Arial"/>
                <a:cs typeface="Arial"/>
              </a:rPr>
              <a:t> </a:t>
            </a:r>
            <a:endParaRPr lang="fr-FR" sz="2400" b="1" dirty="0">
              <a:latin typeface="Arial"/>
              <a:cs typeface="Arial"/>
            </a:endParaRPr>
          </a:p>
          <a:p>
            <a:pPr marL="12700" marR="8890" algn="just">
              <a:lnSpc>
                <a:spcPct val="100000"/>
              </a:lnSpc>
            </a:pPr>
            <a:r>
              <a:rPr sz="2400" spc="-5" dirty="0">
                <a:latin typeface="Arial"/>
                <a:cs typeface="Arial"/>
              </a:rPr>
              <a:t>qui </a:t>
            </a:r>
            <a:r>
              <a:rPr sz="2400" dirty="0">
                <a:latin typeface="Arial"/>
                <a:cs typeface="Arial"/>
              </a:rPr>
              <a:t>sont  sans risque </a:t>
            </a:r>
            <a:r>
              <a:rPr sz="2400" spc="-5" dirty="0">
                <a:latin typeface="Arial"/>
                <a:cs typeface="Arial"/>
              </a:rPr>
              <a:t>direct pour</a:t>
            </a:r>
            <a:endParaRPr lang="fr-FR" sz="2400" spc="-5" dirty="0">
              <a:latin typeface="Arial"/>
              <a:cs typeface="Arial"/>
            </a:endParaRPr>
          </a:p>
          <a:p>
            <a:pPr marL="12700" marR="8890" algn="just">
              <a:lnSpc>
                <a:spcPct val="100000"/>
              </a:lnSpc>
            </a:pPr>
            <a:r>
              <a:rPr sz="2400" spc="-5" dirty="0">
                <a:latin typeface="Arial"/>
                <a:cs typeface="Arial"/>
              </a:rPr>
              <a:t> les ouvrages enterrés, </a:t>
            </a:r>
            <a:r>
              <a:rPr sz="2400" dirty="0" err="1">
                <a:latin typeface="Arial"/>
                <a:cs typeface="Arial"/>
              </a:rPr>
              <a:t>c’est</a:t>
            </a:r>
            <a:r>
              <a:rPr sz="2400" dirty="0">
                <a:latin typeface="Arial"/>
                <a:cs typeface="Arial"/>
              </a:rPr>
              <a:t> </a:t>
            </a:r>
            <a:endParaRPr lang="fr-FR" sz="2400" dirty="0">
              <a:latin typeface="Arial"/>
              <a:cs typeface="Arial"/>
            </a:endParaRPr>
          </a:p>
          <a:p>
            <a:pPr marL="12700" marR="8890" algn="just">
              <a:lnSpc>
                <a:spcPct val="100000"/>
              </a:lnSpc>
            </a:pPr>
            <a:r>
              <a:rPr sz="2400" dirty="0">
                <a:latin typeface="Arial"/>
                <a:cs typeface="Arial"/>
              </a:rPr>
              <a:t>à </a:t>
            </a:r>
            <a:r>
              <a:rPr sz="2400" spc="-5" dirty="0">
                <a:latin typeface="Arial"/>
                <a:cs typeface="Arial"/>
              </a:rPr>
              <a:t>dire par la détection de </a:t>
            </a:r>
            <a:endParaRPr lang="fr-FR" sz="2400" spc="-5" dirty="0">
              <a:latin typeface="Arial"/>
              <a:cs typeface="Arial"/>
            </a:endParaRPr>
          </a:p>
          <a:p>
            <a:pPr marL="12700" marR="8890" algn="just">
              <a:lnSpc>
                <a:spcPct val="100000"/>
              </a:lnSpc>
            </a:pPr>
            <a:r>
              <a:rPr sz="2400" dirty="0" err="1">
                <a:latin typeface="Arial"/>
                <a:cs typeface="Arial"/>
              </a:rPr>
              <a:t>réseaux</a:t>
            </a:r>
            <a:r>
              <a:rPr sz="2400" dirty="0">
                <a:latin typeface="Arial"/>
                <a:cs typeface="Arial"/>
              </a:rPr>
              <a:t> sans fouilles  (acoustique, </a:t>
            </a:r>
            <a:endParaRPr lang="fr-FR" sz="2400" dirty="0">
              <a:latin typeface="Arial"/>
              <a:cs typeface="Arial"/>
            </a:endParaRPr>
          </a:p>
          <a:p>
            <a:pPr marL="12700" marR="8890" algn="just">
              <a:lnSpc>
                <a:spcPct val="100000"/>
              </a:lnSpc>
            </a:pPr>
            <a:r>
              <a:rPr lang="fr-FR" sz="2400" spc="-5" dirty="0">
                <a:latin typeface="Arial"/>
                <a:cs typeface="Arial"/>
              </a:rPr>
              <a:t>r</a:t>
            </a:r>
            <a:r>
              <a:rPr sz="2400" spc="-5">
                <a:latin typeface="Arial"/>
                <a:cs typeface="Arial"/>
              </a:rPr>
              <a:t>adar</a:t>
            </a:r>
            <a:r>
              <a:rPr lang="fr-FR" sz="2400" spc="-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,électromagnétique, </a:t>
            </a:r>
            <a:r>
              <a:rPr sz="2400" dirty="0">
                <a:latin typeface="Arial"/>
                <a:cs typeface="Arial"/>
              </a:rPr>
              <a:t>sismique,</a:t>
            </a:r>
            <a:r>
              <a:rPr sz="2400" spc="-114" dirty="0">
                <a:latin typeface="Arial"/>
                <a:cs typeface="Arial"/>
              </a:rPr>
              <a:t> </a:t>
            </a:r>
            <a:endParaRPr lang="fr-FR" sz="2400" spc="-114" dirty="0">
              <a:latin typeface="Arial"/>
              <a:cs typeface="Arial"/>
            </a:endParaRPr>
          </a:p>
          <a:p>
            <a:pPr marL="12700" marR="8890" algn="just">
              <a:lnSpc>
                <a:spcPct val="100000"/>
              </a:lnSpc>
            </a:pPr>
            <a:r>
              <a:rPr sz="2400" spc="-5" dirty="0">
                <a:latin typeface="Arial"/>
                <a:cs typeface="Arial"/>
              </a:rPr>
              <a:t>etc.).</a:t>
            </a:r>
            <a:endParaRPr lang="fr-FR" sz="2400" spc="-5" dirty="0">
              <a:latin typeface="Arial"/>
              <a:cs typeface="Arial"/>
            </a:endParaRPr>
          </a:p>
          <a:p>
            <a:pPr marL="12700" marR="8890" algn="just">
              <a:lnSpc>
                <a:spcPct val="100000"/>
              </a:lnSpc>
            </a:pPr>
            <a:endParaRPr lang="fr-FR" sz="2400" spc="-5" dirty="0">
              <a:latin typeface="Arial"/>
              <a:cs typeface="Arial"/>
            </a:endParaRPr>
          </a:p>
          <a:p>
            <a:pPr marL="12700" marR="8890" algn="just">
              <a:lnSpc>
                <a:spcPct val="100000"/>
              </a:lnSpc>
            </a:pPr>
            <a:endParaRPr lang="fr-FR" sz="2400" spc="-5" dirty="0">
              <a:latin typeface="Arial"/>
              <a:cs typeface="Arial"/>
            </a:endParaRPr>
          </a:p>
          <a:p>
            <a:pPr marL="12700" marR="8890" algn="just">
              <a:lnSpc>
                <a:spcPct val="100000"/>
              </a:lnSpc>
            </a:pPr>
            <a:endParaRPr sz="1100" dirty="0">
              <a:latin typeface="Arial"/>
              <a:cs typeface="Arial"/>
            </a:endParaRPr>
          </a:p>
          <a:p>
            <a:pPr marL="12700" marR="8890" algn="just">
              <a:lnSpc>
                <a:spcPct val="100000"/>
              </a:lnSpc>
            </a:pPr>
            <a:r>
              <a:rPr sz="2400" spc="-5" dirty="0">
                <a:latin typeface="Arial"/>
                <a:cs typeface="Arial"/>
              </a:rPr>
              <a:t>Lorsque</a:t>
            </a:r>
            <a:r>
              <a:rPr sz="2400" spc="-18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ces</a:t>
            </a:r>
            <a:r>
              <a:rPr sz="2400" spc="-18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techniques</a:t>
            </a:r>
            <a:r>
              <a:rPr sz="2400" spc="-18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ne</a:t>
            </a:r>
            <a:r>
              <a:rPr sz="2400" spc="-18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sont</a:t>
            </a:r>
            <a:r>
              <a:rPr sz="2400" spc="-18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pas</a:t>
            </a:r>
            <a:r>
              <a:rPr sz="2400" spc="-185" dirty="0">
                <a:latin typeface="Arial"/>
                <a:cs typeface="Arial"/>
              </a:rPr>
              <a:t> </a:t>
            </a:r>
            <a:r>
              <a:rPr sz="2400" dirty="0" err="1">
                <a:latin typeface="Arial"/>
                <a:cs typeface="Arial"/>
              </a:rPr>
              <a:t>suffisantes</a:t>
            </a:r>
            <a:r>
              <a:rPr sz="2400" dirty="0">
                <a:latin typeface="Arial"/>
                <a:cs typeface="Arial"/>
              </a:rPr>
              <a:t>,</a:t>
            </a:r>
            <a:r>
              <a:rPr sz="2400" spc="-18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elles</a:t>
            </a:r>
            <a:r>
              <a:rPr sz="2400" spc="-18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sont</a:t>
            </a:r>
            <a:r>
              <a:rPr sz="2400" spc="-18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complétées</a:t>
            </a:r>
            <a:r>
              <a:rPr sz="2400" spc="-18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par</a:t>
            </a:r>
            <a:r>
              <a:rPr sz="2400" spc="-185" dirty="0">
                <a:latin typeface="Arial"/>
                <a:cs typeface="Arial"/>
              </a:rPr>
              <a:t> </a:t>
            </a:r>
            <a:endParaRPr lang="fr-FR" sz="2400" spc="-185" dirty="0">
              <a:latin typeface="Arial"/>
              <a:cs typeface="Arial"/>
            </a:endParaRPr>
          </a:p>
          <a:p>
            <a:pPr marL="12700" marR="8890" algn="just">
              <a:lnSpc>
                <a:spcPct val="100000"/>
              </a:lnSpc>
            </a:pPr>
            <a:r>
              <a:rPr sz="2400" spc="-5" dirty="0">
                <a:latin typeface="Arial"/>
                <a:cs typeface="Arial"/>
              </a:rPr>
              <a:t>des</a:t>
            </a:r>
            <a:r>
              <a:rPr sz="2400" spc="-18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techniques</a:t>
            </a:r>
            <a:r>
              <a:rPr sz="2400" b="1" spc="-18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intrusives  </a:t>
            </a:r>
            <a:r>
              <a:rPr sz="2400" spc="-5" dirty="0">
                <a:latin typeface="Arial"/>
                <a:cs typeface="Arial"/>
              </a:rPr>
              <a:t>mécaniques ou manuelles </a:t>
            </a:r>
            <a:r>
              <a:rPr sz="2400" dirty="0">
                <a:latin typeface="Arial"/>
                <a:cs typeface="Arial"/>
              </a:rPr>
              <a:t>permettant </a:t>
            </a:r>
            <a:r>
              <a:rPr sz="2400" spc="-5" dirty="0">
                <a:latin typeface="Arial"/>
                <a:cs typeface="Arial"/>
              </a:rPr>
              <a:t>la mise à nu des ouvrages concernés afin procéder à des  mesures directes de géolocalisation sur les tronçons mis à </a:t>
            </a:r>
            <a:r>
              <a:rPr sz="2400" dirty="0">
                <a:latin typeface="Arial"/>
                <a:cs typeface="Arial"/>
              </a:rPr>
              <a:t>nu, </a:t>
            </a:r>
            <a:r>
              <a:rPr sz="2400" spc="-5" dirty="0">
                <a:latin typeface="Arial"/>
                <a:cs typeface="Arial"/>
              </a:rPr>
              <a:t>qui n’exigent pas de </a:t>
            </a:r>
            <a:r>
              <a:rPr sz="2400" dirty="0">
                <a:latin typeface="Arial"/>
                <a:cs typeface="Arial"/>
              </a:rPr>
              <a:t>certification.</a:t>
            </a:r>
            <a:r>
              <a:rPr sz="2400" spc="-254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Une  DICT doit alors être </a:t>
            </a:r>
            <a:r>
              <a:rPr sz="2400" dirty="0">
                <a:latin typeface="Arial"/>
                <a:cs typeface="Arial"/>
              </a:rPr>
              <a:t>réalisée </a:t>
            </a:r>
            <a:r>
              <a:rPr sz="2400" spc="-5" dirty="0">
                <a:latin typeface="Arial"/>
                <a:cs typeface="Arial"/>
              </a:rPr>
              <a:t>au</a:t>
            </a:r>
            <a:r>
              <a:rPr sz="2400" spc="-9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préalable.</a:t>
            </a:r>
            <a:endParaRPr sz="2400" dirty="0">
              <a:latin typeface="Arial"/>
              <a:cs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6300" t="18325" r="42389" b="10915"/>
          <a:stretch/>
        </p:blipFill>
        <p:spPr bwMode="auto">
          <a:xfrm>
            <a:off x="5950226" y="3485322"/>
            <a:ext cx="2955235" cy="3061252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l="18665" t="17789" r="49512" b="12111"/>
          <a:stretch/>
        </p:blipFill>
        <p:spPr bwMode="auto">
          <a:xfrm>
            <a:off x="9124756" y="4386470"/>
            <a:ext cx="2696183" cy="3140766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/>
          <p:cNvSpPr/>
          <p:nvPr/>
        </p:nvSpPr>
        <p:spPr>
          <a:xfrm>
            <a:off x="890896" y="840884"/>
            <a:ext cx="11661320" cy="33362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ZoneTexte 4"/>
          <p:cNvSpPr txBox="1"/>
          <p:nvPr/>
        </p:nvSpPr>
        <p:spPr>
          <a:xfrm>
            <a:off x="821230" y="286647"/>
            <a:ext cx="4685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u="sng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Distances réglementaires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 l="4239" t="16090" r="16559" b="16053"/>
          <a:stretch>
            <a:fillRect/>
          </a:stretch>
        </p:blipFill>
        <p:spPr bwMode="auto">
          <a:xfrm>
            <a:off x="764300" y="4084783"/>
            <a:ext cx="11927474" cy="5429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l="6540" t="15669" r="2977" b="15881"/>
          <a:stretch>
            <a:fillRect/>
          </a:stretch>
        </p:blipFill>
        <p:spPr bwMode="auto">
          <a:xfrm>
            <a:off x="885636" y="4135582"/>
            <a:ext cx="12019152" cy="5357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921685" y="309118"/>
            <a:ext cx="11232000" cy="3133027"/>
            <a:chOff x="892657" y="858846"/>
            <a:chExt cx="11223625" cy="3133027"/>
          </a:xfrm>
        </p:grpSpPr>
        <p:sp>
          <p:nvSpPr>
            <p:cNvPr id="3" name="object 3"/>
            <p:cNvSpPr/>
            <p:nvPr/>
          </p:nvSpPr>
          <p:spPr>
            <a:xfrm>
              <a:off x="895350" y="1218828"/>
              <a:ext cx="11214100" cy="2773045"/>
            </a:xfrm>
            <a:custGeom>
              <a:avLst/>
              <a:gdLst/>
              <a:ahLst/>
              <a:cxnLst/>
              <a:rect l="l" t="t" r="r" b="b"/>
              <a:pathLst>
                <a:path w="11214100" h="2773045">
                  <a:moveTo>
                    <a:pt x="0" y="0"/>
                  </a:moveTo>
                  <a:lnTo>
                    <a:pt x="0" y="2468067"/>
                  </a:lnTo>
                  <a:lnTo>
                    <a:pt x="4762" y="2644279"/>
                  </a:lnTo>
                  <a:lnTo>
                    <a:pt x="38100" y="2734767"/>
                  </a:lnTo>
                  <a:lnTo>
                    <a:pt x="128587" y="2768104"/>
                  </a:lnTo>
                  <a:lnTo>
                    <a:pt x="304800" y="2772867"/>
                  </a:lnTo>
                  <a:lnTo>
                    <a:pt x="10909300" y="2772867"/>
                  </a:lnTo>
                  <a:lnTo>
                    <a:pt x="11085512" y="2768104"/>
                  </a:lnTo>
                  <a:lnTo>
                    <a:pt x="11176000" y="2734767"/>
                  </a:lnTo>
                  <a:lnTo>
                    <a:pt x="11209337" y="2644279"/>
                  </a:lnTo>
                  <a:lnTo>
                    <a:pt x="11214100" y="2468067"/>
                  </a:lnTo>
                  <a:lnTo>
                    <a:pt x="11214100" y="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8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92657" y="858846"/>
              <a:ext cx="11223625" cy="360045"/>
            </a:xfrm>
            <a:custGeom>
              <a:avLst/>
              <a:gdLst/>
              <a:ahLst/>
              <a:cxnLst/>
              <a:rect l="l" t="t" r="r" b="b"/>
              <a:pathLst>
                <a:path w="11223625" h="360044">
                  <a:moveTo>
                    <a:pt x="0" y="359994"/>
                  </a:moveTo>
                  <a:lnTo>
                    <a:pt x="11223142" y="359994"/>
                  </a:lnTo>
                  <a:lnTo>
                    <a:pt x="11223142" y="0"/>
                  </a:lnTo>
                  <a:lnTo>
                    <a:pt x="0" y="0"/>
                  </a:lnTo>
                  <a:lnTo>
                    <a:pt x="0" y="359994"/>
                  </a:lnTo>
                  <a:close/>
                </a:path>
              </a:pathLst>
            </a:custGeom>
            <a:solidFill>
              <a:srgbClr val="A419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 txBox="1"/>
            <p:nvPr/>
          </p:nvSpPr>
          <p:spPr>
            <a:xfrm>
              <a:off x="892657" y="858846"/>
              <a:ext cx="11223625" cy="360045"/>
            </a:xfrm>
            <a:prstGeom prst="rect">
              <a:avLst/>
            </a:prstGeom>
            <a:solidFill>
              <a:srgbClr val="800000"/>
            </a:solidFill>
          </p:spPr>
          <p:txBody>
            <a:bodyPr vert="horz" wrap="square" lIns="0" tIns="33020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260"/>
                </a:spcBef>
              </a:pPr>
              <a:r>
                <a:rPr sz="1800" b="1" spc="-70" dirty="0">
                  <a:solidFill>
                    <a:srgbClr val="FFFFFF"/>
                  </a:solidFill>
                  <a:latin typeface="Arial Black"/>
                  <a:cs typeface="Arial Black"/>
                </a:rPr>
                <a:t>BLINDAGE</a:t>
              </a:r>
              <a:endParaRPr sz="1800">
                <a:latin typeface="Arial Black"/>
                <a:cs typeface="Arial Black"/>
              </a:endParaRPr>
            </a:p>
          </p:txBody>
        </p:sp>
        <p:sp>
          <p:nvSpPr>
            <p:cNvPr id="6" name="object 6"/>
            <p:cNvSpPr txBox="1"/>
            <p:nvPr/>
          </p:nvSpPr>
          <p:spPr>
            <a:xfrm>
              <a:off x="6978591" y="1572465"/>
              <a:ext cx="4857115" cy="184665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algn="just">
                <a:lnSpc>
                  <a:spcPct val="100000"/>
                </a:lnSpc>
              </a:pPr>
              <a:r>
                <a:rPr sz="2400" spc="-5" dirty="0">
                  <a:latin typeface="Arial"/>
                  <a:cs typeface="Arial"/>
                </a:rPr>
                <a:t>Les </a:t>
              </a:r>
              <a:r>
                <a:rPr sz="2400" dirty="0">
                  <a:latin typeface="Arial"/>
                  <a:cs typeface="Arial"/>
                </a:rPr>
                <a:t>fouilles </a:t>
              </a:r>
              <a:r>
                <a:rPr sz="2400" spc="-5" dirty="0">
                  <a:latin typeface="Arial"/>
                  <a:cs typeface="Arial"/>
                </a:rPr>
                <a:t>en </a:t>
              </a:r>
              <a:r>
                <a:rPr sz="2400" dirty="0">
                  <a:latin typeface="Arial"/>
                  <a:cs typeface="Arial"/>
                </a:rPr>
                <a:t>tranchée </a:t>
              </a:r>
              <a:r>
                <a:rPr sz="2400" spc="-5" dirty="0">
                  <a:latin typeface="Arial"/>
                  <a:cs typeface="Arial"/>
                </a:rPr>
                <a:t>de plus de 1,30 </a:t>
              </a:r>
              <a:r>
                <a:rPr sz="2400" dirty="0">
                  <a:latin typeface="Arial"/>
                  <a:cs typeface="Arial"/>
                </a:rPr>
                <a:t>m </a:t>
              </a:r>
              <a:r>
                <a:rPr sz="2400" spc="-5" dirty="0">
                  <a:latin typeface="Arial"/>
                  <a:cs typeface="Arial"/>
                </a:rPr>
                <a:t>de  profondeur et d’une largeur inférieure ou égale  aux deux </a:t>
              </a:r>
              <a:r>
                <a:rPr sz="2400" dirty="0">
                  <a:latin typeface="Arial"/>
                  <a:cs typeface="Arial"/>
                </a:rPr>
                <a:t>tiers </a:t>
              </a:r>
              <a:r>
                <a:rPr sz="2400" spc="-5" dirty="0">
                  <a:latin typeface="Arial"/>
                  <a:cs typeface="Arial"/>
                </a:rPr>
                <a:t>de la profondeur doivent être   blindées.</a:t>
              </a:r>
              <a:endParaRPr sz="2400" dirty="0">
                <a:latin typeface="Arial"/>
                <a:cs typeface="Arial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1121689" y="1013736"/>
              <a:ext cx="4350498" cy="297295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957943" y="3590475"/>
            <a:ext cx="11232000" cy="2948441"/>
            <a:chOff x="868891" y="0"/>
            <a:chExt cx="11366050" cy="2948441"/>
          </a:xfrm>
        </p:grpSpPr>
        <p:grpSp>
          <p:nvGrpSpPr>
            <p:cNvPr id="14" name="Groupe 21"/>
            <p:cNvGrpSpPr/>
            <p:nvPr/>
          </p:nvGrpSpPr>
          <p:grpSpPr>
            <a:xfrm>
              <a:off x="868891" y="71471"/>
              <a:ext cx="11366050" cy="2876970"/>
              <a:chOff x="914199" y="146241"/>
              <a:chExt cx="11223625" cy="2802200"/>
            </a:xfrm>
          </p:grpSpPr>
          <p:sp>
            <p:nvSpPr>
              <p:cNvPr id="16" name="object 8">
                <a:extLst>
                  <a:ext uri="{FF2B5EF4-FFF2-40B4-BE49-F238E27FC236}">
                    <a16:creationId xmlns:a16="http://schemas.microsoft.com/office/drawing/2014/main" id="{FAA6B943-9490-FB4B-9B30-4E369DF04139}"/>
                  </a:ext>
                </a:extLst>
              </p:cNvPr>
              <p:cNvSpPr/>
              <p:nvPr/>
            </p:nvSpPr>
            <p:spPr>
              <a:xfrm>
                <a:off x="914199" y="146241"/>
                <a:ext cx="11223625" cy="360045"/>
              </a:xfrm>
              <a:custGeom>
                <a:avLst/>
                <a:gdLst/>
                <a:ahLst/>
                <a:cxnLst/>
                <a:rect l="l" t="t" r="r" b="b"/>
                <a:pathLst>
                  <a:path w="11223625" h="360045">
                    <a:moveTo>
                      <a:pt x="0" y="359994"/>
                    </a:moveTo>
                    <a:lnTo>
                      <a:pt x="11223142" y="359994"/>
                    </a:lnTo>
                    <a:lnTo>
                      <a:pt x="11223142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solidFill>
                  <a:srgbClr val="8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" name="object 9">
                <a:extLst>
                  <a:ext uri="{FF2B5EF4-FFF2-40B4-BE49-F238E27FC236}">
                    <a16:creationId xmlns:a16="http://schemas.microsoft.com/office/drawing/2014/main" id="{D88854BE-CE67-A34B-9A0B-6A29BD3F1A33}"/>
                  </a:ext>
                </a:extLst>
              </p:cNvPr>
              <p:cNvSpPr txBox="1"/>
              <p:nvPr/>
            </p:nvSpPr>
            <p:spPr>
              <a:xfrm>
                <a:off x="914199" y="146241"/>
                <a:ext cx="11223625" cy="360045"/>
              </a:xfrm>
              <a:prstGeom prst="rect">
                <a:avLst/>
              </a:prstGeom>
            </p:spPr>
            <p:txBody>
              <a:bodyPr vert="horz" wrap="square" lIns="0" tIns="33020" rIns="0" bIns="0" rtlCol="0">
                <a:spAutoFit/>
              </a:bodyPr>
              <a:lstStyle/>
              <a:p>
                <a:pPr algn="ctr">
                  <a:lnSpc>
                    <a:spcPct val="100000"/>
                  </a:lnSpc>
                  <a:spcBef>
                    <a:spcPts val="260"/>
                  </a:spcBef>
                </a:pPr>
                <a:r>
                  <a:rPr sz="1800" b="1" spc="-90" dirty="0">
                    <a:solidFill>
                      <a:srgbClr val="FFFFFF"/>
                    </a:solidFill>
                    <a:latin typeface="Arial Black"/>
                    <a:cs typeface="Arial Black"/>
                  </a:rPr>
                  <a:t>COMPACTAGE</a:t>
                </a:r>
                <a:endParaRPr sz="1800">
                  <a:latin typeface="Arial Black"/>
                  <a:cs typeface="Arial Black"/>
                </a:endParaRPr>
              </a:p>
            </p:txBody>
          </p:sp>
          <p:sp>
            <p:nvSpPr>
              <p:cNvPr id="18" name="object 10">
                <a:extLst>
                  <a:ext uri="{FF2B5EF4-FFF2-40B4-BE49-F238E27FC236}">
                    <a16:creationId xmlns:a16="http://schemas.microsoft.com/office/drawing/2014/main" id="{B02792D0-1030-4941-A531-23735CEF1EAB}"/>
                  </a:ext>
                </a:extLst>
              </p:cNvPr>
              <p:cNvSpPr/>
              <p:nvPr/>
            </p:nvSpPr>
            <p:spPr>
              <a:xfrm>
                <a:off x="916892" y="506231"/>
                <a:ext cx="11214100" cy="2442210"/>
              </a:xfrm>
              <a:custGeom>
                <a:avLst/>
                <a:gdLst/>
                <a:ahLst/>
                <a:cxnLst/>
                <a:rect l="l" t="t" r="r" b="b"/>
                <a:pathLst>
                  <a:path w="11214100" h="2442209">
                    <a:moveTo>
                      <a:pt x="0" y="0"/>
                    </a:moveTo>
                    <a:lnTo>
                      <a:pt x="0" y="2136851"/>
                    </a:lnTo>
                    <a:lnTo>
                      <a:pt x="4762" y="2313063"/>
                    </a:lnTo>
                    <a:lnTo>
                      <a:pt x="38100" y="2403551"/>
                    </a:lnTo>
                    <a:lnTo>
                      <a:pt x="128587" y="2436888"/>
                    </a:lnTo>
                    <a:lnTo>
                      <a:pt x="304800" y="2441651"/>
                    </a:lnTo>
                    <a:lnTo>
                      <a:pt x="10909300" y="2441651"/>
                    </a:lnTo>
                    <a:lnTo>
                      <a:pt x="11085512" y="2436888"/>
                    </a:lnTo>
                    <a:lnTo>
                      <a:pt x="11176000" y="2403551"/>
                    </a:lnTo>
                    <a:lnTo>
                      <a:pt x="11209337" y="2313063"/>
                    </a:lnTo>
                    <a:lnTo>
                      <a:pt x="11214100" y="2136851"/>
                    </a:lnTo>
                    <a:lnTo>
                      <a:pt x="11214100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A4197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" name="object 11">
                <a:extLst>
                  <a:ext uri="{FF2B5EF4-FFF2-40B4-BE49-F238E27FC236}">
                    <a16:creationId xmlns:a16="http://schemas.microsoft.com/office/drawing/2014/main" id="{D79159EE-42D5-D64E-A9A4-34FD95D37E84}"/>
                  </a:ext>
                </a:extLst>
              </p:cNvPr>
              <p:cNvSpPr txBox="1"/>
              <p:nvPr/>
            </p:nvSpPr>
            <p:spPr>
              <a:xfrm>
                <a:off x="6879479" y="847552"/>
                <a:ext cx="4965065" cy="1438934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 marR="5080" algn="just">
                  <a:lnSpc>
                    <a:spcPct val="100000"/>
                  </a:lnSpc>
                </a:pPr>
                <a:r>
                  <a:rPr sz="2400" spc="-5" dirty="0">
                    <a:latin typeface="Arial"/>
                    <a:cs typeface="Arial"/>
                  </a:rPr>
                  <a:t>Lorsqu’une </a:t>
                </a:r>
                <a:r>
                  <a:rPr sz="2400" dirty="0">
                    <a:latin typeface="Arial"/>
                    <a:cs typeface="Arial"/>
                  </a:rPr>
                  <a:t>tranchée </a:t>
                </a:r>
                <a:r>
                  <a:rPr sz="2400" spc="-5" dirty="0">
                    <a:latin typeface="Arial"/>
                    <a:cs typeface="Arial"/>
                  </a:rPr>
                  <a:t>est remblayée, il est interdit  d’y </a:t>
                </a:r>
                <a:r>
                  <a:rPr sz="2400" dirty="0">
                    <a:latin typeface="Arial"/>
                    <a:cs typeface="Arial"/>
                  </a:rPr>
                  <a:t>circuler </a:t>
                </a:r>
                <a:r>
                  <a:rPr sz="2400" spc="-5" dirty="0">
                    <a:latin typeface="Arial"/>
                    <a:cs typeface="Arial"/>
                  </a:rPr>
                  <a:t>avec un </a:t>
                </a:r>
                <a:r>
                  <a:rPr sz="2400" dirty="0">
                    <a:latin typeface="Arial"/>
                    <a:cs typeface="Arial"/>
                  </a:rPr>
                  <a:t>véhicule </a:t>
                </a:r>
                <a:r>
                  <a:rPr sz="2400" spc="-5" dirty="0">
                    <a:latin typeface="Arial"/>
                    <a:cs typeface="Arial"/>
                  </a:rPr>
                  <a:t>ou engin, </a:t>
                </a:r>
                <a:r>
                  <a:rPr sz="2400" dirty="0">
                    <a:latin typeface="Arial"/>
                    <a:cs typeface="Arial"/>
                  </a:rPr>
                  <a:t>si </a:t>
                </a:r>
                <a:r>
                  <a:rPr sz="2400" spc="-5" dirty="0">
                    <a:latin typeface="Arial"/>
                    <a:cs typeface="Arial"/>
                  </a:rPr>
                  <a:t>le  </a:t>
                </a:r>
                <a:r>
                  <a:rPr sz="2400" dirty="0">
                    <a:latin typeface="Arial"/>
                    <a:cs typeface="Arial"/>
                  </a:rPr>
                  <a:t>compactage </a:t>
                </a:r>
                <a:r>
                  <a:rPr sz="2400" spc="-5" dirty="0">
                    <a:latin typeface="Arial"/>
                    <a:cs typeface="Arial"/>
                  </a:rPr>
                  <a:t>n’est pas</a:t>
                </a:r>
                <a:r>
                  <a:rPr sz="2400" spc="-90" dirty="0">
                    <a:latin typeface="Arial"/>
                    <a:cs typeface="Arial"/>
                  </a:rPr>
                  <a:t> </a:t>
                </a:r>
                <a:r>
                  <a:rPr sz="2400" dirty="0">
                    <a:latin typeface="Arial"/>
                    <a:cs typeface="Arial"/>
                  </a:rPr>
                  <a:t>fait.</a:t>
                </a:r>
                <a:endParaRPr sz="2400">
                  <a:latin typeface="Arial"/>
                  <a:cs typeface="Arial"/>
                </a:endParaRPr>
              </a:p>
            </p:txBody>
          </p:sp>
        </p:grpSp>
        <p:sp>
          <p:nvSpPr>
            <p:cNvPr id="15" name="object 12">
              <a:extLst>
                <a:ext uri="{FF2B5EF4-FFF2-40B4-BE49-F238E27FC236}">
                  <a16:creationId xmlns:a16="http://schemas.microsoft.com/office/drawing/2014/main" id="{54F07B4C-B624-324F-9F07-E4B037FE1A6E}"/>
                </a:ext>
              </a:extLst>
            </p:cNvPr>
            <p:cNvSpPr/>
            <p:nvPr/>
          </p:nvSpPr>
          <p:spPr>
            <a:xfrm>
              <a:off x="915911" y="0"/>
              <a:ext cx="4285748" cy="293743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Groupe 19"/>
          <p:cNvGrpSpPr/>
          <p:nvPr/>
        </p:nvGrpSpPr>
        <p:grpSpPr>
          <a:xfrm>
            <a:off x="920519" y="6695882"/>
            <a:ext cx="11232000" cy="2880828"/>
            <a:chOff x="906005" y="3041117"/>
            <a:chExt cx="11210137" cy="2880828"/>
          </a:xfrm>
        </p:grpSpPr>
        <p:sp>
          <p:nvSpPr>
            <p:cNvPr id="21" name="object 2"/>
            <p:cNvSpPr/>
            <p:nvPr/>
          </p:nvSpPr>
          <p:spPr>
            <a:xfrm>
              <a:off x="912350" y="3407980"/>
              <a:ext cx="11197590" cy="2513965"/>
            </a:xfrm>
            <a:custGeom>
              <a:avLst/>
              <a:gdLst/>
              <a:ahLst/>
              <a:cxnLst/>
              <a:rect l="l" t="t" r="r" b="b"/>
              <a:pathLst>
                <a:path w="11197590" h="2513965">
                  <a:moveTo>
                    <a:pt x="0" y="0"/>
                  </a:moveTo>
                  <a:lnTo>
                    <a:pt x="0" y="2208860"/>
                  </a:lnTo>
                  <a:lnTo>
                    <a:pt x="4762" y="2385072"/>
                  </a:lnTo>
                  <a:lnTo>
                    <a:pt x="38100" y="2475560"/>
                  </a:lnTo>
                  <a:lnTo>
                    <a:pt x="128587" y="2508897"/>
                  </a:lnTo>
                  <a:lnTo>
                    <a:pt x="304800" y="2513660"/>
                  </a:lnTo>
                  <a:lnTo>
                    <a:pt x="10892294" y="2513660"/>
                  </a:lnTo>
                  <a:lnTo>
                    <a:pt x="11068507" y="2508897"/>
                  </a:lnTo>
                  <a:lnTo>
                    <a:pt x="11158994" y="2475560"/>
                  </a:lnTo>
                  <a:lnTo>
                    <a:pt x="11192332" y="2385072"/>
                  </a:lnTo>
                  <a:lnTo>
                    <a:pt x="11197094" y="2208860"/>
                  </a:lnTo>
                  <a:lnTo>
                    <a:pt x="11197094" y="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8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3"/>
            <p:cNvSpPr/>
            <p:nvPr/>
          </p:nvSpPr>
          <p:spPr>
            <a:xfrm>
              <a:off x="909662" y="3048000"/>
              <a:ext cx="11206480" cy="360045"/>
            </a:xfrm>
            <a:custGeom>
              <a:avLst/>
              <a:gdLst/>
              <a:ahLst/>
              <a:cxnLst/>
              <a:rect l="l" t="t" r="r" b="b"/>
              <a:pathLst>
                <a:path w="11206480" h="360044">
                  <a:moveTo>
                    <a:pt x="0" y="359994"/>
                  </a:moveTo>
                  <a:lnTo>
                    <a:pt x="11206137" y="359994"/>
                  </a:lnTo>
                  <a:lnTo>
                    <a:pt x="11206137" y="0"/>
                  </a:lnTo>
                  <a:lnTo>
                    <a:pt x="0" y="0"/>
                  </a:lnTo>
                  <a:lnTo>
                    <a:pt x="0" y="359994"/>
                  </a:lnTo>
                  <a:close/>
                </a:path>
              </a:pathLst>
            </a:custGeom>
            <a:solidFill>
              <a:srgbClr val="800000"/>
            </a:solidFill>
            <a:ln>
              <a:solidFill>
                <a:srgbClr val="8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4"/>
            <p:cNvSpPr txBox="1"/>
            <p:nvPr/>
          </p:nvSpPr>
          <p:spPr>
            <a:xfrm>
              <a:off x="909662" y="3048000"/>
              <a:ext cx="11206480" cy="360045"/>
            </a:xfrm>
            <a:prstGeom prst="rect">
              <a:avLst/>
            </a:prstGeom>
          </p:spPr>
          <p:txBody>
            <a:bodyPr vert="horz" wrap="square" lIns="0" tIns="33020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260"/>
                </a:spcBef>
              </a:pPr>
              <a:r>
                <a:rPr sz="1800" b="1" spc="-65" dirty="0">
                  <a:solidFill>
                    <a:srgbClr val="FFFFFF"/>
                  </a:solidFill>
                  <a:latin typeface="Arial Black"/>
                  <a:cs typeface="Arial Black"/>
                </a:rPr>
                <a:t>BUSES</a:t>
              </a:r>
              <a:endParaRPr sz="1800">
                <a:latin typeface="Arial Black"/>
                <a:cs typeface="Arial Black"/>
              </a:endParaRPr>
            </a:p>
          </p:txBody>
        </p:sp>
        <p:sp>
          <p:nvSpPr>
            <p:cNvPr id="24" name="object 5"/>
            <p:cNvSpPr txBox="1"/>
            <p:nvPr/>
          </p:nvSpPr>
          <p:spPr>
            <a:xfrm>
              <a:off x="6758266" y="3651525"/>
              <a:ext cx="5131099" cy="184665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</a:pPr>
              <a:r>
                <a:rPr sz="2400" dirty="0">
                  <a:latin typeface="Arial"/>
                  <a:cs typeface="Arial"/>
                </a:rPr>
                <a:t>Il </a:t>
              </a:r>
              <a:r>
                <a:rPr sz="2400" spc="-5" dirty="0">
                  <a:latin typeface="Arial"/>
                  <a:cs typeface="Arial"/>
                </a:rPr>
                <a:t>ne </a:t>
              </a:r>
              <a:r>
                <a:rPr sz="2400" dirty="0">
                  <a:latin typeface="Arial"/>
                  <a:cs typeface="Arial"/>
                </a:rPr>
                <a:t>faut </a:t>
              </a:r>
              <a:r>
                <a:rPr sz="2400" spc="-5" dirty="0">
                  <a:latin typeface="Arial"/>
                  <a:cs typeface="Arial"/>
                </a:rPr>
                <a:t>pas endommager ni déplacer les  buses en béton qui </a:t>
              </a:r>
              <a:r>
                <a:rPr sz="2400" dirty="0">
                  <a:latin typeface="Arial"/>
                  <a:cs typeface="Arial"/>
                </a:rPr>
                <a:t>servent à maintenir </a:t>
              </a:r>
              <a:r>
                <a:rPr sz="2400" spc="-5" dirty="0">
                  <a:latin typeface="Arial"/>
                  <a:cs typeface="Arial"/>
                </a:rPr>
                <a:t>en  place les </a:t>
              </a:r>
              <a:r>
                <a:rPr sz="2400" dirty="0">
                  <a:latin typeface="Arial"/>
                  <a:cs typeface="Arial"/>
                </a:rPr>
                <a:t>canalisations </a:t>
              </a:r>
              <a:r>
                <a:rPr sz="2400" spc="-5" dirty="0">
                  <a:latin typeface="Arial"/>
                  <a:cs typeface="Arial"/>
                </a:rPr>
                <a:t>d’eau qui peuvent </a:t>
              </a:r>
              <a:r>
                <a:rPr sz="2400" dirty="0">
                  <a:latin typeface="Arial"/>
                  <a:cs typeface="Arial"/>
                </a:rPr>
                <a:t>se  </a:t>
              </a:r>
              <a:r>
                <a:rPr sz="2400" spc="-5" dirty="0">
                  <a:latin typeface="Arial"/>
                  <a:cs typeface="Arial"/>
                </a:rPr>
                <a:t>déplacer </a:t>
              </a:r>
              <a:r>
                <a:rPr sz="2400" dirty="0">
                  <a:latin typeface="Arial"/>
                  <a:cs typeface="Arial"/>
                </a:rPr>
                <a:t>sous </a:t>
              </a:r>
              <a:r>
                <a:rPr sz="2400" spc="-5" dirty="0">
                  <a:latin typeface="Arial"/>
                  <a:cs typeface="Arial"/>
                </a:rPr>
                <a:t>la pression de</a:t>
              </a:r>
              <a:r>
                <a:rPr sz="2400" spc="-70" dirty="0">
                  <a:latin typeface="Arial"/>
                  <a:cs typeface="Arial"/>
                </a:rPr>
                <a:t> </a:t>
              </a:r>
              <a:r>
                <a:rPr sz="2400" spc="-5" dirty="0">
                  <a:latin typeface="Arial"/>
                  <a:cs typeface="Arial"/>
                </a:rPr>
                <a:t>l’eau.</a:t>
              </a:r>
              <a:endParaRPr sz="2400">
                <a:latin typeface="Arial"/>
                <a:cs typeface="Arial"/>
              </a:endParaRPr>
            </a:p>
          </p:txBody>
        </p:sp>
        <p:sp>
          <p:nvSpPr>
            <p:cNvPr id="25" name="object 6"/>
            <p:cNvSpPr/>
            <p:nvPr/>
          </p:nvSpPr>
          <p:spPr>
            <a:xfrm>
              <a:off x="906005" y="3041117"/>
              <a:ext cx="4184192" cy="287176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/>
          <p:cNvGrpSpPr/>
          <p:nvPr/>
        </p:nvGrpSpPr>
        <p:grpSpPr>
          <a:xfrm>
            <a:off x="833355" y="192027"/>
            <a:ext cx="7835984" cy="3023388"/>
            <a:chOff x="833355" y="192027"/>
            <a:chExt cx="7835984" cy="3023388"/>
          </a:xfrm>
        </p:grpSpPr>
        <p:grpSp>
          <p:nvGrpSpPr>
            <p:cNvPr id="21" name="Groupe 20"/>
            <p:cNvGrpSpPr/>
            <p:nvPr/>
          </p:nvGrpSpPr>
          <p:grpSpPr>
            <a:xfrm>
              <a:off x="833355" y="586577"/>
              <a:ext cx="7835984" cy="2628838"/>
              <a:chOff x="368216" y="834227"/>
              <a:chExt cx="11091545" cy="2628838"/>
            </a:xfrm>
          </p:grpSpPr>
          <p:sp>
            <p:nvSpPr>
              <p:cNvPr id="15" name="object 2"/>
              <p:cNvSpPr/>
              <p:nvPr/>
            </p:nvSpPr>
            <p:spPr>
              <a:xfrm>
                <a:off x="370947" y="1194210"/>
                <a:ext cx="11082655" cy="2268855"/>
              </a:xfrm>
              <a:custGeom>
                <a:avLst/>
                <a:gdLst/>
                <a:ahLst/>
                <a:cxnLst/>
                <a:rect l="l" t="t" r="r" b="b"/>
                <a:pathLst>
                  <a:path w="11082655" h="2268854">
                    <a:moveTo>
                      <a:pt x="0" y="0"/>
                    </a:moveTo>
                    <a:lnTo>
                      <a:pt x="0" y="1964055"/>
                    </a:lnTo>
                    <a:lnTo>
                      <a:pt x="4762" y="2140267"/>
                    </a:lnTo>
                    <a:lnTo>
                      <a:pt x="38100" y="2230755"/>
                    </a:lnTo>
                    <a:lnTo>
                      <a:pt x="128587" y="2264092"/>
                    </a:lnTo>
                    <a:lnTo>
                      <a:pt x="304800" y="2268855"/>
                    </a:lnTo>
                    <a:lnTo>
                      <a:pt x="10777601" y="2268855"/>
                    </a:lnTo>
                    <a:lnTo>
                      <a:pt x="10953813" y="2264092"/>
                    </a:lnTo>
                    <a:lnTo>
                      <a:pt x="11044301" y="2230755"/>
                    </a:lnTo>
                    <a:lnTo>
                      <a:pt x="11077638" y="2140267"/>
                    </a:lnTo>
                    <a:lnTo>
                      <a:pt x="11082401" y="1964055"/>
                    </a:lnTo>
                    <a:lnTo>
                      <a:pt x="11082401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8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" name="object 3"/>
              <p:cNvSpPr/>
              <p:nvPr/>
            </p:nvSpPr>
            <p:spPr>
              <a:xfrm>
                <a:off x="368216" y="834227"/>
                <a:ext cx="11091545" cy="360045"/>
              </a:xfrm>
              <a:custGeom>
                <a:avLst/>
                <a:gdLst/>
                <a:ahLst/>
                <a:cxnLst/>
                <a:rect l="l" t="t" r="r" b="b"/>
                <a:pathLst>
                  <a:path w="11091545" h="360044">
                    <a:moveTo>
                      <a:pt x="0" y="359994"/>
                    </a:moveTo>
                    <a:lnTo>
                      <a:pt x="11091481" y="359994"/>
                    </a:lnTo>
                    <a:lnTo>
                      <a:pt x="11091481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A4197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" name="object 4"/>
              <p:cNvSpPr txBox="1"/>
              <p:nvPr/>
            </p:nvSpPr>
            <p:spPr>
              <a:xfrm>
                <a:off x="368216" y="834227"/>
                <a:ext cx="11091545" cy="360045"/>
              </a:xfrm>
              <a:prstGeom prst="rect">
                <a:avLst/>
              </a:prstGeom>
              <a:solidFill>
                <a:srgbClr val="800000"/>
              </a:solidFill>
              <a:ln>
                <a:solidFill>
                  <a:srgbClr val="800000"/>
                </a:solidFill>
              </a:ln>
            </p:spPr>
            <p:txBody>
              <a:bodyPr vert="horz" wrap="square" lIns="0" tIns="33020" rIns="0" bIns="0" rtlCol="0">
                <a:spAutoFit/>
              </a:bodyPr>
              <a:lstStyle/>
              <a:p>
                <a:pPr algn="ctr">
                  <a:lnSpc>
                    <a:spcPct val="100000"/>
                  </a:lnSpc>
                  <a:spcBef>
                    <a:spcPts val="260"/>
                  </a:spcBef>
                </a:pPr>
                <a:r>
                  <a:rPr sz="1800" b="1" spc="-50" dirty="0">
                    <a:solidFill>
                      <a:srgbClr val="FFFFFF"/>
                    </a:solidFill>
                    <a:latin typeface="Arial Black"/>
                    <a:cs typeface="Arial Black"/>
                  </a:rPr>
                  <a:t>OBJETS</a:t>
                </a:r>
                <a:r>
                  <a:rPr sz="1800" b="1" spc="-125" dirty="0">
                    <a:solidFill>
                      <a:srgbClr val="FFFFFF"/>
                    </a:solidFill>
                    <a:latin typeface="Arial Black"/>
                    <a:cs typeface="Arial Black"/>
                  </a:rPr>
                  <a:t> </a:t>
                </a:r>
                <a:r>
                  <a:rPr sz="1800" b="1" spc="-55" dirty="0">
                    <a:solidFill>
                      <a:srgbClr val="FFFFFF"/>
                    </a:solidFill>
                    <a:latin typeface="Arial Black"/>
                    <a:cs typeface="Arial Black"/>
                  </a:rPr>
                  <a:t>SUSPECTS</a:t>
                </a:r>
                <a:endParaRPr sz="1800">
                  <a:latin typeface="Arial Black"/>
                  <a:cs typeface="Arial Black"/>
                </a:endParaRPr>
              </a:p>
            </p:txBody>
          </p:sp>
          <p:sp>
            <p:nvSpPr>
              <p:cNvPr id="19" name="object 6"/>
              <p:cNvSpPr txBox="1"/>
              <p:nvPr/>
            </p:nvSpPr>
            <p:spPr>
              <a:xfrm>
                <a:off x="529417" y="1392393"/>
                <a:ext cx="5681239" cy="1846659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 marR="5715">
                  <a:lnSpc>
                    <a:spcPct val="100000"/>
                  </a:lnSpc>
                </a:pPr>
                <a:r>
                  <a:rPr sz="2400" dirty="0">
                    <a:latin typeface="Arial" pitchFamily="34" charset="0"/>
                    <a:cs typeface="Arial" pitchFamily="34" charset="0"/>
                  </a:rPr>
                  <a:t>En</a:t>
                </a:r>
                <a:r>
                  <a:rPr sz="2400" spc="-114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sz="2400" dirty="0">
                    <a:latin typeface="Arial" pitchFamily="34" charset="0"/>
                    <a:cs typeface="Arial" pitchFamily="34" charset="0"/>
                  </a:rPr>
                  <a:t>cas</a:t>
                </a:r>
                <a:r>
                  <a:rPr sz="2400" spc="-114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sz="2400" spc="-5" dirty="0">
                    <a:latin typeface="Arial" pitchFamily="34" charset="0"/>
                    <a:cs typeface="Arial" pitchFamily="34" charset="0"/>
                  </a:rPr>
                  <a:t>de</a:t>
                </a:r>
                <a:r>
                  <a:rPr sz="2400" spc="-114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sz="2400" spc="-5" dirty="0">
                    <a:latin typeface="Arial" pitchFamily="34" charset="0"/>
                    <a:cs typeface="Arial" pitchFamily="34" charset="0"/>
                  </a:rPr>
                  <a:t>découverte</a:t>
                </a:r>
                <a:r>
                  <a:rPr sz="2400" spc="-114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sz="2400" spc="-5" dirty="0">
                    <a:latin typeface="Arial" pitchFamily="34" charset="0"/>
                    <a:cs typeface="Arial" pitchFamily="34" charset="0"/>
                  </a:rPr>
                  <a:t>d’objets</a:t>
                </a:r>
                <a:r>
                  <a:rPr sz="2400" spc="-114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sz="2400" dirty="0">
                    <a:latin typeface="Arial" pitchFamily="34" charset="0"/>
                    <a:cs typeface="Arial" pitchFamily="34" charset="0"/>
                  </a:rPr>
                  <a:t>suspects</a:t>
                </a:r>
                <a:r>
                  <a:rPr sz="2400" spc="-114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sz="2400" spc="-5" dirty="0">
                    <a:latin typeface="Arial" pitchFamily="34" charset="0"/>
                    <a:cs typeface="Arial" pitchFamily="34" charset="0"/>
                  </a:rPr>
                  <a:t>et</a:t>
                </a:r>
                <a:r>
                  <a:rPr sz="2400" spc="-114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sz="2400" spc="-5" dirty="0">
                    <a:latin typeface="Arial" pitchFamily="34" charset="0"/>
                    <a:cs typeface="Arial" pitchFamily="34" charset="0"/>
                  </a:rPr>
                  <a:t>dangereux</a:t>
                </a:r>
                <a:r>
                  <a:rPr sz="2400" spc="-114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sz="2400" dirty="0">
                    <a:latin typeface="Arial" pitchFamily="34" charset="0"/>
                    <a:cs typeface="Arial" pitchFamily="34" charset="0"/>
                  </a:rPr>
                  <a:t>(explosifs,</a:t>
                </a:r>
                <a:r>
                  <a:rPr sz="2400" spc="-114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sz="2400" spc="-5" dirty="0">
                    <a:latin typeface="Arial" pitchFamily="34" charset="0"/>
                    <a:cs typeface="Arial" pitchFamily="34" charset="0"/>
                  </a:rPr>
                  <a:t>engins  de guerre, </a:t>
                </a:r>
                <a:r>
                  <a:rPr sz="2400" dirty="0">
                    <a:latin typeface="Arial" pitchFamily="34" charset="0"/>
                    <a:cs typeface="Arial" pitchFamily="34" charset="0"/>
                  </a:rPr>
                  <a:t>matériels radioactifs, </a:t>
                </a:r>
                <a:r>
                  <a:rPr sz="2400" spc="-5" dirty="0">
                    <a:latin typeface="Arial" pitchFamily="34" charset="0"/>
                    <a:cs typeface="Arial" pitchFamily="34" charset="0"/>
                  </a:rPr>
                  <a:t>etc.), il </a:t>
                </a:r>
                <a:r>
                  <a:rPr sz="2400">
                    <a:latin typeface="Arial" pitchFamily="34" charset="0"/>
                    <a:cs typeface="Arial" pitchFamily="34" charset="0"/>
                  </a:rPr>
                  <a:t>faut</a:t>
                </a:r>
                <a:r>
                  <a:rPr sz="2400" spc="-75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sz="2400">
                    <a:latin typeface="Arial" pitchFamily="34" charset="0"/>
                    <a:cs typeface="Arial" pitchFamily="34" charset="0"/>
                  </a:rPr>
                  <a:t>:</a:t>
                </a:r>
              </a:p>
            </p:txBody>
          </p:sp>
        </p:grpSp>
        <p:sp>
          <p:nvSpPr>
            <p:cNvPr id="18" name="object 5"/>
            <p:cNvSpPr/>
            <p:nvPr/>
          </p:nvSpPr>
          <p:spPr>
            <a:xfrm>
              <a:off x="5018854" y="192027"/>
              <a:ext cx="3612565" cy="299313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Groupe 23"/>
          <p:cNvGrpSpPr/>
          <p:nvPr/>
        </p:nvGrpSpPr>
        <p:grpSpPr>
          <a:xfrm>
            <a:off x="846963" y="3558377"/>
            <a:ext cx="7835984" cy="2643902"/>
            <a:chOff x="846963" y="3558377"/>
            <a:chExt cx="7835984" cy="2643902"/>
          </a:xfrm>
        </p:grpSpPr>
        <p:sp>
          <p:nvSpPr>
            <p:cNvPr id="27" name="object 14"/>
            <p:cNvSpPr/>
            <p:nvPr/>
          </p:nvSpPr>
          <p:spPr>
            <a:xfrm rot="743819">
              <a:off x="5697957" y="3873898"/>
              <a:ext cx="2894710" cy="232838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22" name="Groupe 21"/>
            <p:cNvGrpSpPr/>
            <p:nvPr/>
          </p:nvGrpSpPr>
          <p:grpSpPr>
            <a:xfrm>
              <a:off x="846963" y="3558377"/>
              <a:ext cx="7835984" cy="2590738"/>
              <a:chOff x="846963" y="3558377"/>
              <a:chExt cx="7835984" cy="2590738"/>
            </a:xfrm>
          </p:grpSpPr>
          <p:sp>
            <p:nvSpPr>
              <p:cNvPr id="26" name="object 13"/>
              <p:cNvSpPr txBox="1"/>
              <p:nvPr/>
            </p:nvSpPr>
            <p:spPr>
              <a:xfrm>
                <a:off x="980078" y="4018027"/>
                <a:ext cx="4100802" cy="1477328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 marR="5080" algn="just">
                  <a:lnSpc>
                    <a:spcPct val="100000"/>
                  </a:lnSpc>
                </a:pPr>
                <a:r>
                  <a:rPr sz="2400" spc="-5" dirty="0">
                    <a:latin typeface="Arial" pitchFamily="34" charset="0"/>
                    <a:cs typeface="Arial" pitchFamily="34" charset="0"/>
                  </a:rPr>
                  <a:t>Lorsque le </a:t>
                </a:r>
                <a:r>
                  <a:rPr sz="2400" dirty="0">
                    <a:latin typeface="Arial" pitchFamily="34" charset="0"/>
                    <a:cs typeface="Arial" pitchFamily="34" charset="0"/>
                  </a:rPr>
                  <a:t>réseau </a:t>
                </a:r>
                <a:r>
                  <a:rPr sz="2400" spc="-5" dirty="0">
                    <a:latin typeface="Arial" pitchFamily="34" charset="0"/>
                    <a:cs typeface="Arial" pitchFamily="34" charset="0"/>
                  </a:rPr>
                  <a:t>annoncé et </a:t>
                </a:r>
                <a:r>
                  <a:rPr sz="2400" dirty="0">
                    <a:latin typeface="Arial" pitchFamily="34" charset="0"/>
                    <a:cs typeface="Arial" pitchFamily="34" charset="0"/>
                  </a:rPr>
                  <a:t>marqué, </a:t>
                </a:r>
                <a:r>
                  <a:rPr sz="2400" spc="-5" dirty="0">
                    <a:latin typeface="Arial" pitchFamily="34" charset="0"/>
                    <a:cs typeface="Arial" pitchFamily="34" charset="0"/>
                  </a:rPr>
                  <a:t>n’a pas été </a:t>
                </a:r>
                <a:r>
                  <a:rPr sz="2400" dirty="0">
                    <a:latin typeface="Arial" pitchFamily="34" charset="0"/>
                    <a:cs typeface="Arial" pitchFamily="34" charset="0"/>
                  </a:rPr>
                  <a:t>trouvé </a:t>
                </a:r>
                <a:r>
                  <a:rPr sz="2400" spc="-5" dirty="0">
                    <a:latin typeface="Arial" pitchFamily="34" charset="0"/>
                    <a:cs typeface="Arial" pitchFamily="34" charset="0"/>
                  </a:rPr>
                  <a:t>dans l’emprise  des </a:t>
                </a:r>
                <a:r>
                  <a:rPr sz="2400" dirty="0">
                    <a:latin typeface="Arial" pitchFamily="34" charset="0"/>
                    <a:cs typeface="Arial" pitchFamily="34" charset="0"/>
                  </a:rPr>
                  <a:t>travaux mentionnée </a:t>
                </a:r>
                <a:r>
                  <a:rPr sz="2400" spc="-5" dirty="0">
                    <a:latin typeface="Arial" pitchFamily="34" charset="0"/>
                    <a:cs typeface="Arial" pitchFamily="34" charset="0"/>
                  </a:rPr>
                  <a:t>dans </a:t>
                </a:r>
                <a:r>
                  <a:rPr sz="2400" spc="-5">
                    <a:latin typeface="Arial" pitchFamily="34" charset="0"/>
                    <a:cs typeface="Arial" pitchFamily="34" charset="0"/>
                  </a:rPr>
                  <a:t>la </a:t>
                </a:r>
                <a:r>
                  <a:rPr sz="2400" spc="-45">
                    <a:latin typeface="Arial" pitchFamily="34" charset="0"/>
                    <a:cs typeface="Arial" pitchFamily="34" charset="0"/>
                  </a:rPr>
                  <a:t>DICT</a:t>
                </a:r>
                <a:r>
                  <a:rPr lang="fr-FR" sz="2400" spc="-45" dirty="0">
                    <a:latin typeface="Arial" pitchFamily="34" charset="0"/>
                    <a:cs typeface="Arial" pitchFamily="34" charset="0"/>
                  </a:rPr>
                  <a:t>:</a:t>
                </a:r>
                <a:endParaRPr sz="2400"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31" name="Groupe 20"/>
              <p:cNvGrpSpPr/>
              <p:nvPr/>
            </p:nvGrpSpPr>
            <p:grpSpPr>
              <a:xfrm>
                <a:off x="846963" y="3558377"/>
                <a:ext cx="7835984" cy="2590738"/>
                <a:chOff x="368216" y="872327"/>
                <a:chExt cx="11091545" cy="2590738"/>
              </a:xfrm>
            </p:grpSpPr>
            <p:sp>
              <p:nvSpPr>
                <p:cNvPr id="33" name="object 2"/>
                <p:cNvSpPr/>
                <p:nvPr/>
              </p:nvSpPr>
              <p:spPr>
                <a:xfrm>
                  <a:off x="370947" y="1194210"/>
                  <a:ext cx="11082655" cy="22688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82655" h="2268854">
                      <a:moveTo>
                        <a:pt x="0" y="0"/>
                      </a:moveTo>
                      <a:lnTo>
                        <a:pt x="0" y="1964055"/>
                      </a:lnTo>
                      <a:lnTo>
                        <a:pt x="4762" y="2140267"/>
                      </a:lnTo>
                      <a:lnTo>
                        <a:pt x="38100" y="2230755"/>
                      </a:lnTo>
                      <a:lnTo>
                        <a:pt x="128587" y="2264092"/>
                      </a:lnTo>
                      <a:lnTo>
                        <a:pt x="304800" y="2268855"/>
                      </a:lnTo>
                      <a:lnTo>
                        <a:pt x="10777601" y="2268855"/>
                      </a:lnTo>
                      <a:lnTo>
                        <a:pt x="10953813" y="2264092"/>
                      </a:lnTo>
                      <a:lnTo>
                        <a:pt x="11044301" y="2230755"/>
                      </a:lnTo>
                      <a:lnTo>
                        <a:pt x="11077638" y="2140267"/>
                      </a:lnTo>
                      <a:lnTo>
                        <a:pt x="11082401" y="1964055"/>
                      </a:lnTo>
                      <a:lnTo>
                        <a:pt x="1108240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 w="12700">
                  <a:solidFill>
                    <a:srgbClr val="800000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5" name="object 4"/>
                <p:cNvSpPr txBox="1"/>
                <p:nvPr/>
              </p:nvSpPr>
              <p:spPr>
                <a:xfrm>
                  <a:off x="368216" y="872327"/>
                  <a:ext cx="11091545" cy="310341"/>
                </a:xfrm>
                <a:prstGeom prst="rect">
                  <a:avLst/>
                </a:prstGeom>
                <a:solidFill>
                  <a:srgbClr val="800000"/>
                </a:solidFill>
                <a:ln>
                  <a:solidFill>
                    <a:srgbClr val="800000"/>
                  </a:solidFill>
                </a:ln>
              </p:spPr>
              <p:txBody>
                <a:bodyPr vert="horz" wrap="square" lIns="0" tIns="33020" rIns="0" bIns="0" rtlCol="0">
                  <a:spAutoFit/>
                </a:bodyPr>
                <a:lstStyle/>
                <a:p>
                  <a:pPr algn="ctr">
                    <a:lnSpc>
                      <a:spcPct val="100000"/>
                    </a:lnSpc>
                    <a:spcBef>
                      <a:spcPts val="260"/>
                    </a:spcBef>
                  </a:pPr>
                  <a:r>
                    <a:rPr lang="fr-FR" sz="1800" b="1" spc="-50" dirty="0">
                      <a:solidFill>
                        <a:srgbClr val="FFFFFF"/>
                      </a:solidFill>
                      <a:latin typeface="Arial Black"/>
                      <a:cs typeface="Arial Black"/>
                    </a:rPr>
                    <a:t>RÉSEAU(X) NON TROUVÉ(S) DANS L’EMPRISE DES TRAVAUX</a:t>
                  </a:r>
                  <a:endParaRPr lang="fr-FR" sz="1800" dirty="0">
                    <a:latin typeface="Arial Black"/>
                    <a:cs typeface="Arial Black"/>
                  </a:endParaRPr>
                </a:p>
              </p:txBody>
            </p:sp>
          </p:grpSp>
        </p:grpSp>
      </p:grpSp>
      <p:sp>
        <p:nvSpPr>
          <p:cNvPr id="32" name="Organigramme : Document 31"/>
          <p:cNvSpPr/>
          <p:nvPr/>
        </p:nvSpPr>
        <p:spPr>
          <a:xfrm>
            <a:off x="8821737" y="4025066"/>
            <a:ext cx="4025901" cy="879038"/>
          </a:xfrm>
          <a:prstGeom prst="flowChartDocument">
            <a:avLst/>
          </a:prstGeom>
          <a:ln>
            <a:solidFill>
              <a:srgbClr val="800000"/>
            </a:solidFill>
          </a:ln>
        </p:spPr>
        <p:txBody>
          <a:bodyPr wrap="square">
            <a:spAutoFit/>
          </a:bodyPr>
          <a:lstStyle/>
          <a:p>
            <a:pPr marL="156210" indent="-143510">
              <a:lnSpc>
                <a:spcPct val="100000"/>
              </a:lnSpc>
              <a:buClr>
                <a:srgbClr val="E94C05"/>
              </a:buClr>
              <a:buChar char="•"/>
              <a:tabLst>
                <a:tab pos="156845" algn="l"/>
              </a:tabLst>
            </a:pPr>
            <a:r>
              <a:rPr lang="fr-FR" sz="2000" spc="-5" dirty="0">
                <a:latin typeface="Arial"/>
                <a:cs typeface="Arial"/>
              </a:rPr>
              <a:t>Interdiction de </a:t>
            </a:r>
            <a:r>
              <a:rPr lang="fr-FR" sz="2000" dirty="0">
                <a:latin typeface="Arial"/>
                <a:cs typeface="Arial"/>
              </a:rPr>
              <a:t>creuser </a:t>
            </a:r>
            <a:r>
              <a:rPr lang="fr-FR" sz="2000" spc="-5" dirty="0">
                <a:latin typeface="Arial"/>
                <a:cs typeface="Arial"/>
              </a:rPr>
              <a:t>en dehors  de </a:t>
            </a:r>
            <a:r>
              <a:rPr lang="fr-FR" sz="2000" dirty="0">
                <a:latin typeface="Arial"/>
                <a:cs typeface="Arial"/>
              </a:rPr>
              <a:t>cette</a:t>
            </a:r>
            <a:r>
              <a:rPr lang="fr-FR" sz="2000" spc="-90" dirty="0">
                <a:latin typeface="Arial"/>
                <a:cs typeface="Arial"/>
              </a:rPr>
              <a:t> </a:t>
            </a:r>
            <a:r>
              <a:rPr lang="fr-FR" sz="2000" spc="-5" dirty="0">
                <a:latin typeface="Arial"/>
                <a:cs typeface="Arial"/>
              </a:rPr>
              <a:t>emprise.</a:t>
            </a:r>
            <a:endParaRPr lang="fr-FR" sz="2000" dirty="0"/>
          </a:p>
        </p:txBody>
      </p:sp>
      <p:grpSp>
        <p:nvGrpSpPr>
          <p:cNvPr id="23" name="Groupe 22"/>
          <p:cNvGrpSpPr/>
          <p:nvPr/>
        </p:nvGrpSpPr>
        <p:grpSpPr>
          <a:xfrm>
            <a:off x="841520" y="6561023"/>
            <a:ext cx="8924780" cy="2771663"/>
            <a:chOff x="841520" y="6561023"/>
            <a:chExt cx="8924780" cy="2771663"/>
          </a:xfrm>
        </p:grpSpPr>
        <p:sp>
          <p:nvSpPr>
            <p:cNvPr id="38" name="object 2"/>
            <p:cNvSpPr/>
            <p:nvPr/>
          </p:nvSpPr>
          <p:spPr>
            <a:xfrm>
              <a:off x="843449" y="6863856"/>
              <a:ext cx="8922851" cy="2468830"/>
            </a:xfrm>
            <a:custGeom>
              <a:avLst/>
              <a:gdLst/>
              <a:ahLst/>
              <a:cxnLst/>
              <a:rect l="l" t="t" r="r" b="b"/>
              <a:pathLst>
                <a:path w="11082655" h="2268854">
                  <a:moveTo>
                    <a:pt x="0" y="0"/>
                  </a:moveTo>
                  <a:lnTo>
                    <a:pt x="0" y="1964055"/>
                  </a:lnTo>
                  <a:lnTo>
                    <a:pt x="4762" y="2140267"/>
                  </a:lnTo>
                  <a:lnTo>
                    <a:pt x="38100" y="2230755"/>
                  </a:lnTo>
                  <a:lnTo>
                    <a:pt x="128587" y="2264092"/>
                  </a:lnTo>
                  <a:lnTo>
                    <a:pt x="304800" y="2268855"/>
                  </a:lnTo>
                  <a:lnTo>
                    <a:pt x="10777601" y="2268855"/>
                  </a:lnTo>
                  <a:lnTo>
                    <a:pt x="10953813" y="2264092"/>
                  </a:lnTo>
                  <a:lnTo>
                    <a:pt x="11044301" y="2230755"/>
                  </a:lnTo>
                  <a:lnTo>
                    <a:pt x="11077638" y="2140267"/>
                  </a:lnTo>
                  <a:lnTo>
                    <a:pt x="11082401" y="1964055"/>
                  </a:lnTo>
                  <a:lnTo>
                    <a:pt x="11082401" y="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8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"/>
            <p:cNvSpPr txBox="1"/>
            <p:nvPr/>
          </p:nvSpPr>
          <p:spPr>
            <a:xfrm>
              <a:off x="841520" y="6561023"/>
              <a:ext cx="8924780" cy="310341"/>
            </a:xfrm>
            <a:prstGeom prst="rect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</p:spPr>
          <p:txBody>
            <a:bodyPr vert="horz" wrap="square" lIns="0" tIns="33020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260"/>
                </a:spcBef>
              </a:pPr>
              <a:r>
                <a:rPr lang="fr-FR" sz="1800" b="1" spc="-50" dirty="0">
                  <a:solidFill>
                    <a:srgbClr val="FFFFFF"/>
                  </a:solidFill>
                  <a:latin typeface="Arial Black"/>
                  <a:cs typeface="Arial Black"/>
                </a:rPr>
                <a:t>RÉSEAU(X) NON  IDENTIFIÉS OU ÉCARTS NOTABLES DE </a:t>
              </a:r>
              <a:r>
                <a:rPr lang="fr-FR" b="1" spc="-50" dirty="0">
                  <a:solidFill>
                    <a:srgbClr val="FFFFFF"/>
                  </a:solidFill>
                  <a:latin typeface="Arial Black"/>
                  <a:cs typeface="Arial Black"/>
                </a:rPr>
                <a:t>LOCALISATION</a:t>
              </a:r>
              <a:endParaRPr lang="fr-FR" sz="1800" dirty="0">
                <a:latin typeface="Arial Black"/>
                <a:cs typeface="Arial Black"/>
              </a:endParaRPr>
            </a:p>
          </p:txBody>
        </p:sp>
        <p:pic>
          <p:nvPicPr>
            <p:cNvPr id="40962" name="Picture 2" descr="J'effectue des travaux - Eaux de Grenoble Alpes"/>
            <p:cNvPicPr>
              <a:picLocks noChangeAspect="1" noChangeArrowheads="1"/>
            </p:cNvPicPr>
            <p:nvPr/>
          </p:nvPicPr>
          <p:blipFill>
            <a:blip r:embed="rId4" cstate="print"/>
            <a:srcRect l="28476" t="8583" r="10381" b="3729"/>
            <a:stretch>
              <a:fillRect/>
            </a:stretch>
          </p:blipFill>
          <p:spPr bwMode="auto">
            <a:xfrm>
              <a:off x="8111673" y="6945996"/>
              <a:ext cx="1270000" cy="2165350"/>
            </a:xfrm>
            <a:prstGeom prst="rect">
              <a:avLst/>
            </a:prstGeom>
            <a:noFill/>
          </p:spPr>
        </p:pic>
        <p:sp>
          <p:nvSpPr>
            <p:cNvPr id="42" name="Rectangle 41"/>
            <p:cNvSpPr/>
            <p:nvPr/>
          </p:nvSpPr>
          <p:spPr>
            <a:xfrm>
              <a:off x="905103" y="7041395"/>
              <a:ext cx="6889067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marR="5080" algn="just">
                <a:lnSpc>
                  <a:spcPct val="100000"/>
                </a:lnSpc>
              </a:pPr>
              <a:r>
                <a:rPr lang="fr-FR" sz="2000" dirty="0">
                  <a:latin typeface="Arial"/>
                  <a:cs typeface="Arial"/>
                </a:rPr>
                <a:t>En cas </a:t>
              </a:r>
              <a:r>
                <a:rPr lang="fr-FR" sz="2000" spc="-5" dirty="0">
                  <a:latin typeface="Arial"/>
                  <a:cs typeface="Arial"/>
                </a:rPr>
                <a:t>de </a:t>
              </a:r>
              <a:r>
                <a:rPr lang="fr-FR" sz="2000" dirty="0">
                  <a:latin typeface="Arial"/>
                  <a:cs typeface="Arial"/>
                </a:rPr>
                <a:t>situation </a:t>
              </a:r>
              <a:r>
                <a:rPr lang="fr-FR" sz="2000" spc="-5" dirty="0">
                  <a:latin typeface="Arial"/>
                  <a:cs typeface="Arial"/>
                </a:rPr>
                <a:t>dangereuse ou </a:t>
              </a:r>
              <a:r>
                <a:rPr lang="fr-FR" sz="2000" dirty="0">
                  <a:latin typeface="Arial"/>
                  <a:cs typeface="Arial"/>
                </a:rPr>
                <a:t>susceptible </a:t>
              </a:r>
              <a:r>
                <a:rPr lang="fr-FR" sz="2000" spc="-5" dirty="0">
                  <a:latin typeface="Arial"/>
                  <a:cs typeface="Arial"/>
                </a:rPr>
                <a:t>de </a:t>
              </a:r>
              <a:r>
                <a:rPr lang="fr-FR" sz="2000" dirty="0">
                  <a:latin typeface="Arial"/>
                  <a:cs typeface="Arial"/>
                </a:rPr>
                <a:t>remettre </a:t>
              </a:r>
              <a:r>
                <a:rPr lang="fr-FR" sz="2000" spc="-5" dirty="0">
                  <a:latin typeface="Arial"/>
                  <a:cs typeface="Arial"/>
                </a:rPr>
                <a:t>en </a:t>
              </a:r>
              <a:r>
                <a:rPr lang="fr-FR" sz="2000" dirty="0">
                  <a:latin typeface="Arial"/>
                  <a:cs typeface="Arial"/>
                </a:rPr>
                <a:t>cause </a:t>
              </a:r>
              <a:r>
                <a:rPr lang="fr-FR" sz="2000" spc="-5" dirty="0">
                  <a:latin typeface="Arial"/>
                  <a:cs typeface="Arial"/>
                </a:rPr>
                <a:t>le </a:t>
              </a:r>
              <a:r>
                <a:rPr lang="fr-FR" sz="2000" spc="-15" dirty="0">
                  <a:latin typeface="Arial"/>
                  <a:cs typeface="Arial"/>
                </a:rPr>
                <a:t>chantier, </a:t>
              </a:r>
              <a:r>
                <a:rPr lang="fr-FR" sz="2000" dirty="0">
                  <a:latin typeface="Arial"/>
                  <a:cs typeface="Arial"/>
                </a:rPr>
                <a:t>comme </a:t>
              </a:r>
              <a:r>
                <a:rPr lang="fr-FR" sz="2000" spc="-5" dirty="0">
                  <a:latin typeface="Arial"/>
                  <a:cs typeface="Arial"/>
                </a:rPr>
                <a:t>par exemple la  découverte de réseaux non identifiés en amont du chantier ou une erreur importante de localisation d’un  </a:t>
              </a:r>
              <a:r>
                <a:rPr lang="fr-FR" sz="2000" dirty="0">
                  <a:latin typeface="Arial"/>
                  <a:cs typeface="Arial"/>
                </a:rPr>
                <a:t>réseau :</a:t>
              </a:r>
            </a:p>
            <a:p>
              <a:pPr marL="12700" marR="5080" algn="just">
                <a:lnSpc>
                  <a:spcPct val="100000"/>
                </a:lnSpc>
              </a:pPr>
              <a:r>
                <a:rPr lang="fr-FR" sz="2000" spc="-5" dirty="0">
                  <a:latin typeface="Arial"/>
                  <a:cs typeface="Arial"/>
                </a:rPr>
                <a:t>Si</a:t>
              </a:r>
              <a:r>
                <a:rPr lang="fr-FR" sz="2000" spc="-40" dirty="0">
                  <a:latin typeface="Arial"/>
                  <a:cs typeface="Arial"/>
                </a:rPr>
                <a:t> </a:t>
              </a:r>
              <a:r>
                <a:rPr lang="fr-FR" sz="2000" spc="-5" dirty="0">
                  <a:latin typeface="Arial"/>
                  <a:cs typeface="Arial"/>
                </a:rPr>
                <a:t>on</a:t>
              </a:r>
              <a:r>
                <a:rPr lang="fr-FR" sz="2000" spc="-40" dirty="0">
                  <a:latin typeface="Arial"/>
                  <a:cs typeface="Arial"/>
                </a:rPr>
                <a:t> </a:t>
              </a:r>
              <a:r>
                <a:rPr lang="fr-FR" sz="2000" spc="-5" dirty="0">
                  <a:latin typeface="Arial"/>
                  <a:cs typeface="Arial"/>
                </a:rPr>
                <a:t>découvre</a:t>
              </a:r>
              <a:r>
                <a:rPr lang="fr-FR" sz="2000" spc="-40" dirty="0">
                  <a:latin typeface="Arial"/>
                  <a:cs typeface="Arial"/>
                </a:rPr>
                <a:t> </a:t>
              </a:r>
              <a:r>
                <a:rPr lang="fr-FR" sz="2000" spc="-5" dirty="0">
                  <a:latin typeface="Arial"/>
                  <a:cs typeface="Arial"/>
                </a:rPr>
                <a:t>en</a:t>
              </a:r>
              <a:r>
                <a:rPr lang="fr-FR" sz="2000" spc="-40" dirty="0">
                  <a:latin typeface="Arial"/>
                  <a:cs typeface="Arial"/>
                </a:rPr>
                <a:t> </a:t>
              </a:r>
              <a:r>
                <a:rPr lang="fr-FR" sz="2000" spc="-5" dirty="0">
                  <a:latin typeface="Arial"/>
                  <a:cs typeface="Arial"/>
                </a:rPr>
                <a:t>creusant</a:t>
              </a:r>
              <a:r>
                <a:rPr lang="fr-FR" sz="2000" spc="-40" dirty="0">
                  <a:latin typeface="Arial"/>
                  <a:cs typeface="Arial"/>
                </a:rPr>
                <a:t> </a:t>
              </a:r>
              <a:r>
                <a:rPr lang="fr-FR" sz="2000" spc="-5" dirty="0">
                  <a:latin typeface="Arial"/>
                  <a:cs typeface="Arial"/>
                </a:rPr>
                <a:t>une</a:t>
              </a:r>
              <a:r>
                <a:rPr lang="fr-FR" sz="2000" spc="-40" dirty="0">
                  <a:latin typeface="Arial"/>
                  <a:cs typeface="Arial"/>
                </a:rPr>
                <a:t> </a:t>
              </a:r>
              <a:r>
                <a:rPr lang="fr-FR" sz="2000" spc="-5" dirty="0">
                  <a:latin typeface="Arial"/>
                  <a:cs typeface="Arial"/>
                </a:rPr>
                <a:t>canalisation</a:t>
              </a:r>
              <a:r>
                <a:rPr lang="fr-FR" sz="2000" spc="-40" dirty="0">
                  <a:latin typeface="Arial"/>
                  <a:cs typeface="Arial"/>
                </a:rPr>
                <a:t> </a:t>
              </a:r>
              <a:r>
                <a:rPr lang="fr-FR" sz="2000" spc="-5" dirty="0">
                  <a:latin typeface="Arial"/>
                  <a:cs typeface="Arial"/>
                </a:rPr>
                <a:t>non</a:t>
              </a:r>
              <a:r>
                <a:rPr lang="fr-FR" sz="2000" spc="-40" dirty="0">
                  <a:latin typeface="Arial"/>
                  <a:cs typeface="Arial"/>
                </a:rPr>
                <a:t> </a:t>
              </a:r>
              <a:r>
                <a:rPr lang="fr-FR" sz="2000" spc="-5" dirty="0">
                  <a:latin typeface="Arial"/>
                  <a:cs typeface="Arial"/>
                </a:rPr>
                <a:t>identifiée</a:t>
              </a:r>
              <a:r>
                <a:rPr lang="fr-FR" sz="2000" spc="-40" dirty="0">
                  <a:latin typeface="Arial"/>
                  <a:cs typeface="Arial"/>
                </a:rPr>
                <a:t> </a:t>
              </a:r>
              <a:r>
                <a:rPr lang="fr-FR" sz="2000" spc="-5" dirty="0">
                  <a:latin typeface="Arial"/>
                  <a:cs typeface="Arial"/>
                </a:rPr>
                <a:t>par</a:t>
              </a:r>
              <a:r>
                <a:rPr lang="fr-FR" sz="2000" spc="-40" dirty="0">
                  <a:latin typeface="Arial"/>
                  <a:cs typeface="Arial"/>
                </a:rPr>
                <a:t> </a:t>
              </a:r>
              <a:r>
                <a:rPr lang="fr-FR" sz="2000" spc="-5" dirty="0">
                  <a:latin typeface="Arial"/>
                  <a:cs typeface="Arial"/>
                </a:rPr>
                <a:t>un</a:t>
              </a:r>
              <a:r>
                <a:rPr lang="fr-FR" sz="2000" spc="-40" dirty="0">
                  <a:latin typeface="Arial"/>
                  <a:cs typeface="Arial"/>
                </a:rPr>
                <a:t> </a:t>
              </a:r>
              <a:r>
                <a:rPr lang="fr-FR" sz="2000" spc="-5" dirty="0">
                  <a:latin typeface="Arial"/>
                  <a:cs typeface="Arial"/>
                </a:rPr>
                <a:t>marquage</a:t>
              </a:r>
              <a:r>
                <a:rPr lang="fr-FR" sz="2000" spc="-40" dirty="0">
                  <a:latin typeface="Arial"/>
                  <a:cs typeface="Arial"/>
                </a:rPr>
                <a:t> </a:t>
              </a:r>
              <a:r>
                <a:rPr lang="fr-FR" sz="2000" spc="-5" dirty="0">
                  <a:latin typeface="Arial"/>
                  <a:cs typeface="Arial"/>
                </a:rPr>
                <a:t>au</a:t>
              </a:r>
              <a:r>
                <a:rPr lang="fr-FR" sz="2000" spc="-40" dirty="0">
                  <a:latin typeface="Arial"/>
                  <a:cs typeface="Arial"/>
                </a:rPr>
                <a:t> </a:t>
              </a:r>
              <a:r>
                <a:rPr lang="fr-FR" sz="2000" dirty="0">
                  <a:latin typeface="Arial"/>
                  <a:cs typeface="Arial"/>
                </a:rPr>
                <a:t>sol,</a:t>
              </a:r>
            </a:p>
          </p:txBody>
        </p:sp>
      </p:grpSp>
      <p:sp>
        <p:nvSpPr>
          <p:cNvPr id="44" name="Organigramme : Document 43"/>
          <p:cNvSpPr/>
          <p:nvPr/>
        </p:nvSpPr>
        <p:spPr>
          <a:xfrm>
            <a:off x="9920152" y="7093756"/>
            <a:ext cx="2293619" cy="1643420"/>
          </a:xfrm>
          <a:prstGeom prst="flowChartDocument">
            <a:avLst/>
          </a:prstGeom>
          <a:ln>
            <a:solidFill>
              <a:srgbClr val="800000"/>
            </a:solidFill>
          </a:ln>
        </p:spPr>
        <p:txBody>
          <a:bodyPr wrap="square">
            <a:spAutoFit/>
          </a:bodyPr>
          <a:lstStyle/>
          <a:p>
            <a:pPr marL="156210" indent="-143510">
              <a:buClr>
                <a:srgbClr val="E94C05"/>
              </a:buClr>
              <a:buFontTx/>
              <a:buChar char="•"/>
              <a:tabLst>
                <a:tab pos="156845" algn="l"/>
              </a:tabLst>
            </a:pPr>
            <a:r>
              <a:rPr lang="fr-FR" sz="2000" dirty="0">
                <a:latin typeface="Arial"/>
                <a:cs typeface="Arial"/>
              </a:rPr>
              <a:t>Suspendre </a:t>
            </a:r>
            <a:r>
              <a:rPr lang="fr-FR" sz="2000" spc="-5" dirty="0">
                <a:latin typeface="Arial"/>
                <a:cs typeface="Arial"/>
              </a:rPr>
              <a:t>les</a:t>
            </a:r>
            <a:r>
              <a:rPr lang="fr-FR" sz="2000" spc="-105" dirty="0">
                <a:latin typeface="Arial"/>
                <a:cs typeface="Arial"/>
              </a:rPr>
              <a:t> </a:t>
            </a:r>
            <a:r>
              <a:rPr lang="fr-FR" sz="2000" dirty="0">
                <a:latin typeface="Arial"/>
                <a:cs typeface="Arial"/>
              </a:rPr>
              <a:t>travaux et on </a:t>
            </a:r>
            <a:r>
              <a:rPr lang="fr-FR" sz="2000" spc="-5" dirty="0">
                <a:latin typeface="Arial"/>
                <a:cs typeface="Arial"/>
              </a:rPr>
              <a:t>prévient </a:t>
            </a:r>
            <a:r>
              <a:rPr lang="fr-FR" sz="2000" dirty="0">
                <a:latin typeface="Arial"/>
                <a:cs typeface="Arial"/>
              </a:rPr>
              <a:t>son</a:t>
            </a:r>
            <a:r>
              <a:rPr lang="fr-FR" sz="2000" spc="-75" dirty="0">
                <a:latin typeface="Arial"/>
                <a:cs typeface="Arial"/>
              </a:rPr>
              <a:t> </a:t>
            </a:r>
            <a:r>
              <a:rPr lang="fr-FR" sz="2000" dirty="0">
                <a:latin typeface="Arial"/>
                <a:cs typeface="Arial"/>
              </a:rPr>
              <a:t>responsable.</a:t>
            </a:r>
            <a:endParaRPr lang="fr-FR" sz="2000" dirty="0"/>
          </a:p>
        </p:txBody>
      </p:sp>
      <p:sp>
        <p:nvSpPr>
          <p:cNvPr id="46" name="Organigramme : Document 45"/>
          <p:cNvSpPr/>
          <p:nvPr/>
        </p:nvSpPr>
        <p:spPr>
          <a:xfrm>
            <a:off x="8747351" y="989767"/>
            <a:ext cx="4025901" cy="2232000"/>
          </a:xfrm>
          <a:prstGeom prst="flowChartDocument">
            <a:avLst/>
          </a:prstGeom>
          <a:ln>
            <a:solidFill>
              <a:srgbClr val="800000"/>
            </a:solidFill>
          </a:ln>
        </p:spPr>
        <p:txBody>
          <a:bodyPr wrap="square">
            <a:spAutoFit/>
          </a:bodyPr>
          <a:lstStyle/>
          <a:p>
            <a:pPr marL="156210" indent="-143510">
              <a:lnSpc>
                <a:spcPct val="100000"/>
              </a:lnSpc>
              <a:buClr>
                <a:srgbClr val="E94C05"/>
              </a:buClr>
              <a:buChar char="•"/>
              <a:tabLst>
                <a:tab pos="156845" algn="l"/>
              </a:tabLst>
            </a:pPr>
            <a:r>
              <a:rPr lang="fr-FR" sz="2000" dirty="0">
                <a:latin typeface="Arial"/>
                <a:cs typeface="Arial"/>
              </a:rPr>
              <a:t>Arrêter </a:t>
            </a:r>
            <a:r>
              <a:rPr lang="fr-FR" sz="2000" spc="-5" dirty="0">
                <a:latin typeface="Arial"/>
                <a:cs typeface="Arial"/>
              </a:rPr>
              <a:t>le</a:t>
            </a:r>
            <a:r>
              <a:rPr lang="fr-FR" sz="2000" spc="-100" dirty="0">
                <a:latin typeface="Arial"/>
                <a:cs typeface="Arial"/>
              </a:rPr>
              <a:t> </a:t>
            </a:r>
            <a:r>
              <a:rPr lang="fr-FR" sz="2000" dirty="0">
                <a:latin typeface="Arial"/>
                <a:cs typeface="Arial"/>
              </a:rPr>
              <a:t>travail.</a:t>
            </a:r>
          </a:p>
          <a:p>
            <a:pPr marL="156210" indent="-143510">
              <a:lnSpc>
                <a:spcPct val="100000"/>
              </a:lnSpc>
              <a:spcBef>
                <a:spcPts val="565"/>
              </a:spcBef>
              <a:buClr>
                <a:srgbClr val="E94C05"/>
              </a:buClr>
              <a:buChar char="•"/>
              <a:tabLst>
                <a:tab pos="156845" algn="l"/>
              </a:tabLst>
            </a:pPr>
            <a:r>
              <a:rPr lang="fr-FR" sz="2000" dirty="0">
                <a:latin typeface="Arial"/>
                <a:cs typeface="Arial"/>
              </a:rPr>
              <a:t>Baliser </a:t>
            </a:r>
            <a:r>
              <a:rPr lang="fr-FR" sz="2000" spc="-5" dirty="0">
                <a:latin typeface="Arial"/>
                <a:cs typeface="Arial"/>
              </a:rPr>
              <a:t>la </a:t>
            </a:r>
            <a:r>
              <a:rPr lang="fr-FR" sz="2000" dirty="0">
                <a:latin typeface="Arial"/>
                <a:cs typeface="Arial"/>
              </a:rPr>
              <a:t>zone </a:t>
            </a:r>
            <a:r>
              <a:rPr lang="fr-FR" sz="2000" spc="-5" dirty="0">
                <a:latin typeface="Arial"/>
                <a:cs typeface="Arial"/>
              </a:rPr>
              <a:t>et prévenir le </a:t>
            </a:r>
            <a:r>
              <a:rPr lang="fr-FR" sz="2000" dirty="0">
                <a:latin typeface="Arial"/>
                <a:cs typeface="Arial"/>
              </a:rPr>
              <a:t>responsable </a:t>
            </a:r>
            <a:r>
              <a:rPr lang="fr-FR" sz="2000" spc="-5" dirty="0">
                <a:latin typeface="Arial"/>
                <a:cs typeface="Arial"/>
              </a:rPr>
              <a:t>de</a:t>
            </a:r>
            <a:r>
              <a:rPr lang="fr-FR" sz="2000" spc="-70" dirty="0">
                <a:latin typeface="Arial"/>
                <a:cs typeface="Arial"/>
              </a:rPr>
              <a:t> </a:t>
            </a:r>
            <a:r>
              <a:rPr lang="fr-FR" sz="2000" spc="-5" dirty="0">
                <a:latin typeface="Arial"/>
                <a:cs typeface="Arial"/>
              </a:rPr>
              <a:t>projet.</a:t>
            </a:r>
            <a:endParaRPr lang="fr-FR" sz="2000" dirty="0">
              <a:latin typeface="Arial"/>
              <a:cs typeface="Arial"/>
            </a:endParaRPr>
          </a:p>
          <a:p>
            <a:pPr marL="156210" indent="-143510">
              <a:lnSpc>
                <a:spcPct val="100000"/>
              </a:lnSpc>
              <a:spcBef>
                <a:spcPts val="565"/>
              </a:spcBef>
              <a:buClr>
                <a:srgbClr val="E94C05"/>
              </a:buClr>
              <a:buChar char="•"/>
              <a:tabLst>
                <a:tab pos="156845" algn="l"/>
              </a:tabLst>
            </a:pPr>
            <a:r>
              <a:rPr lang="fr-FR" sz="2000" dirty="0">
                <a:latin typeface="Arial"/>
                <a:cs typeface="Arial"/>
              </a:rPr>
              <a:t>Prévenir</a:t>
            </a:r>
            <a:r>
              <a:rPr lang="fr-FR" sz="2000" spc="-114" dirty="0">
                <a:latin typeface="Arial"/>
                <a:cs typeface="Arial"/>
              </a:rPr>
              <a:t> </a:t>
            </a:r>
            <a:r>
              <a:rPr lang="fr-FR" sz="2000" spc="-5" dirty="0">
                <a:latin typeface="Arial"/>
                <a:cs typeface="Arial"/>
              </a:rPr>
              <a:t>les</a:t>
            </a:r>
            <a:r>
              <a:rPr lang="fr-FR" sz="2000" spc="-114" dirty="0">
                <a:latin typeface="Arial"/>
                <a:cs typeface="Arial"/>
              </a:rPr>
              <a:t> </a:t>
            </a:r>
            <a:r>
              <a:rPr lang="fr-FR" sz="2000" dirty="0">
                <a:latin typeface="Arial"/>
                <a:cs typeface="Arial"/>
              </a:rPr>
              <a:t>services</a:t>
            </a:r>
            <a:r>
              <a:rPr lang="fr-FR" sz="2000" spc="-114" dirty="0">
                <a:latin typeface="Arial"/>
                <a:cs typeface="Arial"/>
              </a:rPr>
              <a:t> </a:t>
            </a:r>
            <a:r>
              <a:rPr lang="fr-FR" sz="2000" spc="-5" dirty="0">
                <a:latin typeface="Arial"/>
                <a:cs typeface="Arial"/>
              </a:rPr>
              <a:t>de</a:t>
            </a:r>
            <a:r>
              <a:rPr lang="fr-FR" sz="2000" spc="-114" dirty="0">
                <a:latin typeface="Arial"/>
                <a:cs typeface="Arial"/>
              </a:rPr>
              <a:t> </a:t>
            </a:r>
            <a:r>
              <a:rPr lang="fr-FR" sz="2000" spc="-5" dirty="0">
                <a:latin typeface="Arial"/>
                <a:cs typeface="Arial"/>
              </a:rPr>
              <a:t>déminage,</a:t>
            </a:r>
            <a:r>
              <a:rPr lang="fr-FR" sz="2000" spc="-114" dirty="0">
                <a:latin typeface="Arial"/>
                <a:cs typeface="Arial"/>
              </a:rPr>
              <a:t> </a:t>
            </a:r>
            <a:r>
              <a:rPr lang="fr-FR" sz="2000" spc="-5" dirty="0">
                <a:latin typeface="Arial"/>
                <a:cs typeface="Arial"/>
              </a:rPr>
              <a:t>la</a:t>
            </a:r>
            <a:r>
              <a:rPr lang="fr-FR" sz="2000" spc="-114" dirty="0">
                <a:latin typeface="Arial"/>
                <a:cs typeface="Arial"/>
              </a:rPr>
              <a:t> </a:t>
            </a:r>
            <a:r>
              <a:rPr lang="fr-FR" sz="2000" dirty="0">
                <a:latin typeface="Arial"/>
                <a:cs typeface="Arial"/>
              </a:rPr>
              <a:t>mairie</a:t>
            </a:r>
            <a:r>
              <a:rPr lang="fr-FR" sz="2000" spc="-114" dirty="0">
                <a:latin typeface="Arial"/>
                <a:cs typeface="Arial"/>
              </a:rPr>
              <a:t> </a:t>
            </a:r>
            <a:r>
              <a:rPr lang="fr-FR" sz="2000" spc="-5" dirty="0">
                <a:latin typeface="Arial"/>
                <a:cs typeface="Arial"/>
              </a:rPr>
              <a:t>ou</a:t>
            </a:r>
            <a:r>
              <a:rPr lang="fr-FR" sz="2000" spc="-114" dirty="0">
                <a:latin typeface="Arial"/>
                <a:cs typeface="Arial"/>
              </a:rPr>
              <a:t> </a:t>
            </a:r>
            <a:r>
              <a:rPr lang="fr-FR" sz="2000" spc="-5" dirty="0">
                <a:latin typeface="Arial"/>
                <a:cs typeface="Arial"/>
              </a:rPr>
              <a:t>les</a:t>
            </a:r>
            <a:r>
              <a:rPr lang="fr-FR" sz="2000" spc="-114" dirty="0">
                <a:latin typeface="Arial"/>
                <a:cs typeface="Arial"/>
              </a:rPr>
              <a:t> </a:t>
            </a:r>
            <a:r>
              <a:rPr lang="fr-FR" sz="2000" spc="-5" dirty="0">
                <a:latin typeface="Arial"/>
                <a:cs typeface="Arial"/>
              </a:rPr>
              <a:t>sapeurs-pompiers</a:t>
            </a:r>
            <a:endParaRPr lang="fr-FR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4" grpId="0" animBg="1"/>
      <p:bldP spid="4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e 15"/>
          <p:cNvGrpSpPr/>
          <p:nvPr/>
        </p:nvGrpSpPr>
        <p:grpSpPr>
          <a:xfrm>
            <a:off x="871876" y="902754"/>
            <a:ext cx="11223625" cy="4012146"/>
            <a:chOff x="871876" y="902754"/>
            <a:chExt cx="11223625" cy="4012146"/>
          </a:xfrm>
        </p:grpSpPr>
        <p:sp>
          <p:nvSpPr>
            <p:cNvPr id="2" name="object 5"/>
            <p:cNvSpPr/>
            <p:nvPr/>
          </p:nvSpPr>
          <p:spPr>
            <a:xfrm>
              <a:off x="874569" y="1262717"/>
              <a:ext cx="11214100" cy="3652183"/>
            </a:xfrm>
            <a:custGeom>
              <a:avLst/>
              <a:gdLst/>
              <a:ahLst/>
              <a:cxnLst/>
              <a:rect l="l" t="t" r="r" b="b"/>
              <a:pathLst>
                <a:path w="11214100" h="2882900">
                  <a:moveTo>
                    <a:pt x="0" y="0"/>
                  </a:moveTo>
                  <a:lnTo>
                    <a:pt x="0" y="2577846"/>
                  </a:lnTo>
                  <a:lnTo>
                    <a:pt x="4762" y="2754058"/>
                  </a:lnTo>
                  <a:lnTo>
                    <a:pt x="38100" y="2844546"/>
                  </a:lnTo>
                  <a:lnTo>
                    <a:pt x="128587" y="2877883"/>
                  </a:lnTo>
                  <a:lnTo>
                    <a:pt x="304800" y="2882646"/>
                  </a:lnTo>
                  <a:lnTo>
                    <a:pt x="10909300" y="2882646"/>
                  </a:lnTo>
                  <a:lnTo>
                    <a:pt x="11085512" y="2877883"/>
                  </a:lnTo>
                  <a:lnTo>
                    <a:pt x="11176000" y="2844546"/>
                  </a:lnTo>
                  <a:lnTo>
                    <a:pt x="11209337" y="2754058"/>
                  </a:lnTo>
                  <a:lnTo>
                    <a:pt x="11214100" y="2577846"/>
                  </a:lnTo>
                  <a:lnTo>
                    <a:pt x="11214100" y="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8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" name="object 6"/>
            <p:cNvSpPr txBox="1"/>
            <p:nvPr/>
          </p:nvSpPr>
          <p:spPr>
            <a:xfrm>
              <a:off x="871876" y="902754"/>
              <a:ext cx="11223625" cy="360045"/>
            </a:xfrm>
            <a:prstGeom prst="rect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</p:spPr>
          <p:txBody>
            <a:bodyPr vert="horz" wrap="square" lIns="0" tIns="33020" rIns="0" bIns="0" rtlCol="0">
              <a:spAutoFit/>
            </a:bodyPr>
            <a:lstStyle/>
            <a:p>
              <a:pPr marL="1226820">
                <a:lnSpc>
                  <a:spcPct val="100000"/>
                </a:lnSpc>
                <a:spcBef>
                  <a:spcPts val="260"/>
                </a:spcBef>
              </a:pPr>
              <a:r>
                <a:rPr sz="1800" b="1" spc="-50" dirty="0">
                  <a:solidFill>
                    <a:srgbClr val="FFFFFF"/>
                  </a:solidFill>
                  <a:latin typeface="Arial Black"/>
                  <a:cs typeface="Arial Black"/>
                </a:rPr>
                <a:t>BRANCHEMENT SENSIBLE, </a:t>
              </a:r>
              <a:r>
                <a:rPr sz="1800" b="1" spc="-40" dirty="0">
                  <a:solidFill>
                    <a:srgbClr val="FFFFFF"/>
                  </a:solidFill>
                  <a:latin typeface="Arial Black"/>
                  <a:cs typeface="Arial Black"/>
                </a:rPr>
                <a:t>NON </a:t>
              </a:r>
              <a:r>
                <a:rPr sz="1800" b="1" spc="-60" dirty="0">
                  <a:solidFill>
                    <a:srgbClr val="FFFFFF"/>
                  </a:solidFill>
                  <a:latin typeface="Arial Black"/>
                  <a:cs typeface="Arial Black"/>
                </a:rPr>
                <a:t>CARTOGRAPHIÉ, </a:t>
              </a:r>
              <a:r>
                <a:rPr sz="1800" b="1" spc="-50" dirty="0">
                  <a:solidFill>
                    <a:srgbClr val="FFFFFF"/>
                  </a:solidFill>
                  <a:latin typeface="Arial Black"/>
                  <a:cs typeface="Arial Black"/>
                </a:rPr>
                <a:t>AFFLEURANT</a:t>
              </a:r>
              <a:r>
                <a:rPr sz="1800" b="1" spc="-90" dirty="0">
                  <a:solidFill>
                    <a:srgbClr val="FFFFFF"/>
                  </a:solidFill>
                  <a:latin typeface="Arial Black"/>
                  <a:cs typeface="Arial Black"/>
                </a:rPr>
                <a:t> </a:t>
              </a:r>
              <a:r>
                <a:rPr sz="1800" b="1" spc="-55" dirty="0">
                  <a:solidFill>
                    <a:srgbClr val="FFFFFF"/>
                  </a:solidFill>
                  <a:latin typeface="Arial Black"/>
                  <a:cs typeface="Arial Black"/>
                </a:rPr>
                <a:t>VISIBLE</a:t>
              </a:r>
              <a:endParaRPr sz="1800">
                <a:latin typeface="Arial Black"/>
                <a:cs typeface="Arial Black"/>
              </a:endParaRPr>
            </a:p>
          </p:txBody>
        </p:sp>
        <p:sp>
          <p:nvSpPr>
            <p:cNvPr id="4" name="object 7"/>
            <p:cNvSpPr txBox="1"/>
            <p:nvPr/>
          </p:nvSpPr>
          <p:spPr>
            <a:xfrm>
              <a:off x="1074335" y="1443108"/>
              <a:ext cx="6298015" cy="258532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algn="just">
                <a:lnSpc>
                  <a:spcPct val="100000"/>
                </a:lnSpc>
              </a:pPr>
              <a:r>
                <a:rPr sz="2400" dirty="0">
                  <a:latin typeface="Arial" pitchFamily="34" charset="0"/>
                  <a:cs typeface="Arial" pitchFamily="34" charset="0"/>
                </a:rPr>
                <a:t>À</a:t>
              </a:r>
              <a:r>
                <a:rPr sz="2400" spc="-1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sz="2400" spc="-5" dirty="0">
                  <a:latin typeface="Arial" pitchFamily="34" charset="0"/>
                  <a:cs typeface="Arial" pitchFamily="34" charset="0"/>
                </a:rPr>
                <a:t>partir</a:t>
              </a:r>
              <a:r>
                <a:rPr sz="2400" spc="-1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sz="2400" spc="-5" dirty="0">
                  <a:latin typeface="Arial" pitchFamily="34" charset="0"/>
                  <a:cs typeface="Arial" pitchFamily="34" charset="0"/>
                </a:rPr>
                <a:t>des</a:t>
              </a:r>
              <a:r>
                <a:rPr sz="2400" spc="-1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sz="2400" dirty="0">
                  <a:latin typeface="Arial" pitchFamily="34" charset="0"/>
                  <a:cs typeface="Arial" pitchFamily="34" charset="0"/>
                </a:rPr>
                <a:t>affleurants</a:t>
              </a:r>
              <a:r>
                <a:rPr sz="2400" spc="-1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sz="2400" spc="-5" dirty="0">
                  <a:latin typeface="Arial" pitchFamily="34" charset="0"/>
                  <a:cs typeface="Arial" pitchFamily="34" charset="0"/>
                </a:rPr>
                <a:t>(coffret,</a:t>
              </a:r>
              <a:r>
                <a:rPr sz="2400" spc="-1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sz="2400" spc="-5" dirty="0">
                  <a:latin typeface="Arial" pitchFamily="34" charset="0"/>
                  <a:cs typeface="Arial" pitchFamily="34" charset="0"/>
                </a:rPr>
                <a:t>regard,</a:t>
              </a:r>
              <a:r>
                <a:rPr sz="2400" spc="-1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sz="2400" dirty="0">
                  <a:latin typeface="Arial" pitchFamily="34" charset="0"/>
                  <a:cs typeface="Arial" pitchFamily="34" charset="0"/>
                </a:rPr>
                <a:t>etc.)</a:t>
              </a:r>
              <a:r>
                <a:rPr sz="2400" spc="-1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sz="2400" spc="-5" dirty="0">
                  <a:latin typeface="Arial" pitchFamily="34" charset="0"/>
                  <a:cs typeface="Arial" pitchFamily="34" charset="0"/>
                </a:rPr>
                <a:t>identifiés</a:t>
              </a:r>
              <a:r>
                <a:rPr sz="2400" spc="-1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sz="2400" dirty="0">
                  <a:latin typeface="Arial" pitchFamily="34" charset="0"/>
                  <a:cs typeface="Arial" pitchFamily="34" charset="0"/>
                </a:rPr>
                <a:t>sur</a:t>
              </a:r>
              <a:r>
                <a:rPr sz="2400" spc="-1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sz="2400" dirty="0">
                  <a:latin typeface="Arial" pitchFamily="34" charset="0"/>
                  <a:cs typeface="Arial" pitchFamily="34" charset="0"/>
                </a:rPr>
                <a:t>site,</a:t>
              </a:r>
              <a:r>
                <a:rPr sz="2400" spc="-1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sz="2400" spc="-5" dirty="0">
                  <a:latin typeface="Arial" pitchFamily="34" charset="0"/>
                  <a:cs typeface="Arial" pitchFamily="34" charset="0"/>
                </a:rPr>
                <a:t>il</a:t>
              </a:r>
              <a:r>
                <a:rPr sz="2400" spc="-1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sz="2400" dirty="0">
                  <a:latin typeface="Arial" pitchFamily="34" charset="0"/>
                  <a:cs typeface="Arial" pitchFamily="34" charset="0"/>
                </a:rPr>
                <a:t>faut</a:t>
              </a:r>
              <a:r>
                <a:rPr sz="2400" spc="-1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sz="2400" spc="-5" dirty="0">
                  <a:latin typeface="Arial" pitchFamily="34" charset="0"/>
                  <a:cs typeface="Arial" pitchFamily="34" charset="0"/>
                </a:rPr>
                <a:t>prendre  les précautions adaptées, en </a:t>
              </a:r>
              <a:r>
                <a:rPr sz="2400" dirty="0">
                  <a:latin typeface="Arial" pitchFamily="34" charset="0"/>
                  <a:cs typeface="Arial" pitchFamily="34" charset="0"/>
                </a:rPr>
                <a:t>considérant </a:t>
              </a:r>
              <a:r>
                <a:rPr sz="2400" spc="-5" dirty="0">
                  <a:latin typeface="Arial" pitchFamily="34" charset="0"/>
                  <a:cs typeface="Arial" pitchFamily="34" charset="0"/>
                </a:rPr>
                <a:t>que le branchement </a:t>
              </a:r>
              <a:r>
                <a:rPr sz="2400" dirty="0">
                  <a:latin typeface="Arial" pitchFamily="34" charset="0"/>
                  <a:cs typeface="Arial" pitchFamily="34" charset="0"/>
                </a:rPr>
                <a:t>suit </a:t>
              </a:r>
              <a:r>
                <a:rPr sz="2400" spc="-5" dirty="0">
                  <a:latin typeface="Arial" pitchFamily="34" charset="0"/>
                  <a:cs typeface="Arial" pitchFamily="34" charset="0"/>
                </a:rPr>
                <a:t>un </a:t>
              </a:r>
              <a:r>
                <a:rPr sz="2400" dirty="0">
                  <a:latin typeface="Arial" pitchFamily="34" charset="0"/>
                  <a:cs typeface="Arial" pitchFamily="34" charset="0"/>
                </a:rPr>
                <a:t>tracé  </a:t>
              </a:r>
              <a:r>
                <a:rPr sz="2400" spc="-5" dirty="0">
                  <a:latin typeface="Arial" pitchFamily="34" charset="0"/>
                  <a:cs typeface="Arial" pitchFamily="34" charset="0"/>
                </a:rPr>
                <a:t>joignant perpendiculairement la canalisation principale à l’affleurant </a:t>
              </a:r>
              <a:r>
                <a:rPr sz="2400" dirty="0">
                  <a:latin typeface="Arial" pitchFamily="34" charset="0"/>
                  <a:cs typeface="Arial" pitchFamily="34" charset="0"/>
                </a:rPr>
                <a:t>et</a:t>
              </a:r>
              <a:r>
                <a:rPr sz="2400" spc="-145" dirty="0">
                  <a:latin typeface="Arial" pitchFamily="34" charset="0"/>
                  <a:cs typeface="Arial" pitchFamily="34" charset="0"/>
                </a:rPr>
                <a:t> </a:t>
              </a:r>
              <a:r>
                <a:rPr sz="2400" spc="-5" dirty="0">
                  <a:latin typeface="Arial" pitchFamily="34" charset="0"/>
                  <a:cs typeface="Arial" pitchFamily="34" charset="0"/>
                </a:rPr>
                <a:t>dans  une bande d’1 </a:t>
              </a:r>
              <a:r>
                <a:rPr sz="2400" dirty="0">
                  <a:latin typeface="Arial" pitchFamily="34" charset="0"/>
                  <a:cs typeface="Arial" pitchFamily="34" charset="0"/>
                </a:rPr>
                <a:t>m </a:t>
              </a:r>
              <a:r>
                <a:rPr sz="2400" spc="-5" dirty="0">
                  <a:latin typeface="Arial" pitchFamily="34" charset="0"/>
                  <a:cs typeface="Arial" pitchFamily="34" charset="0"/>
                </a:rPr>
                <a:t>de part et d’autre de </a:t>
              </a:r>
              <a:r>
                <a:rPr sz="2400" dirty="0">
                  <a:latin typeface="Arial" pitchFamily="34" charset="0"/>
                  <a:cs typeface="Arial" pitchFamily="34" charset="0"/>
                </a:rPr>
                <a:t>ce tracé</a:t>
              </a:r>
              <a:r>
                <a:rPr sz="2400" spc="-25" dirty="0">
                  <a:latin typeface="Arial" pitchFamily="34" charset="0"/>
                  <a:cs typeface="Arial" pitchFamily="34" charset="0"/>
                </a:rPr>
                <a:t> </a:t>
              </a:r>
              <a:r>
                <a:rPr sz="2400" dirty="0">
                  <a:latin typeface="Arial" pitchFamily="34" charset="0"/>
                  <a:cs typeface="Arial" pitchFamily="34" charset="0"/>
                </a:rPr>
                <a:t>théorique.</a:t>
              </a:r>
              <a:endParaRPr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object 8"/>
            <p:cNvSpPr/>
            <p:nvPr/>
          </p:nvSpPr>
          <p:spPr>
            <a:xfrm>
              <a:off x="7683500" y="1277137"/>
              <a:ext cx="4316256" cy="354251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Groupe 16"/>
          <p:cNvGrpSpPr/>
          <p:nvPr/>
        </p:nvGrpSpPr>
        <p:grpSpPr>
          <a:xfrm>
            <a:off x="841857" y="5408240"/>
            <a:ext cx="7832693" cy="3960000"/>
            <a:chOff x="841857" y="5408240"/>
            <a:chExt cx="7832693" cy="3960000"/>
          </a:xfrm>
        </p:grpSpPr>
        <p:sp>
          <p:nvSpPr>
            <p:cNvPr id="11" name="object 9"/>
            <p:cNvSpPr/>
            <p:nvPr/>
          </p:nvSpPr>
          <p:spPr>
            <a:xfrm>
              <a:off x="844550" y="5408240"/>
              <a:ext cx="7830000" cy="3960000"/>
            </a:xfrm>
            <a:custGeom>
              <a:avLst/>
              <a:gdLst/>
              <a:ahLst/>
              <a:cxnLst/>
              <a:rect l="l" t="t" r="r" b="b"/>
              <a:pathLst>
                <a:path w="11214100" h="2961640">
                  <a:moveTo>
                    <a:pt x="0" y="0"/>
                  </a:moveTo>
                  <a:lnTo>
                    <a:pt x="0" y="2656255"/>
                  </a:lnTo>
                  <a:lnTo>
                    <a:pt x="4762" y="2832468"/>
                  </a:lnTo>
                  <a:lnTo>
                    <a:pt x="38100" y="2922955"/>
                  </a:lnTo>
                  <a:lnTo>
                    <a:pt x="128587" y="2956293"/>
                  </a:lnTo>
                  <a:lnTo>
                    <a:pt x="304800" y="2961055"/>
                  </a:lnTo>
                  <a:lnTo>
                    <a:pt x="10909300" y="2961055"/>
                  </a:lnTo>
                  <a:lnTo>
                    <a:pt x="11085512" y="2956293"/>
                  </a:lnTo>
                  <a:lnTo>
                    <a:pt x="11176000" y="2922955"/>
                  </a:lnTo>
                  <a:lnTo>
                    <a:pt x="11209337" y="2832468"/>
                  </a:lnTo>
                  <a:lnTo>
                    <a:pt x="11214100" y="2656255"/>
                  </a:lnTo>
                  <a:lnTo>
                    <a:pt x="11214100" y="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8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0"/>
            <p:cNvSpPr txBox="1"/>
            <p:nvPr/>
          </p:nvSpPr>
          <p:spPr>
            <a:xfrm>
              <a:off x="841857" y="5410200"/>
              <a:ext cx="7830000" cy="310341"/>
            </a:xfrm>
            <a:prstGeom prst="rect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</p:spPr>
          <p:txBody>
            <a:bodyPr vert="horz" wrap="square" lIns="0" tIns="33020" rIns="0" bIns="0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sz="1800" b="1" spc="-50" dirty="0">
                  <a:solidFill>
                    <a:srgbClr val="FFFFFF"/>
                  </a:solidFill>
                  <a:latin typeface="Arial Black"/>
                  <a:cs typeface="Arial Black"/>
                </a:rPr>
                <a:t>BRANCHEMENT </a:t>
              </a:r>
              <a:r>
                <a:rPr sz="1800" b="1" spc="-40" dirty="0">
                  <a:solidFill>
                    <a:srgbClr val="FFFFFF"/>
                  </a:solidFill>
                  <a:latin typeface="Arial Black"/>
                  <a:cs typeface="Arial Black"/>
                </a:rPr>
                <a:t>NON</a:t>
              </a:r>
              <a:r>
                <a:rPr sz="1800" b="1" spc="-105" dirty="0">
                  <a:solidFill>
                    <a:srgbClr val="FFFFFF"/>
                  </a:solidFill>
                  <a:latin typeface="Arial Black"/>
                  <a:cs typeface="Arial Black"/>
                </a:rPr>
                <a:t> </a:t>
              </a:r>
              <a:r>
                <a:rPr sz="1800" b="1" spc="-65" dirty="0">
                  <a:solidFill>
                    <a:srgbClr val="FFFFFF"/>
                  </a:solidFill>
                  <a:latin typeface="Arial Black"/>
                  <a:cs typeface="Arial Black"/>
                </a:rPr>
                <a:t>CARTOGRAPHIÉ</a:t>
              </a:r>
              <a:endParaRPr sz="1800">
                <a:latin typeface="Arial Black"/>
                <a:cs typeface="Arial Black"/>
              </a:endParaRPr>
            </a:p>
          </p:txBody>
        </p:sp>
        <p:sp>
          <p:nvSpPr>
            <p:cNvPr id="13" name="object 11"/>
            <p:cNvSpPr txBox="1"/>
            <p:nvPr/>
          </p:nvSpPr>
          <p:spPr>
            <a:xfrm>
              <a:off x="987165" y="6301426"/>
              <a:ext cx="3553085" cy="184665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</a:pPr>
              <a:r>
                <a:rPr sz="2400" spc="-5" dirty="0">
                  <a:latin typeface="Arial" pitchFamily="34" charset="0"/>
                  <a:cs typeface="Arial" pitchFamily="34" charset="0"/>
                </a:rPr>
                <a:t>Lors de la découverte d’un branchement non </a:t>
              </a:r>
              <a:r>
                <a:rPr sz="2400" dirty="0">
                  <a:latin typeface="Arial" pitchFamily="34" charset="0"/>
                  <a:cs typeface="Arial" pitchFamily="34" charset="0"/>
                </a:rPr>
                <a:t>cartographié situé </a:t>
              </a:r>
              <a:r>
                <a:rPr sz="2400" spc="-5" dirty="0">
                  <a:latin typeface="Arial" pitchFamily="34" charset="0"/>
                  <a:cs typeface="Arial" pitchFamily="34" charset="0"/>
                </a:rPr>
                <a:t>en dehors  de la </a:t>
              </a:r>
              <a:r>
                <a:rPr sz="2400" dirty="0">
                  <a:latin typeface="Arial" pitchFamily="34" charset="0"/>
                  <a:cs typeface="Arial" pitchFamily="34" charset="0"/>
                </a:rPr>
                <a:t>zone </a:t>
              </a:r>
              <a:r>
                <a:rPr sz="2400" spc="-5">
                  <a:latin typeface="Arial" pitchFamily="34" charset="0"/>
                  <a:cs typeface="Arial" pitchFamily="34" charset="0"/>
                </a:rPr>
                <a:t>de précaution</a:t>
              </a:r>
              <a:r>
                <a:rPr lang="fr-FR" sz="2400" spc="-5" dirty="0">
                  <a:latin typeface="Arial" pitchFamily="34" charset="0"/>
                  <a:cs typeface="Arial" pitchFamily="34" charset="0"/>
                </a:rPr>
                <a:t>:</a:t>
              </a:r>
              <a:endParaRPr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object 12"/>
            <p:cNvSpPr/>
            <p:nvPr/>
          </p:nvSpPr>
          <p:spPr>
            <a:xfrm>
              <a:off x="4864099" y="5867400"/>
              <a:ext cx="3744000" cy="34200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rganigramme : Document 14"/>
          <p:cNvSpPr/>
          <p:nvPr/>
        </p:nvSpPr>
        <p:spPr>
          <a:xfrm>
            <a:off x="8752114" y="5857864"/>
            <a:ext cx="3931919" cy="802600"/>
          </a:xfrm>
          <a:prstGeom prst="flowChartDocument">
            <a:avLst/>
          </a:prstGeom>
          <a:ln>
            <a:solidFill>
              <a:srgbClr val="800000"/>
            </a:solidFill>
          </a:ln>
        </p:spPr>
        <p:txBody>
          <a:bodyPr wrap="square">
            <a:spAutoFit/>
          </a:bodyPr>
          <a:lstStyle/>
          <a:p>
            <a:pPr marL="156210" indent="-143510">
              <a:buClr>
                <a:srgbClr val="E94C05"/>
              </a:buClr>
              <a:buFontTx/>
              <a:buChar char="•"/>
              <a:tabLst>
                <a:tab pos="156845" algn="l"/>
              </a:tabLst>
            </a:pPr>
            <a:r>
              <a:rPr lang="fr-FR" dirty="0">
                <a:latin typeface="Arial"/>
                <a:cs typeface="Arial"/>
              </a:rPr>
              <a:t>Arrêter </a:t>
            </a:r>
            <a:r>
              <a:rPr lang="fr-FR" spc="-5" dirty="0">
                <a:latin typeface="Arial"/>
                <a:cs typeface="Arial"/>
              </a:rPr>
              <a:t>les</a:t>
            </a:r>
            <a:r>
              <a:rPr lang="fr-FR" spc="-105" dirty="0">
                <a:latin typeface="Arial"/>
                <a:cs typeface="Arial"/>
              </a:rPr>
              <a:t> </a:t>
            </a:r>
            <a:r>
              <a:rPr lang="fr-FR" dirty="0">
                <a:latin typeface="Arial"/>
                <a:cs typeface="Arial"/>
              </a:rPr>
              <a:t>travaux et on </a:t>
            </a:r>
            <a:r>
              <a:rPr lang="fr-FR" spc="-5" dirty="0">
                <a:latin typeface="Arial"/>
                <a:cs typeface="Arial"/>
              </a:rPr>
              <a:t>prévient </a:t>
            </a:r>
            <a:r>
              <a:rPr lang="fr-FR" dirty="0">
                <a:latin typeface="Arial"/>
                <a:cs typeface="Arial"/>
              </a:rPr>
              <a:t>son</a:t>
            </a:r>
            <a:r>
              <a:rPr lang="fr-FR" spc="-75" dirty="0">
                <a:latin typeface="Arial"/>
                <a:cs typeface="Arial"/>
              </a:rPr>
              <a:t> </a:t>
            </a:r>
            <a:r>
              <a:rPr lang="fr-FR" dirty="0">
                <a:latin typeface="Arial"/>
                <a:cs typeface="Arial"/>
              </a:rPr>
              <a:t>responsable.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8701781"/>
              </p:ext>
            </p:extLst>
          </p:nvPr>
        </p:nvGraphicFramePr>
        <p:xfrm>
          <a:off x="3825561" y="1167977"/>
          <a:ext cx="8203117" cy="2800369"/>
        </p:xfrm>
        <a:graphic>
          <a:graphicData uri="http://schemas.openxmlformats.org/drawingml/2006/table">
            <a:tbl>
              <a:tblPr/>
              <a:tblGrid>
                <a:gridCol w="19423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43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3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629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5937">
                <a:tc gridSpan="2"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fr-FR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Domaine de tension</a:t>
                      </a:r>
                      <a:endParaRPr lang="fr-FR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933" marR="599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fr-FR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Alternatif ~</a:t>
                      </a:r>
                      <a:endParaRPr lang="fr-FR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933" marR="599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fr-FR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Continu =</a:t>
                      </a:r>
                      <a:endParaRPr lang="fr-FR" sz="1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933" marR="599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3262"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fr-FR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Très Basse Tension</a:t>
                      </a:r>
                    </a:p>
                  </a:txBody>
                  <a:tcPr marL="59933" marR="599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FF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latin typeface="Arial" pitchFamily="34" charset="0"/>
                          <a:cs typeface="Arial" pitchFamily="34" charset="0"/>
                        </a:rPr>
                        <a:t>TBT</a:t>
                      </a:r>
                    </a:p>
                  </a:txBody>
                  <a:tcPr marL="59933" marR="599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FF74"/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endParaRPr lang="fr-FR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933" marR="599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FF74"/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</a:t>
                      </a:r>
                      <a:r>
                        <a:rPr lang="fr-FR" sz="16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   </a:t>
                      </a:r>
                      <a:r>
                        <a:rPr lang="fr-FR" sz="1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</a:t>
                      </a:r>
                      <a:r>
                        <a:rPr lang="fr-FR" sz="1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 120</a:t>
                      </a:r>
                      <a:endParaRPr lang="fr-FR" sz="16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933" marR="599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FF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5736"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fr-FR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Basse Tension</a:t>
                      </a:r>
                    </a:p>
                  </a:txBody>
                  <a:tcPr marL="59933" marR="599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fr-FR" sz="2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BT</a:t>
                      </a:r>
                      <a:endParaRPr lang="fr-FR" sz="2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933" marR="599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endParaRPr lang="fr-FR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933" marR="599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120 </a:t>
                      </a:r>
                      <a:r>
                        <a:rPr lang="fr-FR" sz="1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</a:t>
                      </a:r>
                      <a:r>
                        <a:rPr lang="fr-FR" sz="1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 U</a:t>
                      </a:r>
                      <a:r>
                        <a:rPr lang="fr-FR" sz="16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   </a:t>
                      </a:r>
                      <a:r>
                        <a:rPr lang="fr-FR" sz="1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</a:t>
                      </a:r>
                      <a:r>
                        <a:rPr lang="fr-FR" sz="1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 1500</a:t>
                      </a:r>
                      <a:endParaRPr lang="fr-FR" sz="16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933" marR="599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7717">
                <a:tc rowSpan="2"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</a:pPr>
                      <a:r>
                        <a:rPr lang="fr-FR" sz="1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Haute Tension</a:t>
                      </a:r>
                    </a:p>
                  </a:txBody>
                  <a:tcPr marL="59933" marR="599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fr-FR" sz="2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HT-A</a:t>
                      </a:r>
                      <a:endParaRPr lang="fr-FR" sz="2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933" marR="599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endParaRPr lang="fr-FR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933" marR="599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1500 </a:t>
                      </a:r>
                      <a:r>
                        <a:rPr lang="fr-FR" sz="1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</a:t>
                      </a:r>
                      <a:r>
                        <a:rPr lang="fr-FR" sz="1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 U</a:t>
                      </a:r>
                      <a:r>
                        <a:rPr lang="fr-FR" sz="16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   </a:t>
                      </a:r>
                      <a:r>
                        <a:rPr lang="fr-FR" sz="1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</a:t>
                      </a:r>
                      <a:r>
                        <a:rPr lang="fr-FR" sz="1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 75 000</a:t>
                      </a:r>
                      <a:endParaRPr lang="fr-FR" sz="16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933" marR="599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7717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fr-FR" sz="28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HT-B</a:t>
                      </a:r>
                      <a:endParaRPr lang="fr-FR" sz="28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933" marR="599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endParaRPr lang="fr-FR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933" marR="599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ctr"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</a:t>
                      </a:r>
                      <a:r>
                        <a:rPr lang="fr-FR" sz="1600" b="1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   </a:t>
                      </a:r>
                      <a:r>
                        <a:rPr lang="fr-FR" sz="1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  <a:sym typeface="Symbol"/>
                        </a:rPr>
                        <a:t></a:t>
                      </a:r>
                      <a:r>
                        <a:rPr lang="fr-FR" sz="16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 75 000</a:t>
                      </a:r>
                      <a:endParaRPr lang="fr-FR" sz="16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933" marR="599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ZoneTexte 3"/>
          <p:cNvSpPr txBox="1"/>
          <p:nvPr/>
        </p:nvSpPr>
        <p:spPr>
          <a:xfrm>
            <a:off x="1070429" y="4250984"/>
            <a:ext cx="11654972" cy="864453"/>
          </a:xfrm>
          <a:prstGeom prst="notchedRightArrow">
            <a:avLst>
              <a:gd name="adj1" fmla="val 46043"/>
              <a:gd name="adj2" fmla="val 37284"/>
            </a:avLst>
          </a:prstGeom>
          <a:solidFill>
            <a:schemeClr val="bg1">
              <a:lumMod val="75000"/>
            </a:schemeClr>
          </a:solidFill>
          <a:ln w="1905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r>
              <a:rPr lang="fr-FR" sz="2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0V</a:t>
            </a:r>
            <a:r>
              <a:rPr lang="fr-FR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dirty="0">
                <a:latin typeface="Arial" pitchFamily="34" charset="0"/>
                <a:cs typeface="Arial" pitchFamily="34" charset="0"/>
              </a:rPr>
              <a:t>            </a:t>
            </a:r>
            <a:r>
              <a:rPr lang="fr-FR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TBT</a:t>
            </a:r>
            <a:r>
              <a:rPr lang="fr-FR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2000" dirty="0">
                <a:latin typeface="Arial" pitchFamily="34" charset="0"/>
                <a:cs typeface="Arial" pitchFamily="34" charset="0"/>
              </a:rPr>
              <a:t>            </a:t>
            </a:r>
            <a:r>
              <a:rPr lang="fr-FR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50V </a:t>
            </a:r>
            <a:r>
              <a:rPr lang="fr-FR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       </a:t>
            </a:r>
            <a:r>
              <a:rPr lang="fr-FR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BT</a:t>
            </a:r>
            <a:r>
              <a:rPr lang="fr-FR" sz="2000" dirty="0">
                <a:latin typeface="Arial" pitchFamily="34" charset="0"/>
                <a:cs typeface="Arial" pitchFamily="34" charset="0"/>
              </a:rPr>
              <a:t>             </a:t>
            </a:r>
            <a:r>
              <a:rPr lang="fr-FR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1000V</a:t>
            </a:r>
            <a:r>
              <a:rPr lang="fr-FR" sz="2000" dirty="0">
                <a:latin typeface="Arial" pitchFamily="34" charset="0"/>
                <a:cs typeface="Arial" pitchFamily="34" charset="0"/>
              </a:rPr>
              <a:t>            </a:t>
            </a:r>
            <a:r>
              <a:rPr lang="fr-FR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HTA</a:t>
            </a:r>
            <a:r>
              <a:rPr lang="fr-FR" sz="2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       </a:t>
            </a:r>
            <a:r>
              <a:rPr lang="fr-FR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50000V</a:t>
            </a:r>
            <a:r>
              <a:rPr lang="fr-FR" sz="2000" dirty="0">
                <a:latin typeface="Arial" pitchFamily="34" charset="0"/>
                <a:cs typeface="Arial" pitchFamily="34" charset="0"/>
              </a:rPr>
              <a:t>             </a:t>
            </a:r>
            <a:r>
              <a:rPr lang="fr-FR" sz="20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HTB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933260" y="1882839"/>
            <a:ext cx="2438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800" dirty="0">
                <a:latin typeface="Arial" pitchFamily="34" charset="0"/>
                <a:cs typeface="Arial" pitchFamily="34" charset="0"/>
              </a:rPr>
              <a:t>Ils sont identifiés par leur domaine de tension</a:t>
            </a:r>
          </a:p>
        </p:txBody>
      </p:sp>
      <p:grpSp>
        <p:nvGrpSpPr>
          <p:cNvPr id="16" name="Groupe 15"/>
          <p:cNvGrpSpPr/>
          <p:nvPr/>
        </p:nvGrpSpPr>
        <p:grpSpPr>
          <a:xfrm>
            <a:off x="1393119" y="5114925"/>
            <a:ext cx="10751256" cy="4606925"/>
            <a:chOff x="1393119" y="5114925"/>
            <a:chExt cx="10751256" cy="4606925"/>
          </a:xfrm>
        </p:grpSpPr>
        <p:sp>
          <p:nvSpPr>
            <p:cNvPr id="7" name="ZoneTexte 6"/>
            <p:cNvSpPr txBox="1"/>
            <p:nvPr/>
          </p:nvSpPr>
          <p:spPr>
            <a:xfrm>
              <a:off x="4958203" y="5665709"/>
              <a:ext cx="3355095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dirty="0">
                  <a:latin typeface="Arial" pitchFamily="34" charset="0"/>
                  <a:cs typeface="Arial" pitchFamily="34" charset="0"/>
                </a:rPr>
                <a:t>Les lignes de transport HTB et certaines lignes HTA n’ont pas d’isolant</a:t>
              </a:r>
            </a:p>
            <a:p>
              <a:pPr algn="ctr"/>
              <a:r>
                <a:rPr lang="fr-FR" sz="2800" dirty="0">
                  <a:latin typeface="Arial" pitchFamily="34" charset="0"/>
                  <a:cs typeface="Arial" pitchFamily="34" charset="0"/>
                </a:rPr>
                <a:t>( conducteurs nus )</a:t>
              </a:r>
            </a:p>
          </p:txBody>
        </p:sp>
        <p:pic>
          <p:nvPicPr>
            <p:cNvPr id="7172" name="Picture 4" descr="Ligne aérienne conducteur, de 4 A.W.G. conducteur nu renforcé par ..."/>
            <p:cNvPicPr>
              <a:picLocks noChangeAspect="1" noChangeArrowheads="1"/>
            </p:cNvPicPr>
            <p:nvPr/>
          </p:nvPicPr>
          <p:blipFill>
            <a:blip r:embed="rId2" cstate="print"/>
            <a:srcRect r="22891"/>
            <a:stretch>
              <a:fillRect/>
            </a:stretch>
          </p:blipFill>
          <p:spPr bwMode="auto">
            <a:xfrm>
              <a:off x="9217026" y="7800975"/>
              <a:ext cx="2070100" cy="1920875"/>
            </a:xfrm>
            <a:prstGeom prst="rect">
              <a:avLst/>
            </a:prstGeom>
            <a:noFill/>
          </p:spPr>
        </p:pic>
        <p:pic>
          <p:nvPicPr>
            <p:cNvPr id="7177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 l="12538" b="6864"/>
            <a:stretch>
              <a:fillRect/>
            </a:stretch>
          </p:blipFill>
          <p:spPr bwMode="auto">
            <a:xfrm>
              <a:off x="1393119" y="5165527"/>
              <a:ext cx="3178882" cy="2235398"/>
            </a:xfrm>
            <a:prstGeom prst="snip2Diag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179" name="Picture 11" descr="Câble aérien en aluminium de Préassemblé de conducteur de Câble ...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12875" y="7594389"/>
              <a:ext cx="2816225" cy="2013161"/>
            </a:xfrm>
            <a:prstGeom prst="rect">
              <a:avLst/>
            </a:prstGeom>
            <a:noFill/>
          </p:spPr>
        </p:pic>
        <p:pic>
          <p:nvPicPr>
            <p:cNvPr id="7181" name="Picture 13" descr="Pourquoi les lignes haute tension ont 3 fils ? - Couleur-Scienc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356600" y="5114925"/>
              <a:ext cx="3787775" cy="2543175"/>
            </a:xfrm>
            <a:prstGeom prst="rect">
              <a:avLst/>
            </a:prstGeom>
            <a:noFill/>
          </p:spPr>
        </p:pic>
      </p:grpSp>
      <p:sp>
        <p:nvSpPr>
          <p:cNvPr id="12" name="ZoneTexte 11"/>
          <p:cNvSpPr txBox="1"/>
          <p:nvPr/>
        </p:nvSpPr>
        <p:spPr>
          <a:xfrm>
            <a:off x="8125098" y="1698173"/>
            <a:ext cx="979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Arial" pitchFamily="34" charset="0"/>
                <a:ea typeface="Times New Roman"/>
                <a:cs typeface="Arial" pitchFamily="34" charset="0"/>
              </a:rPr>
              <a:t>U</a:t>
            </a:r>
            <a:r>
              <a:rPr lang="fr-FR" b="1" baseline="-25000" dirty="0">
                <a:latin typeface="Arial" pitchFamily="34" charset="0"/>
                <a:ea typeface="Times New Roman"/>
                <a:cs typeface="Arial" pitchFamily="34" charset="0"/>
              </a:rPr>
              <a:t>n </a:t>
            </a:r>
            <a:r>
              <a:rPr lang="fr-FR" b="1" dirty="0">
                <a:latin typeface="Arial" pitchFamily="34" charset="0"/>
                <a:ea typeface="Times New Roman"/>
                <a:cs typeface="Arial" pitchFamily="34" charset="0"/>
                <a:sym typeface="Symbol"/>
              </a:rPr>
              <a:t></a:t>
            </a:r>
            <a:r>
              <a:rPr lang="fr-FR" b="1" dirty="0">
                <a:latin typeface="Arial" pitchFamily="34" charset="0"/>
                <a:ea typeface="Times New Roman"/>
                <a:cs typeface="Arial" pitchFamily="34" charset="0"/>
              </a:rPr>
              <a:t> 50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7453332" y="2360806"/>
            <a:ext cx="2209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705" algn="ctr">
              <a:spcAft>
                <a:spcPts val="0"/>
              </a:spcAft>
            </a:pPr>
            <a:r>
              <a:rPr lang="fr-FR" b="1" dirty="0">
                <a:latin typeface="Arial" pitchFamily="34" charset="0"/>
                <a:ea typeface="Times New Roman"/>
                <a:cs typeface="Arial" pitchFamily="34" charset="0"/>
              </a:rPr>
              <a:t>50 </a:t>
            </a:r>
            <a:r>
              <a:rPr lang="fr-FR" b="1" dirty="0">
                <a:latin typeface="Arial" pitchFamily="34" charset="0"/>
                <a:ea typeface="Times New Roman"/>
                <a:cs typeface="Arial" pitchFamily="34" charset="0"/>
                <a:sym typeface="Symbol"/>
              </a:rPr>
              <a:t></a:t>
            </a:r>
            <a:r>
              <a:rPr lang="fr-FR" b="1" dirty="0">
                <a:latin typeface="Arial" pitchFamily="34" charset="0"/>
                <a:ea typeface="Times New Roman"/>
                <a:cs typeface="Arial" pitchFamily="34" charset="0"/>
              </a:rPr>
              <a:t>  U</a:t>
            </a:r>
            <a:r>
              <a:rPr lang="fr-FR" b="1" baseline="-25000" dirty="0">
                <a:latin typeface="Arial" pitchFamily="34" charset="0"/>
                <a:ea typeface="Times New Roman"/>
                <a:cs typeface="Arial" pitchFamily="34" charset="0"/>
              </a:rPr>
              <a:t>n   </a:t>
            </a:r>
            <a:r>
              <a:rPr lang="fr-FR" b="1" dirty="0">
                <a:latin typeface="Arial" pitchFamily="34" charset="0"/>
                <a:ea typeface="Times New Roman"/>
                <a:cs typeface="Arial" pitchFamily="34" charset="0"/>
                <a:sym typeface="Symbol"/>
              </a:rPr>
              <a:t></a:t>
            </a:r>
            <a:r>
              <a:rPr lang="fr-FR" b="1" dirty="0">
                <a:latin typeface="Arial" pitchFamily="34" charset="0"/>
                <a:ea typeface="Times New Roman"/>
                <a:cs typeface="Arial" pitchFamily="34" charset="0"/>
              </a:rPr>
              <a:t>  1 000</a:t>
            </a:r>
            <a:endParaRPr lang="fr-FR" dirty="0"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7258050" y="2995749"/>
            <a:ext cx="2539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705" algn="ctr">
              <a:spcAft>
                <a:spcPts val="0"/>
              </a:spcAft>
            </a:pPr>
            <a:r>
              <a:rPr lang="fr-FR" b="1" dirty="0">
                <a:latin typeface="Arial" pitchFamily="34" charset="0"/>
                <a:ea typeface="Times New Roman"/>
                <a:cs typeface="Arial" pitchFamily="34" charset="0"/>
              </a:rPr>
              <a:t>1000 </a:t>
            </a:r>
            <a:r>
              <a:rPr lang="fr-FR" b="1" dirty="0">
                <a:latin typeface="Arial" pitchFamily="34" charset="0"/>
                <a:ea typeface="Times New Roman"/>
                <a:cs typeface="Arial" pitchFamily="34" charset="0"/>
                <a:sym typeface="Symbol"/>
              </a:rPr>
              <a:t></a:t>
            </a:r>
            <a:r>
              <a:rPr lang="fr-FR" b="1" dirty="0">
                <a:latin typeface="Arial" pitchFamily="34" charset="0"/>
                <a:ea typeface="Times New Roman"/>
                <a:cs typeface="Arial" pitchFamily="34" charset="0"/>
              </a:rPr>
              <a:t>  U</a:t>
            </a:r>
            <a:r>
              <a:rPr lang="fr-FR" b="1" baseline="-25000" dirty="0">
                <a:latin typeface="Arial" pitchFamily="34" charset="0"/>
                <a:ea typeface="Times New Roman"/>
                <a:cs typeface="Arial" pitchFamily="34" charset="0"/>
              </a:rPr>
              <a:t>n   </a:t>
            </a:r>
            <a:r>
              <a:rPr lang="fr-FR" b="1" dirty="0">
                <a:latin typeface="Arial" pitchFamily="34" charset="0"/>
                <a:ea typeface="Times New Roman"/>
                <a:cs typeface="Arial" pitchFamily="34" charset="0"/>
                <a:sym typeface="Symbol"/>
              </a:rPr>
              <a:t></a:t>
            </a:r>
            <a:r>
              <a:rPr lang="fr-FR" b="1" dirty="0">
                <a:latin typeface="Arial" pitchFamily="34" charset="0"/>
                <a:ea typeface="Times New Roman"/>
                <a:cs typeface="Arial" pitchFamily="34" charset="0"/>
              </a:rPr>
              <a:t>  50 000</a:t>
            </a:r>
            <a:endParaRPr lang="fr-FR" dirty="0"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694020" y="3526972"/>
            <a:ext cx="172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705" algn="ctr">
              <a:spcAft>
                <a:spcPts val="0"/>
              </a:spcAft>
            </a:pPr>
            <a:r>
              <a:rPr lang="fr-FR" b="1" dirty="0">
                <a:latin typeface="Arial" pitchFamily="34" charset="0"/>
                <a:ea typeface="Times New Roman"/>
                <a:cs typeface="Arial" pitchFamily="34" charset="0"/>
              </a:rPr>
              <a:t>U</a:t>
            </a:r>
            <a:r>
              <a:rPr lang="fr-FR" b="1" baseline="-25000" dirty="0">
                <a:latin typeface="Arial" pitchFamily="34" charset="0"/>
                <a:ea typeface="Times New Roman"/>
                <a:cs typeface="Arial" pitchFamily="34" charset="0"/>
              </a:rPr>
              <a:t>n   </a:t>
            </a:r>
            <a:r>
              <a:rPr lang="fr-FR" b="1" dirty="0">
                <a:latin typeface="Arial" pitchFamily="34" charset="0"/>
                <a:ea typeface="Times New Roman"/>
                <a:cs typeface="Arial" pitchFamily="34" charset="0"/>
                <a:sym typeface="Symbol"/>
              </a:rPr>
              <a:t></a:t>
            </a:r>
            <a:r>
              <a:rPr lang="fr-FR" b="1" dirty="0">
                <a:latin typeface="Arial" pitchFamily="34" charset="0"/>
                <a:ea typeface="Times New Roman"/>
                <a:cs typeface="Arial" pitchFamily="34" charset="0"/>
              </a:rPr>
              <a:t>  50 000</a:t>
            </a:r>
            <a:endParaRPr lang="fr-FR" dirty="0"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5BF28D4-DF31-9F29-D97E-A2E14261B61F}"/>
              </a:ext>
            </a:extLst>
          </p:cNvPr>
          <p:cNvSpPr txBox="1"/>
          <p:nvPr/>
        </p:nvSpPr>
        <p:spPr>
          <a:xfrm>
            <a:off x="756113" y="-4025"/>
            <a:ext cx="12209227" cy="615553"/>
          </a:xfrm>
          <a:prstGeom prst="rect">
            <a:avLst/>
          </a:prstGeom>
          <a:solidFill>
            <a:srgbClr val="00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RESEAUX AERIENS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13" grpId="0"/>
      <p:bldP spid="14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roupe 173"/>
          <p:cNvGrpSpPr/>
          <p:nvPr/>
        </p:nvGrpSpPr>
        <p:grpSpPr>
          <a:xfrm>
            <a:off x="985381" y="2068060"/>
            <a:ext cx="11459712" cy="6771141"/>
            <a:chOff x="398461" y="2002557"/>
            <a:chExt cx="8445502" cy="4530006"/>
          </a:xfrm>
        </p:grpSpPr>
        <p:sp>
          <p:nvSpPr>
            <p:cNvPr id="175" name="AutoShape 2" descr="Petits confettis"/>
            <p:cNvSpPr>
              <a:spLocks noChangeArrowheads="1"/>
            </p:cNvSpPr>
            <p:nvPr/>
          </p:nvSpPr>
          <p:spPr bwMode="auto">
            <a:xfrm>
              <a:off x="541338" y="6253163"/>
              <a:ext cx="8224837" cy="279400"/>
            </a:xfrm>
            <a:prstGeom prst="parallelogram">
              <a:avLst>
                <a:gd name="adj" fmla="val 56149"/>
              </a:avLst>
            </a:prstGeom>
            <a:pattFill prst="smConfetti">
              <a:fgClr>
                <a:srgbClr val="000000"/>
              </a:fgClr>
              <a:bgClr>
                <a:srgbClr val="FFFFFF"/>
              </a:bgClr>
            </a:pattFill>
            <a:ln w="1587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  <p:pic>
          <p:nvPicPr>
            <p:cNvPr id="176" name="il_fi" descr="http://us.cdn4.123rf.com/168nwm/redhayabusa/redhayabusa1207/redhayabusa120700049/14393890-transformateur-electrique-sur-fond-blanc.jpg"/>
            <p:cNvPicPr>
              <a:picLocks noChangeAspect="1" noChangeArrowheads="1"/>
            </p:cNvPicPr>
            <p:nvPr/>
          </p:nvPicPr>
          <p:blipFill>
            <a:blip r:embed="rId2" r:link="rId3" cstate="print"/>
            <a:srcRect l="31593" t="42116" r="31136"/>
            <a:stretch>
              <a:fillRect/>
            </a:stretch>
          </p:blipFill>
          <p:spPr bwMode="auto">
            <a:xfrm>
              <a:off x="5403850" y="4095750"/>
              <a:ext cx="51435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7" name="Rectangle 57"/>
            <p:cNvSpPr>
              <a:spLocks noChangeArrowheads="1"/>
            </p:cNvSpPr>
            <p:nvPr/>
          </p:nvSpPr>
          <p:spPr bwMode="auto">
            <a:xfrm rot="18374486">
              <a:off x="1458119" y="5074444"/>
              <a:ext cx="66675" cy="3333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  <p:pic>
          <p:nvPicPr>
            <p:cNvPr id="178" name="Image 19"/>
            <p:cNvPicPr>
              <a:picLocks noChangeAspect="1" noChangeArrowheads="1"/>
            </p:cNvPicPr>
            <p:nvPr/>
          </p:nvPicPr>
          <p:blipFill>
            <a:blip r:embed="rId4" cstate="print"/>
            <a:srcRect b="15752"/>
            <a:stretch>
              <a:fillRect/>
            </a:stretch>
          </p:blipFill>
          <p:spPr bwMode="auto">
            <a:xfrm>
              <a:off x="1019175" y="4862513"/>
              <a:ext cx="1350963" cy="1123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9" name="il_fi" descr="http://images.clipartlogo.com/files/images/40/407254/house-clip-art_f.jpg"/>
            <p:cNvPicPr>
              <a:picLocks noChangeAspect="1" noChangeArrowheads="1"/>
            </p:cNvPicPr>
            <p:nvPr/>
          </p:nvPicPr>
          <p:blipFill>
            <a:blip r:embed="rId5" r:link="rId6" cstate="print"/>
            <a:srcRect/>
            <a:stretch>
              <a:fillRect/>
            </a:stretch>
          </p:blipFill>
          <p:spPr bwMode="auto">
            <a:xfrm>
              <a:off x="7762875" y="5068888"/>
              <a:ext cx="1081088" cy="969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80" name="Groupe 100"/>
            <p:cNvGrpSpPr>
              <a:grpSpLocks/>
            </p:cNvGrpSpPr>
            <p:nvPr/>
          </p:nvGrpSpPr>
          <p:grpSpPr bwMode="auto">
            <a:xfrm>
              <a:off x="4759327" y="3798891"/>
              <a:ext cx="849314" cy="2466977"/>
              <a:chOff x="2292467" y="3061184"/>
              <a:chExt cx="848857" cy="2467425"/>
            </a:xfrm>
          </p:grpSpPr>
          <p:sp>
            <p:nvSpPr>
              <p:cNvPr id="306" name="AutoShape 114"/>
              <p:cNvSpPr>
                <a:spLocks noChangeArrowheads="1"/>
              </p:cNvSpPr>
              <p:nvPr/>
            </p:nvSpPr>
            <p:spPr bwMode="auto">
              <a:xfrm rot="6000000">
                <a:off x="2508737" y="5194574"/>
                <a:ext cx="71743" cy="504284"/>
              </a:xfrm>
              <a:custGeom>
                <a:avLst/>
                <a:gdLst>
                  <a:gd name="T0" fmla="*/ 2300190 w 21600"/>
                  <a:gd name="T1" fmla="*/ 2147483647 h 21600"/>
                  <a:gd name="T2" fmla="*/ 1314421 w 21600"/>
                  <a:gd name="T3" fmla="*/ 2147483647 h 21600"/>
                  <a:gd name="T4" fmla="*/ 328609 w 21600"/>
                  <a:gd name="T5" fmla="*/ 2147483647 h 21600"/>
                  <a:gd name="T6" fmla="*/ 1314421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500 h 21600"/>
                  <a:gd name="T14" fmla="*/ 17100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272727"/>
              </a:solidFill>
              <a:ln w="9525">
                <a:solidFill>
                  <a:srgbClr val="272727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 dirty="0"/>
              </a:p>
            </p:txBody>
          </p:sp>
          <p:grpSp>
            <p:nvGrpSpPr>
              <p:cNvPr id="307" name="Groupe 98"/>
              <p:cNvGrpSpPr>
                <a:grpSpLocks/>
              </p:cNvGrpSpPr>
              <p:nvPr/>
            </p:nvGrpSpPr>
            <p:grpSpPr bwMode="auto">
              <a:xfrm>
                <a:off x="2779268" y="3152609"/>
                <a:ext cx="215999" cy="2376000"/>
                <a:chOff x="2722124" y="3747739"/>
                <a:chExt cx="174022" cy="1786592"/>
              </a:xfrm>
            </p:grpSpPr>
            <p:sp>
              <p:nvSpPr>
                <p:cNvPr id="311" name="AutoShape 115"/>
                <p:cNvSpPr>
                  <a:spLocks noChangeArrowheads="1"/>
                </p:cNvSpPr>
                <p:nvPr/>
              </p:nvSpPr>
              <p:spPr bwMode="auto">
                <a:xfrm flipH="1" flipV="1">
                  <a:off x="2767852" y="3747739"/>
                  <a:ext cx="128294" cy="1786592"/>
                </a:xfrm>
                <a:custGeom>
                  <a:avLst/>
                  <a:gdLst>
                    <a:gd name="T0" fmla="*/ 23521847 w 21600"/>
                    <a:gd name="T1" fmla="*/ 2147483647 h 21600"/>
                    <a:gd name="T2" fmla="*/ 13441055 w 21600"/>
                    <a:gd name="T3" fmla="*/ 2147483647 h 21600"/>
                    <a:gd name="T4" fmla="*/ 3360311 w 21600"/>
                    <a:gd name="T5" fmla="*/ 2147483647 h 21600"/>
                    <a:gd name="T6" fmla="*/ 13441055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00 w 21600"/>
                    <a:gd name="T13" fmla="*/ 4500 h 21600"/>
                    <a:gd name="T14" fmla="*/ 17100 w 21600"/>
                    <a:gd name="T15" fmla="*/ 171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BFBFB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 dirty="0"/>
                </a:p>
              </p:txBody>
            </p:sp>
            <p:sp>
              <p:nvSpPr>
                <p:cNvPr id="312" name="Freeform 116"/>
                <p:cNvSpPr>
                  <a:spLocks/>
                </p:cNvSpPr>
                <p:nvPr/>
              </p:nvSpPr>
              <p:spPr bwMode="auto">
                <a:xfrm>
                  <a:off x="2722124" y="3747739"/>
                  <a:ext cx="76214" cy="1786592"/>
                </a:xfrm>
                <a:custGeom>
                  <a:avLst/>
                  <a:gdLst>
                    <a:gd name="T0" fmla="*/ 2147483647 w 160"/>
                    <a:gd name="T1" fmla="*/ 0 h 3885"/>
                    <a:gd name="T2" fmla="*/ 2147483647 w 160"/>
                    <a:gd name="T3" fmla="*/ 2147483647 h 3885"/>
                    <a:gd name="T4" fmla="*/ 0 w 160"/>
                    <a:gd name="T5" fmla="*/ 2147483647 h 3885"/>
                    <a:gd name="T6" fmla="*/ 2147483647 w 160"/>
                    <a:gd name="T7" fmla="*/ 0 h 3885"/>
                    <a:gd name="T8" fmla="*/ 2147483647 w 160"/>
                    <a:gd name="T9" fmla="*/ 0 h 388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0"/>
                    <a:gd name="T16" fmla="*/ 0 h 3885"/>
                    <a:gd name="T17" fmla="*/ 160 w 160"/>
                    <a:gd name="T18" fmla="*/ 3885 h 388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0" h="3885">
                      <a:moveTo>
                        <a:pt x="160" y="0"/>
                      </a:moveTo>
                      <a:lnTo>
                        <a:pt x="95" y="3885"/>
                      </a:lnTo>
                      <a:lnTo>
                        <a:pt x="0" y="3825"/>
                      </a:lnTo>
                      <a:lnTo>
                        <a:pt x="95" y="0"/>
                      </a:lnTo>
                      <a:lnTo>
                        <a:pt x="160" y="0"/>
                      </a:lnTo>
                      <a:close/>
                    </a:path>
                  </a:pathLst>
                </a:custGeom>
                <a:solidFill>
                  <a:srgbClr val="5A5A5A"/>
                </a:solidFill>
                <a:ln w="9525">
                  <a:solidFill>
                    <a:srgbClr val="5A5A5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dirty="0"/>
                </a:p>
              </p:txBody>
            </p:sp>
            <p:grpSp>
              <p:nvGrpSpPr>
                <p:cNvPr id="313" name="Group 117"/>
                <p:cNvGrpSpPr>
                  <a:grpSpLocks/>
                </p:cNvGrpSpPr>
                <p:nvPr/>
              </p:nvGrpSpPr>
              <p:grpSpPr bwMode="auto">
                <a:xfrm>
                  <a:off x="2800878" y="5323546"/>
                  <a:ext cx="65417" cy="208245"/>
                  <a:chOff x="2232" y="5772"/>
                  <a:chExt cx="389" cy="1061"/>
                </a:xfrm>
              </p:grpSpPr>
              <p:sp>
                <p:nvSpPr>
                  <p:cNvPr id="338" name="Freeform 118"/>
                  <p:cNvSpPr>
                    <a:spLocks/>
                  </p:cNvSpPr>
                  <p:nvPr/>
                </p:nvSpPr>
                <p:spPr bwMode="auto">
                  <a:xfrm>
                    <a:off x="2466" y="5781"/>
                    <a:ext cx="155" cy="1003"/>
                  </a:xfrm>
                  <a:custGeom>
                    <a:avLst/>
                    <a:gdLst>
                      <a:gd name="T0" fmla="*/ 155 w 155"/>
                      <a:gd name="T1" fmla="*/ 941 h 1021"/>
                      <a:gd name="T2" fmla="*/ 155 w 155"/>
                      <a:gd name="T3" fmla="*/ 0 h 1021"/>
                      <a:gd name="T4" fmla="*/ 96 w 155"/>
                      <a:gd name="T5" fmla="*/ 0 h 1021"/>
                      <a:gd name="T6" fmla="*/ 0 w 155"/>
                      <a:gd name="T7" fmla="*/ 968 h 1021"/>
                      <a:gd name="T8" fmla="*/ 155 w 155"/>
                      <a:gd name="T9" fmla="*/ 941 h 102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55"/>
                      <a:gd name="T16" fmla="*/ 0 h 1021"/>
                      <a:gd name="T17" fmla="*/ 155 w 155"/>
                      <a:gd name="T18" fmla="*/ 1021 h 102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55" h="1021">
                        <a:moveTo>
                          <a:pt x="155" y="993"/>
                        </a:moveTo>
                        <a:lnTo>
                          <a:pt x="155" y="0"/>
                        </a:lnTo>
                        <a:lnTo>
                          <a:pt x="96" y="0"/>
                        </a:lnTo>
                        <a:lnTo>
                          <a:pt x="0" y="1021"/>
                        </a:lnTo>
                        <a:lnTo>
                          <a:pt x="155" y="993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 w="9525">
                    <a:solidFill>
                      <a:srgbClr val="40404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dirty="0"/>
                  </a:p>
                </p:txBody>
              </p:sp>
              <p:sp>
                <p:nvSpPr>
                  <p:cNvPr id="339" name="AutoShape 119"/>
                  <p:cNvSpPr>
                    <a:spLocks noChangeArrowheads="1"/>
                  </p:cNvSpPr>
                  <p:nvPr/>
                </p:nvSpPr>
                <p:spPr bwMode="auto">
                  <a:xfrm rot="5400000" flipV="1">
                    <a:off x="1896" y="6108"/>
                    <a:ext cx="1061" cy="389"/>
                  </a:xfrm>
                  <a:prstGeom prst="parallelogram">
                    <a:avLst>
                      <a:gd name="adj" fmla="val 17805"/>
                    </a:avLst>
                  </a:prstGeom>
                  <a:noFill/>
                  <a:ln w="3175">
                    <a:solidFill>
                      <a:srgbClr val="40404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dirty="0"/>
                  </a:p>
                </p:txBody>
              </p:sp>
              <p:sp>
                <p:nvSpPr>
                  <p:cNvPr id="340" name="Freeform 120"/>
                  <p:cNvSpPr>
                    <a:spLocks/>
                  </p:cNvSpPr>
                  <p:nvPr/>
                </p:nvSpPr>
                <p:spPr bwMode="auto">
                  <a:xfrm rot="-156844">
                    <a:off x="2236" y="5787"/>
                    <a:ext cx="358" cy="96"/>
                  </a:xfrm>
                  <a:custGeom>
                    <a:avLst/>
                    <a:gdLst>
                      <a:gd name="T0" fmla="*/ 0 w 358"/>
                      <a:gd name="T1" fmla="*/ 12 h 177"/>
                      <a:gd name="T2" fmla="*/ 358 w 358"/>
                      <a:gd name="T3" fmla="*/ 0 h 177"/>
                      <a:gd name="T4" fmla="*/ 358 w 358"/>
                      <a:gd name="T5" fmla="*/ 15 h 177"/>
                      <a:gd name="T6" fmla="*/ 0 w 358"/>
                      <a:gd name="T7" fmla="*/ 28 h 177"/>
                      <a:gd name="T8" fmla="*/ 0 w 358"/>
                      <a:gd name="T9" fmla="*/ 12 h 17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58"/>
                      <a:gd name="T16" fmla="*/ 0 h 177"/>
                      <a:gd name="T17" fmla="*/ 358 w 358"/>
                      <a:gd name="T18" fmla="*/ 177 h 17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58" h="177">
                        <a:moveTo>
                          <a:pt x="0" y="78"/>
                        </a:moveTo>
                        <a:lnTo>
                          <a:pt x="358" y="0"/>
                        </a:lnTo>
                        <a:lnTo>
                          <a:pt x="358" y="96"/>
                        </a:lnTo>
                        <a:lnTo>
                          <a:pt x="0" y="177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272727"/>
                  </a:solidFill>
                  <a:ln w="9525">
                    <a:solidFill>
                      <a:srgbClr val="27272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dirty="0"/>
                  </a:p>
                </p:txBody>
              </p:sp>
            </p:grpSp>
            <p:grpSp>
              <p:nvGrpSpPr>
                <p:cNvPr id="314" name="Group 121"/>
                <p:cNvGrpSpPr>
                  <a:grpSpLocks/>
                </p:cNvGrpSpPr>
                <p:nvPr/>
              </p:nvGrpSpPr>
              <p:grpSpPr bwMode="auto">
                <a:xfrm>
                  <a:off x="2805965" y="4651828"/>
                  <a:ext cx="53986" cy="208245"/>
                  <a:chOff x="2232" y="5772"/>
                  <a:chExt cx="389" cy="1061"/>
                </a:xfrm>
              </p:grpSpPr>
              <p:sp>
                <p:nvSpPr>
                  <p:cNvPr id="335" name="Freeform 122"/>
                  <p:cNvSpPr>
                    <a:spLocks/>
                  </p:cNvSpPr>
                  <p:nvPr/>
                </p:nvSpPr>
                <p:spPr bwMode="auto">
                  <a:xfrm>
                    <a:off x="2466" y="5781"/>
                    <a:ext cx="155" cy="1003"/>
                  </a:xfrm>
                  <a:custGeom>
                    <a:avLst/>
                    <a:gdLst>
                      <a:gd name="T0" fmla="*/ 155 w 155"/>
                      <a:gd name="T1" fmla="*/ 941 h 1021"/>
                      <a:gd name="T2" fmla="*/ 155 w 155"/>
                      <a:gd name="T3" fmla="*/ 0 h 1021"/>
                      <a:gd name="T4" fmla="*/ 96 w 155"/>
                      <a:gd name="T5" fmla="*/ 0 h 1021"/>
                      <a:gd name="T6" fmla="*/ 0 w 155"/>
                      <a:gd name="T7" fmla="*/ 968 h 1021"/>
                      <a:gd name="T8" fmla="*/ 155 w 155"/>
                      <a:gd name="T9" fmla="*/ 941 h 102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55"/>
                      <a:gd name="T16" fmla="*/ 0 h 1021"/>
                      <a:gd name="T17" fmla="*/ 155 w 155"/>
                      <a:gd name="T18" fmla="*/ 1021 h 102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55" h="1021">
                        <a:moveTo>
                          <a:pt x="155" y="993"/>
                        </a:moveTo>
                        <a:lnTo>
                          <a:pt x="155" y="0"/>
                        </a:lnTo>
                        <a:lnTo>
                          <a:pt x="96" y="0"/>
                        </a:lnTo>
                        <a:lnTo>
                          <a:pt x="0" y="1021"/>
                        </a:lnTo>
                        <a:lnTo>
                          <a:pt x="155" y="993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 w="9525">
                    <a:solidFill>
                      <a:srgbClr val="40404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dirty="0"/>
                  </a:p>
                </p:txBody>
              </p:sp>
              <p:sp>
                <p:nvSpPr>
                  <p:cNvPr id="336" name="AutoShape 123"/>
                  <p:cNvSpPr>
                    <a:spLocks noChangeArrowheads="1"/>
                  </p:cNvSpPr>
                  <p:nvPr/>
                </p:nvSpPr>
                <p:spPr bwMode="auto">
                  <a:xfrm rot="5400000" flipV="1">
                    <a:off x="1896" y="6108"/>
                    <a:ext cx="1061" cy="389"/>
                  </a:xfrm>
                  <a:prstGeom prst="parallelogram">
                    <a:avLst>
                      <a:gd name="adj" fmla="val 17805"/>
                    </a:avLst>
                  </a:prstGeom>
                  <a:noFill/>
                  <a:ln w="3175">
                    <a:solidFill>
                      <a:srgbClr val="40404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dirty="0"/>
                  </a:p>
                </p:txBody>
              </p:sp>
              <p:sp>
                <p:nvSpPr>
                  <p:cNvPr id="337" name="Freeform 124"/>
                  <p:cNvSpPr>
                    <a:spLocks/>
                  </p:cNvSpPr>
                  <p:nvPr/>
                </p:nvSpPr>
                <p:spPr bwMode="auto">
                  <a:xfrm rot="-156844">
                    <a:off x="2236" y="5787"/>
                    <a:ext cx="358" cy="96"/>
                  </a:xfrm>
                  <a:custGeom>
                    <a:avLst/>
                    <a:gdLst>
                      <a:gd name="T0" fmla="*/ 0 w 358"/>
                      <a:gd name="T1" fmla="*/ 12 h 177"/>
                      <a:gd name="T2" fmla="*/ 358 w 358"/>
                      <a:gd name="T3" fmla="*/ 0 h 177"/>
                      <a:gd name="T4" fmla="*/ 358 w 358"/>
                      <a:gd name="T5" fmla="*/ 15 h 177"/>
                      <a:gd name="T6" fmla="*/ 0 w 358"/>
                      <a:gd name="T7" fmla="*/ 28 h 177"/>
                      <a:gd name="T8" fmla="*/ 0 w 358"/>
                      <a:gd name="T9" fmla="*/ 12 h 17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58"/>
                      <a:gd name="T16" fmla="*/ 0 h 177"/>
                      <a:gd name="T17" fmla="*/ 358 w 358"/>
                      <a:gd name="T18" fmla="*/ 177 h 17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58" h="177">
                        <a:moveTo>
                          <a:pt x="0" y="78"/>
                        </a:moveTo>
                        <a:lnTo>
                          <a:pt x="358" y="0"/>
                        </a:lnTo>
                        <a:lnTo>
                          <a:pt x="358" y="96"/>
                        </a:lnTo>
                        <a:lnTo>
                          <a:pt x="0" y="177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272727"/>
                  </a:solidFill>
                  <a:ln w="9525">
                    <a:solidFill>
                      <a:srgbClr val="27272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dirty="0"/>
                  </a:p>
                </p:txBody>
              </p:sp>
            </p:grpSp>
            <p:grpSp>
              <p:nvGrpSpPr>
                <p:cNvPr id="315" name="Group 125"/>
                <p:cNvGrpSpPr>
                  <a:grpSpLocks/>
                </p:cNvGrpSpPr>
                <p:nvPr/>
              </p:nvGrpSpPr>
              <p:grpSpPr bwMode="auto">
                <a:xfrm>
                  <a:off x="2802142" y="4870867"/>
                  <a:ext cx="60335" cy="208245"/>
                  <a:chOff x="2232" y="5772"/>
                  <a:chExt cx="389" cy="1061"/>
                </a:xfrm>
              </p:grpSpPr>
              <p:sp>
                <p:nvSpPr>
                  <p:cNvPr id="332" name="Freeform 126"/>
                  <p:cNvSpPr>
                    <a:spLocks/>
                  </p:cNvSpPr>
                  <p:nvPr/>
                </p:nvSpPr>
                <p:spPr bwMode="auto">
                  <a:xfrm>
                    <a:off x="2466" y="5781"/>
                    <a:ext cx="155" cy="1003"/>
                  </a:xfrm>
                  <a:custGeom>
                    <a:avLst/>
                    <a:gdLst>
                      <a:gd name="T0" fmla="*/ 155 w 155"/>
                      <a:gd name="T1" fmla="*/ 941 h 1021"/>
                      <a:gd name="T2" fmla="*/ 155 w 155"/>
                      <a:gd name="T3" fmla="*/ 0 h 1021"/>
                      <a:gd name="T4" fmla="*/ 96 w 155"/>
                      <a:gd name="T5" fmla="*/ 0 h 1021"/>
                      <a:gd name="T6" fmla="*/ 0 w 155"/>
                      <a:gd name="T7" fmla="*/ 968 h 1021"/>
                      <a:gd name="T8" fmla="*/ 155 w 155"/>
                      <a:gd name="T9" fmla="*/ 941 h 102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55"/>
                      <a:gd name="T16" fmla="*/ 0 h 1021"/>
                      <a:gd name="T17" fmla="*/ 155 w 155"/>
                      <a:gd name="T18" fmla="*/ 1021 h 102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55" h="1021">
                        <a:moveTo>
                          <a:pt x="155" y="993"/>
                        </a:moveTo>
                        <a:lnTo>
                          <a:pt x="155" y="0"/>
                        </a:lnTo>
                        <a:lnTo>
                          <a:pt x="96" y="0"/>
                        </a:lnTo>
                        <a:lnTo>
                          <a:pt x="0" y="1021"/>
                        </a:lnTo>
                        <a:lnTo>
                          <a:pt x="155" y="993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 w="9525">
                    <a:solidFill>
                      <a:srgbClr val="40404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dirty="0"/>
                  </a:p>
                </p:txBody>
              </p:sp>
              <p:sp>
                <p:nvSpPr>
                  <p:cNvPr id="333" name="AutoShape 127"/>
                  <p:cNvSpPr>
                    <a:spLocks noChangeArrowheads="1"/>
                  </p:cNvSpPr>
                  <p:nvPr/>
                </p:nvSpPr>
                <p:spPr bwMode="auto">
                  <a:xfrm rot="5400000" flipV="1">
                    <a:off x="1896" y="6108"/>
                    <a:ext cx="1061" cy="389"/>
                  </a:xfrm>
                  <a:prstGeom prst="parallelogram">
                    <a:avLst>
                      <a:gd name="adj" fmla="val 17805"/>
                    </a:avLst>
                  </a:prstGeom>
                  <a:noFill/>
                  <a:ln w="3175">
                    <a:solidFill>
                      <a:srgbClr val="40404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dirty="0"/>
                  </a:p>
                </p:txBody>
              </p:sp>
              <p:sp>
                <p:nvSpPr>
                  <p:cNvPr id="334" name="Freeform 128"/>
                  <p:cNvSpPr>
                    <a:spLocks/>
                  </p:cNvSpPr>
                  <p:nvPr/>
                </p:nvSpPr>
                <p:spPr bwMode="auto">
                  <a:xfrm rot="-156844">
                    <a:off x="2236" y="5787"/>
                    <a:ext cx="358" cy="96"/>
                  </a:xfrm>
                  <a:custGeom>
                    <a:avLst/>
                    <a:gdLst>
                      <a:gd name="T0" fmla="*/ 0 w 358"/>
                      <a:gd name="T1" fmla="*/ 12 h 177"/>
                      <a:gd name="T2" fmla="*/ 358 w 358"/>
                      <a:gd name="T3" fmla="*/ 0 h 177"/>
                      <a:gd name="T4" fmla="*/ 358 w 358"/>
                      <a:gd name="T5" fmla="*/ 15 h 177"/>
                      <a:gd name="T6" fmla="*/ 0 w 358"/>
                      <a:gd name="T7" fmla="*/ 28 h 177"/>
                      <a:gd name="T8" fmla="*/ 0 w 358"/>
                      <a:gd name="T9" fmla="*/ 12 h 17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58"/>
                      <a:gd name="T16" fmla="*/ 0 h 177"/>
                      <a:gd name="T17" fmla="*/ 358 w 358"/>
                      <a:gd name="T18" fmla="*/ 177 h 17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58" h="177">
                        <a:moveTo>
                          <a:pt x="0" y="78"/>
                        </a:moveTo>
                        <a:lnTo>
                          <a:pt x="358" y="0"/>
                        </a:lnTo>
                        <a:lnTo>
                          <a:pt x="358" y="96"/>
                        </a:lnTo>
                        <a:lnTo>
                          <a:pt x="0" y="177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272727"/>
                  </a:solidFill>
                  <a:ln w="9525">
                    <a:solidFill>
                      <a:srgbClr val="27272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dirty="0"/>
                  </a:p>
                </p:txBody>
              </p:sp>
            </p:grpSp>
            <p:grpSp>
              <p:nvGrpSpPr>
                <p:cNvPr id="316" name="Group 129"/>
                <p:cNvGrpSpPr>
                  <a:grpSpLocks/>
                </p:cNvGrpSpPr>
                <p:nvPr/>
              </p:nvGrpSpPr>
              <p:grpSpPr bwMode="auto">
                <a:xfrm>
                  <a:off x="2803419" y="5093080"/>
                  <a:ext cx="65417" cy="208245"/>
                  <a:chOff x="2232" y="5772"/>
                  <a:chExt cx="389" cy="1061"/>
                </a:xfrm>
              </p:grpSpPr>
              <p:sp>
                <p:nvSpPr>
                  <p:cNvPr id="329" name="Freeform 130"/>
                  <p:cNvSpPr>
                    <a:spLocks/>
                  </p:cNvSpPr>
                  <p:nvPr/>
                </p:nvSpPr>
                <p:spPr bwMode="auto">
                  <a:xfrm>
                    <a:off x="2466" y="5781"/>
                    <a:ext cx="155" cy="1003"/>
                  </a:xfrm>
                  <a:custGeom>
                    <a:avLst/>
                    <a:gdLst>
                      <a:gd name="T0" fmla="*/ 155 w 155"/>
                      <a:gd name="T1" fmla="*/ 941 h 1021"/>
                      <a:gd name="T2" fmla="*/ 155 w 155"/>
                      <a:gd name="T3" fmla="*/ 0 h 1021"/>
                      <a:gd name="T4" fmla="*/ 96 w 155"/>
                      <a:gd name="T5" fmla="*/ 0 h 1021"/>
                      <a:gd name="T6" fmla="*/ 0 w 155"/>
                      <a:gd name="T7" fmla="*/ 968 h 1021"/>
                      <a:gd name="T8" fmla="*/ 155 w 155"/>
                      <a:gd name="T9" fmla="*/ 941 h 102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55"/>
                      <a:gd name="T16" fmla="*/ 0 h 1021"/>
                      <a:gd name="T17" fmla="*/ 155 w 155"/>
                      <a:gd name="T18" fmla="*/ 1021 h 102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55" h="1021">
                        <a:moveTo>
                          <a:pt x="155" y="993"/>
                        </a:moveTo>
                        <a:lnTo>
                          <a:pt x="155" y="0"/>
                        </a:lnTo>
                        <a:lnTo>
                          <a:pt x="96" y="0"/>
                        </a:lnTo>
                        <a:lnTo>
                          <a:pt x="0" y="1021"/>
                        </a:lnTo>
                        <a:lnTo>
                          <a:pt x="155" y="993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 w="9525">
                    <a:solidFill>
                      <a:srgbClr val="40404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dirty="0"/>
                  </a:p>
                </p:txBody>
              </p:sp>
              <p:sp>
                <p:nvSpPr>
                  <p:cNvPr id="330" name="AutoShape 131"/>
                  <p:cNvSpPr>
                    <a:spLocks noChangeArrowheads="1"/>
                  </p:cNvSpPr>
                  <p:nvPr/>
                </p:nvSpPr>
                <p:spPr bwMode="auto">
                  <a:xfrm rot="5400000" flipV="1">
                    <a:off x="1896" y="6108"/>
                    <a:ext cx="1061" cy="389"/>
                  </a:xfrm>
                  <a:prstGeom prst="parallelogram">
                    <a:avLst>
                      <a:gd name="adj" fmla="val 17805"/>
                    </a:avLst>
                  </a:prstGeom>
                  <a:noFill/>
                  <a:ln w="3175">
                    <a:solidFill>
                      <a:srgbClr val="40404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dirty="0"/>
                  </a:p>
                </p:txBody>
              </p:sp>
              <p:sp>
                <p:nvSpPr>
                  <p:cNvPr id="331" name="Freeform 132"/>
                  <p:cNvSpPr>
                    <a:spLocks/>
                  </p:cNvSpPr>
                  <p:nvPr/>
                </p:nvSpPr>
                <p:spPr bwMode="auto">
                  <a:xfrm rot="-156844">
                    <a:off x="2236" y="5787"/>
                    <a:ext cx="358" cy="96"/>
                  </a:xfrm>
                  <a:custGeom>
                    <a:avLst/>
                    <a:gdLst>
                      <a:gd name="T0" fmla="*/ 0 w 358"/>
                      <a:gd name="T1" fmla="*/ 12 h 177"/>
                      <a:gd name="T2" fmla="*/ 358 w 358"/>
                      <a:gd name="T3" fmla="*/ 0 h 177"/>
                      <a:gd name="T4" fmla="*/ 358 w 358"/>
                      <a:gd name="T5" fmla="*/ 15 h 177"/>
                      <a:gd name="T6" fmla="*/ 0 w 358"/>
                      <a:gd name="T7" fmla="*/ 28 h 177"/>
                      <a:gd name="T8" fmla="*/ 0 w 358"/>
                      <a:gd name="T9" fmla="*/ 12 h 17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58"/>
                      <a:gd name="T16" fmla="*/ 0 h 177"/>
                      <a:gd name="T17" fmla="*/ 358 w 358"/>
                      <a:gd name="T18" fmla="*/ 177 h 17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58" h="177">
                        <a:moveTo>
                          <a:pt x="0" y="78"/>
                        </a:moveTo>
                        <a:lnTo>
                          <a:pt x="358" y="0"/>
                        </a:lnTo>
                        <a:lnTo>
                          <a:pt x="358" y="96"/>
                        </a:lnTo>
                        <a:lnTo>
                          <a:pt x="0" y="177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272727"/>
                  </a:solidFill>
                  <a:ln w="9525">
                    <a:solidFill>
                      <a:srgbClr val="27272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dirty="0"/>
                  </a:p>
                </p:txBody>
              </p:sp>
            </p:grpSp>
            <p:grpSp>
              <p:nvGrpSpPr>
                <p:cNvPr id="317" name="Group 133"/>
                <p:cNvGrpSpPr>
                  <a:grpSpLocks/>
                </p:cNvGrpSpPr>
                <p:nvPr/>
              </p:nvGrpSpPr>
              <p:grpSpPr bwMode="auto">
                <a:xfrm>
                  <a:off x="2805965" y="4435329"/>
                  <a:ext cx="53986" cy="208245"/>
                  <a:chOff x="2232" y="5772"/>
                  <a:chExt cx="389" cy="1061"/>
                </a:xfrm>
              </p:grpSpPr>
              <p:sp>
                <p:nvSpPr>
                  <p:cNvPr id="326" name="Freeform 134"/>
                  <p:cNvSpPr>
                    <a:spLocks/>
                  </p:cNvSpPr>
                  <p:nvPr/>
                </p:nvSpPr>
                <p:spPr bwMode="auto">
                  <a:xfrm>
                    <a:off x="2466" y="5781"/>
                    <a:ext cx="155" cy="1003"/>
                  </a:xfrm>
                  <a:custGeom>
                    <a:avLst/>
                    <a:gdLst>
                      <a:gd name="T0" fmla="*/ 155 w 155"/>
                      <a:gd name="T1" fmla="*/ 941 h 1021"/>
                      <a:gd name="T2" fmla="*/ 155 w 155"/>
                      <a:gd name="T3" fmla="*/ 0 h 1021"/>
                      <a:gd name="T4" fmla="*/ 96 w 155"/>
                      <a:gd name="T5" fmla="*/ 0 h 1021"/>
                      <a:gd name="T6" fmla="*/ 0 w 155"/>
                      <a:gd name="T7" fmla="*/ 968 h 1021"/>
                      <a:gd name="T8" fmla="*/ 155 w 155"/>
                      <a:gd name="T9" fmla="*/ 941 h 102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55"/>
                      <a:gd name="T16" fmla="*/ 0 h 1021"/>
                      <a:gd name="T17" fmla="*/ 155 w 155"/>
                      <a:gd name="T18" fmla="*/ 1021 h 102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55" h="1021">
                        <a:moveTo>
                          <a:pt x="155" y="993"/>
                        </a:moveTo>
                        <a:lnTo>
                          <a:pt x="155" y="0"/>
                        </a:lnTo>
                        <a:lnTo>
                          <a:pt x="96" y="0"/>
                        </a:lnTo>
                        <a:lnTo>
                          <a:pt x="0" y="1021"/>
                        </a:lnTo>
                        <a:lnTo>
                          <a:pt x="155" y="993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 w="9525">
                    <a:solidFill>
                      <a:srgbClr val="40404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dirty="0"/>
                  </a:p>
                </p:txBody>
              </p:sp>
              <p:sp>
                <p:nvSpPr>
                  <p:cNvPr id="327" name="AutoShape 135"/>
                  <p:cNvSpPr>
                    <a:spLocks noChangeArrowheads="1"/>
                  </p:cNvSpPr>
                  <p:nvPr/>
                </p:nvSpPr>
                <p:spPr bwMode="auto">
                  <a:xfrm rot="5400000" flipV="1">
                    <a:off x="1896" y="6108"/>
                    <a:ext cx="1061" cy="389"/>
                  </a:xfrm>
                  <a:prstGeom prst="parallelogram">
                    <a:avLst>
                      <a:gd name="adj" fmla="val 17805"/>
                    </a:avLst>
                  </a:prstGeom>
                  <a:noFill/>
                  <a:ln w="3175">
                    <a:solidFill>
                      <a:srgbClr val="40404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dirty="0"/>
                  </a:p>
                </p:txBody>
              </p:sp>
              <p:sp>
                <p:nvSpPr>
                  <p:cNvPr id="328" name="Freeform 136"/>
                  <p:cNvSpPr>
                    <a:spLocks/>
                  </p:cNvSpPr>
                  <p:nvPr/>
                </p:nvSpPr>
                <p:spPr bwMode="auto">
                  <a:xfrm rot="-156844">
                    <a:off x="2236" y="5787"/>
                    <a:ext cx="358" cy="96"/>
                  </a:xfrm>
                  <a:custGeom>
                    <a:avLst/>
                    <a:gdLst>
                      <a:gd name="T0" fmla="*/ 0 w 358"/>
                      <a:gd name="T1" fmla="*/ 12 h 177"/>
                      <a:gd name="T2" fmla="*/ 358 w 358"/>
                      <a:gd name="T3" fmla="*/ 0 h 177"/>
                      <a:gd name="T4" fmla="*/ 358 w 358"/>
                      <a:gd name="T5" fmla="*/ 15 h 177"/>
                      <a:gd name="T6" fmla="*/ 0 w 358"/>
                      <a:gd name="T7" fmla="*/ 28 h 177"/>
                      <a:gd name="T8" fmla="*/ 0 w 358"/>
                      <a:gd name="T9" fmla="*/ 12 h 17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58"/>
                      <a:gd name="T16" fmla="*/ 0 h 177"/>
                      <a:gd name="T17" fmla="*/ 358 w 358"/>
                      <a:gd name="T18" fmla="*/ 177 h 17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58" h="177">
                        <a:moveTo>
                          <a:pt x="0" y="78"/>
                        </a:moveTo>
                        <a:lnTo>
                          <a:pt x="358" y="0"/>
                        </a:lnTo>
                        <a:lnTo>
                          <a:pt x="358" y="96"/>
                        </a:lnTo>
                        <a:lnTo>
                          <a:pt x="0" y="177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272727"/>
                  </a:solidFill>
                  <a:ln w="9525">
                    <a:solidFill>
                      <a:srgbClr val="27272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dirty="0"/>
                  </a:p>
                </p:txBody>
              </p:sp>
            </p:grpSp>
            <p:grpSp>
              <p:nvGrpSpPr>
                <p:cNvPr id="318" name="Group 137"/>
                <p:cNvGrpSpPr>
                  <a:grpSpLocks/>
                </p:cNvGrpSpPr>
                <p:nvPr/>
              </p:nvGrpSpPr>
              <p:grpSpPr bwMode="auto">
                <a:xfrm>
                  <a:off x="2809776" y="4216291"/>
                  <a:ext cx="43189" cy="208245"/>
                  <a:chOff x="2232" y="5772"/>
                  <a:chExt cx="389" cy="1061"/>
                </a:xfrm>
              </p:grpSpPr>
              <p:sp>
                <p:nvSpPr>
                  <p:cNvPr id="323" name="Freeform 138"/>
                  <p:cNvSpPr>
                    <a:spLocks/>
                  </p:cNvSpPr>
                  <p:nvPr/>
                </p:nvSpPr>
                <p:spPr bwMode="auto">
                  <a:xfrm>
                    <a:off x="2466" y="5781"/>
                    <a:ext cx="155" cy="1003"/>
                  </a:xfrm>
                  <a:custGeom>
                    <a:avLst/>
                    <a:gdLst>
                      <a:gd name="T0" fmla="*/ 155 w 155"/>
                      <a:gd name="T1" fmla="*/ 941 h 1021"/>
                      <a:gd name="T2" fmla="*/ 155 w 155"/>
                      <a:gd name="T3" fmla="*/ 0 h 1021"/>
                      <a:gd name="T4" fmla="*/ 96 w 155"/>
                      <a:gd name="T5" fmla="*/ 0 h 1021"/>
                      <a:gd name="T6" fmla="*/ 0 w 155"/>
                      <a:gd name="T7" fmla="*/ 968 h 1021"/>
                      <a:gd name="T8" fmla="*/ 155 w 155"/>
                      <a:gd name="T9" fmla="*/ 941 h 102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55"/>
                      <a:gd name="T16" fmla="*/ 0 h 1021"/>
                      <a:gd name="T17" fmla="*/ 155 w 155"/>
                      <a:gd name="T18" fmla="*/ 1021 h 102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55" h="1021">
                        <a:moveTo>
                          <a:pt x="155" y="993"/>
                        </a:moveTo>
                        <a:lnTo>
                          <a:pt x="155" y="0"/>
                        </a:lnTo>
                        <a:lnTo>
                          <a:pt x="96" y="0"/>
                        </a:lnTo>
                        <a:lnTo>
                          <a:pt x="0" y="1021"/>
                        </a:lnTo>
                        <a:lnTo>
                          <a:pt x="155" y="993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 w="9525">
                    <a:solidFill>
                      <a:srgbClr val="40404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dirty="0"/>
                  </a:p>
                </p:txBody>
              </p:sp>
              <p:sp>
                <p:nvSpPr>
                  <p:cNvPr id="324" name="AutoShape 139"/>
                  <p:cNvSpPr>
                    <a:spLocks noChangeArrowheads="1"/>
                  </p:cNvSpPr>
                  <p:nvPr/>
                </p:nvSpPr>
                <p:spPr bwMode="auto">
                  <a:xfrm rot="5400000" flipV="1">
                    <a:off x="1896" y="6108"/>
                    <a:ext cx="1061" cy="389"/>
                  </a:xfrm>
                  <a:prstGeom prst="parallelogram">
                    <a:avLst>
                      <a:gd name="adj" fmla="val 17805"/>
                    </a:avLst>
                  </a:prstGeom>
                  <a:noFill/>
                  <a:ln w="3175">
                    <a:solidFill>
                      <a:srgbClr val="40404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dirty="0"/>
                  </a:p>
                </p:txBody>
              </p:sp>
              <p:sp>
                <p:nvSpPr>
                  <p:cNvPr id="325" name="Freeform 140"/>
                  <p:cNvSpPr>
                    <a:spLocks/>
                  </p:cNvSpPr>
                  <p:nvPr/>
                </p:nvSpPr>
                <p:spPr bwMode="auto">
                  <a:xfrm rot="-156844">
                    <a:off x="2236" y="5787"/>
                    <a:ext cx="358" cy="96"/>
                  </a:xfrm>
                  <a:custGeom>
                    <a:avLst/>
                    <a:gdLst>
                      <a:gd name="T0" fmla="*/ 0 w 358"/>
                      <a:gd name="T1" fmla="*/ 12 h 177"/>
                      <a:gd name="T2" fmla="*/ 358 w 358"/>
                      <a:gd name="T3" fmla="*/ 0 h 177"/>
                      <a:gd name="T4" fmla="*/ 358 w 358"/>
                      <a:gd name="T5" fmla="*/ 15 h 177"/>
                      <a:gd name="T6" fmla="*/ 0 w 358"/>
                      <a:gd name="T7" fmla="*/ 28 h 177"/>
                      <a:gd name="T8" fmla="*/ 0 w 358"/>
                      <a:gd name="T9" fmla="*/ 12 h 17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58"/>
                      <a:gd name="T16" fmla="*/ 0 h 177"/>
                      <a:gd name="T17" fmla="*/ 358 w 358"/>
                      <a:gd name="T18" fmla="*/ 177 h 17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58" h="177">
                        <a:moveTo>
                          <a:pt x="0" y="78"/>
                        </a:moveTo>
                        <a:lnTo>
                          <a:pt x="358" y="0"/>
                        </a:lnTo>
                        <a:lnTo>
                          <a:pt x="358" y="96"/>
                        </a:lnTo>
                        <a:lnTo>
                          <a:pt x="0" y="177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272727"/>
                  </a:solidFill>
                  <a:ln w="9525">
                    <a:solidFill>
                      <a:srgbClr val="27272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dirty="0"/>
                  </a:p>
                </p:txBody>
              </p:sp>
            </p:grpSp>
            <p:grpSp>
              <p:nvGrpSpPr>
                <p:cNvPr id="319" name="Group 141"/>
                <p:cNvGrpSpPr>
                  <a:grpSpLocks/>
                </p:cNvGrpSpPr>
                <p:nvPr/>
              </p:nvGrpSpPr>
              <p:grpSpPr bwMode="auto">
                <a:xfrm>
                  <a:off x="2803425" y="4000427"/>
                  <a:ext cx="43189" cy="208245"/>
                  <a:chOff x="2232" y="5772"/>
                  <a:chExt cx="389" cy="1061"/>
                </a:xfrm>
              </p:grpSpPr>
              <p:sp>
                <p:nvSpPr>
                  <p:cNvPr id="320" name="Freeform 142"/>
                  <p:cNvSpPr>
                    <a:spLocks/>
                  </p:cNvSpPr>
                  <p:nvPr/>
                </p:nvSpPr>
                <p:spPr bwMode="auto">
                  <a:xfrm>
                    <a:off x="2466" y="5781"/>
                    <a:ext cx="155" cy="1003"/>
                  </a:xfrm>
                  <a:custGeom>
                    <a:avLst/>
                    <a:gdLst>
                      <a:gd name="T0" fmla="*/ 155 w 155"/>
                      <a:gd name="T1" fmla="*/ 941 h 1021"/>
                      <a:gd name="T2" fmla="*/ 155 w 155"/>
                      <a:gd name="T3" fmla="*/ 0 h 1021"/>
                      <a:gd name="T4" fmla="*/ 96 w 155"/>
                      <a:gd name="T5" fmla="*/ 0 h 1021"/>
                      <a:gd name="T6" fmla="*/ 0 w 155"/>
                      <a:gd name="T7" fmla="*/ 968 h 1021"/>
                      <a:gd name="T8" fmla="*/ 155 w 155"/>
                      <a:gd name="T9" fmla="*/ 941 h 102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55"/>
                      <a:gd name="T16" fmla="*/ 0 h 1021"/>
                      <a:gd name="T17" fmla="*/ 155 w 155"/>
                      <a:gd name="T18" fmla="*/ 1021 h 102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55" h="1021">
                        <a:moveTo>
                          <a:pt x="155" y="993"/>
                        </a:moveTo>
                        <a:lnTo>
                          <a:pt x="155" y="0"/>
                        </a:lnTo>
                        <a:lnTo>
                          <a:pt x="96" y="0"/>
                        </a:lnTo>
                        <a:lnTo>
                          <a:pt x="0" y="1021"/>
                        </a:lnTo>
                        <a:lnTo>
                          <a:pt x="155" y="993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 w="9525">
                    <a:solidFill>
                      <a:srgbClr val="40404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dirty="0"/>
                  </a:p>
                </p:txBody>
              </p:sp>
              <p:sp>
                <p:nvSpPr>
                  <p:cNvPr id="321" name="AutoShape 143"/>
                  <p:cNvSpPr>
                    <a:spLocks noChangeArrowheads="1"/>
                  </p:cNvSpPr>
                  <p:nvPr/>
                </p:nvSpPr>
                <p:spPr bwMode="auto">
                  <a:xfrm rot="5400000" flipV="1">
                    <a:off x="1896" y="6108"/>
                    <a:ext cx="1061" cy="389"/>
                  </a:xfrm>
                  <a:prstGeom prst="parallelogram">
                    <a:avLst>
                      <a:gd name="adj" fmla="val 17805"/>
                    </a:avLst>
                  </a:prstGeom>
                  <a:noFill/>
                  <a:ln w="3175">
                    <a:solidFill>
                      <a:srgbClr val="40404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dirty="0"/>
                  </a:p>
                </p:txBody>
              </p:sp>
              <p:sp>
                <p:nvSpPr>
                  <p:cNvPr id="322" name="Freeform 144"/>
                  <p:cNvSpPr>
                    <a:spLocks/>
                  </p:cNvSpPr>
                  <p:nvPr/>
                </p:nvSpPr>
                <p:spPr bwMode="auto">
                  <a:xfrm rot="-156844">
                    <a:off x="2236" y="5787"/>
                    <a:ext cx="358" cy="96"/>
                  </a:xfrm>
                  <a:custGeom>
                    <a:avLst/>
                    <a:gdLst>
                      <a:gd name="T0" fmla="*/ 0 w 358"/>
                      <a:gd name="T1" fmla="*/ 12 h 177"/>
                      <a:gd name="T2" fmla="*/ 358 w 358"/>
                      <a:gd name="T3" fmla="*/ 0 h 177"/>
                      <a:gd name="T4" fmla="*/ 358 w 358"/>
                      <a:gd name="T5" fmla="*/ 15 h 177"/>
                      <a:gd name="T6" fmla="*/ 0 w 358"/>
                      <a:gd name="T7" fmla="*/ 28 h 177"/>
                      <a:gd name="T8" fmla="*/ 0 w 358"/>
                      <a:gd name="T9" fmla="*/ 12 h 17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58"/>
                      <a:gd name="T16" fmla="*/ 0 h 177"/>
                      <a:gd name="T17" fmla="*/ 358 w 358"/>
                      <a:gd name="T18" fmla="*/ 177 h 17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58" h="177">
                        <a:moveTo>
                          <a:pt x="0" y="78"/>
                        </a:moveTo>
                        <a:lnTo>
                          <a:pt x="358" y="0"/>
                        </a:lnTo>
                        <a:lnTo>
                          <a:pt x="358" y="96"/>
                        </a:lnTo>
                        <a:lnTo>
                          <a:pt x="0" y="177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272727"/>
                  </a:solidFill>
                  <a:ln w="9525">
                    <a:solidFill>
                      <a:srgbClr val="27272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dirty="0"/>
                  </a:p>
                </p:txBody>
              </p:sp>
            </p:grpSp>
          </p:grpSp>
          <p:grpSp>
            <p:nvGrpSpPr>
              <p:cNvPr id="308" name="Group 145"/>
              <p:cNvGrpSpPr>
                <a:grpSpLocks/>
              </p:cNvGrpSpPr>
              <p:nvPr/>
            </p:nvGrpSpPr>
            <p:grpSpPr bwMode="auto">
              <a:xfrm>
                <a:off x="2673324" y="3061184"/>
                <a:ext cx="468000" cy="182850"/>
                <a:chOff x="2273" y="7170"/>
                <a:chExt cx="650" cy="288"/>
              </a:xfrm>
            </p:grpSpPr>
            <p:cxnSp>
              <p:nvCxnSpPr>
                <p:cNvPr id="309" name="AutoShape 146"/>
                <p:cNvCxnSpPr>
                  <a:cxnSpLocks noChangeShapeType="1"/>
                </p:cNvCxnSpPr>
                <p:nvPr/>
              </p:nvCxnSpPr>
              <p:spPr bwMode="auto">
                <a:xfrm flipV="1">
                  <a:off x="2273" y="7170"/>
                  <a:ext cx="650" cy="288"/>
                </a:xfrm>
                <a:prstGeom prst="straightConnector1">
                  <a:avLst/>
                </a:prstGeom>
                <a:noFill/>
                <a:ln w="28575">
                  <a:solidFill>
                    <a:srgbClr val="272727"/>
                  </a:solidFill>
                  <a:round/>
                  <a:headEnd/>
                  <a:tailEnd/>
                </a:ln>
              </p:spPr>
            </p:cxnSp>
            <p:cxnSp>
              <p:nvCxnSpPr>
                <p:cNvPr id="310" name="AutoShape 147"/>
                <p:cNvCxnSpPr>
                  <a:cxnSpLocks noChangeShapeType="1"/>
                </p:cNvCxnSpPr>
                <p:nvPr/>
              </p:nvCxnSpPr>
              <p:spPr bwMode="auto">
                <a:xfrm flipV="1">
                  <a:off x="2434" y="7207"/>
                  <a:ext cx="279" cy="122"/>
                </a:xfrm>
                <a:prstGeom prst="straightConnector1">
                  <a:avLst/>
                </a:prstGeom>
                <a:noFill/>
                <a:ln w="38100">
                  <a:solidFill>
                    <a:srgbClr val="FFFFFF"/>
                  </a:solidFill>
                  <a:round/>
                  <a:headEnd/>
                  <a:tailEnd/>
                </a:ln>
              </p:spPr>
            </p:cxnSp>
          </p:grpSp>
        </p:grpSp>
        <p:grpSp>
          <p:nvGrpSpPr>
            <p:cNvPr id="181" name="Group 60"/>
            <p:cNvGrpSpPr>
              <a:grpSpLocks/>
            </p:cNvGrpSpPr>
            <p:nvPr/>
          </p:nvGrpSpPr>
          <p:grpSpPr bwMode="auto">
            <a:xfrm>
              <a:off x="398461" y="3262335"/>
              <a:ext cx="576261" cy="1439871"/>
              <a:chOff x="1767" y="7170"/>
              <a:chExt cx="1156" cy="2945"/>
            </a:xfrm>
          </p:grpSpPr>
          <p:sp>
            <p:nvSpPr>
              <p:cNvPr id="272" name="AutoShape 61"/>
              <p:cNvSpPr>
                <a:spLocks noChangeArrowheads="1"/>
              </p:cNvSpPr>
              <p:nvPr/>
            </p:nvSpPr>
            <p:spPr bwMode="auto">
              <a:xfrm rot="6000000">
                <a:off x="2107" y="9580"/>
                <a:ext cx="113" cy="79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88 w 21600"/>
                  <a:gd name="T13" fmla="*/ 4489 h 21600"/>
                  <a:gd name="T14" fmla="*/ 17012 w 21600"/>
                  <a:gd name="T15" fmla="*/ 17111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272727"/>
              </a:solidFill>
              <a:ln w="9525">
                <a:solidFill>
                  <a:srgbClr val="272727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273" name="AutoShape 62"/>
              <p:cNvSpPr>
                <a:spLocks noChangeArrowheads="1"/>
              </p:cNvSpPr>
              <p:nvPr/>
            </p:nvSpPr>
            <p:spPr bwMode="auto">
              <a:xfrm flipH="1" flipV="1">
                <a:off x="2515" y="7301"/>
                <a:ext cx="202" cy="2814"/>
              </a:xfrm>
              <a:custGeom>
                <a:avLst/>
                <a:gdLst>
                  <a:gd name="T0" fmla="*/ 0 w 21600"/>
                  <a:gd name="T1" fmla="*/ 3 h 21600"/>
                  <a:gd name="T2" fmla="*/ 0 w 21600"/>
                  <a:gd name="T3" fmla="*/ 6 h 21600"/>
                  <a:gd name="T4" fmla="*/ 0 w 21600"/>
                  <a:gd name="T5" fmla="*/ 3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491 w 21600"/>
                  <a:gd name="T13" fmla="*/ 4498 h 21600"/>
                  <a:gd name="T14" fmla="*/ 17109 w 21600"/>
                  <a:gd name="T15" fmla="*/ 1710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rgbClr val="BFBFB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274" name="Freeform 63"/>
              <p:cNvSpPr>
                <a:spLocks/>
              </p:cNvSpPr>
              <p:nvPr/>
            </p:nvSpPr>
            <p:spPr bwMode="auto">
              <a:xfrm>
                <a:off x="2443" y="7301"/>
                <a:ext cx="120" cy="2814"/>
              </a:xfrm>
              <a:custGeom>
                <a:avLst/>
                <a:gdLst>
                  <a:gd name="T0" fmla="*/ 67 w 160"/>
                  <a:gd name="T1" fmla="*/ 0 h 3885"/>
                  <a:gd name="T2" fmla="*/ 40 w 160"/>
                  <a:gd name="T3" fmla="*/ 1476 h 3885"/>
                  <a:gd name="T4" fmla="*/ 0 w 160"/>
                  <a:gd name="T5" fmla="*/ 1454 h 3885"/>
                  <a:gd name="T6" fmla="*/ 40 w 160"/>
                  <a:gd name="T7" fmla="*/ 0 h 3885"/>
                  <a:gd name="T8" fmla="*/ 67 w 160"/>
                  <a:gd name="T9" fmla="*/ 0 h 388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0"/>
                  <a:gd name="T16" fmla="*/ 0 h 3885"/>
                  <a:gd name="T17" fmla="*/ 160 w 160"/>
                  <a:gd name="T18" fmla="*/ 3885 h 388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0" h="3885">
                    <a:moveTo>
                      <a:pt x="160" y="0"/>
                    </a:moveTo>
                    <a:lnTo>
                      <a:pt x="95" y="3885"/>
                    </a:lnTo>
                    <a:lnTo>
                      <a:pt x="0" y="3825"/>
                    </a:lnTo>
                    <a:lnTo>
                      <a:pt x="95" y="0"/>
                    </a:lnTo>
                    <a:lnTo>
                      <a:pt x="160" y="0"/>
                    </a:lnTo>
                    <a:close/>
                  </a:path>
                </a:pathLst>
              </a:custGeom>
              <a:solidFill>
                <a:srgbClr val="5A5A5A"/>
              </a:solidFill>
              <a:ln w="9525">
                <a:solidFill>
                  <a:srgbClr val="5A5A5A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dirty="0"/>
              </a:p>
            </p:txBody>
          </p:sp>
          <p:grpSp>
            <p:nvGrpSpPr>
              <p:cNvPr id="275" name="Group 64"/>
              <p:cNvGrpSpPr>
                <a:grpSpLocks/>
              </p:cNvGrpSpPr>
              <p:nvPr/>
            </p:nvGrpSpPr>
            <p:grpSpPr bwMode="auto">
              <a:xfrm>
                <a:off x="2567" y="9783"/>
                <a:ext cx="103" cy="328"/>
                <a:chOff x="2232" y="5772"/>
                <a:chExt cx="389" cy="1061"/>
              </a:xfrm>
            </p:grpSpPr>
            <p:sp>
              <p:nvSpPr>
                <p:cNvPr id="303" name="Freeform 65"/>
                <p:cNvSpPr>
                  <a:spLocks/>
                </p:cNvSpPr>
                <p:nvPr/>
              </p:nvSpPr>
              <p:spPr bwMode="auto">
                <a:xfrm>
                  <a:off x="2466" y="5781"/>
                  <a:ext cx="155" cy="1003"/>
                </a:xfrm>
                <a:custGeom>
                  <a:avLst/>
                  <a:gdLst>
                    <a:gd name="T0" fmla="*/ 155 w 155"/>
                    <a:gd name="T1" fmla="*/ 941 h 1021"/>
                    <a:gd name="T2" fmla="*/ 155 w 155"/>
                    <a:gd name="T3" fmla="*/ 0 h 1021"/>
                    <a:gd name="T4" fmla="*/ 96 w 155"/>
                    <a:gd name="T5" fmla="*/ 0 h 1021"/>
                    <a:gd name="T6" fmla="*/ 0 w 155"/>
                    <a:gd name="T7" fmla="*/ 968 h 1021"/>
                    <a:gd name="T8" fmla="*/ 155 w 155"/>
                    <a:gd name="T9" fmla="*/ 941 h 10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5"/>
                    <a:gd name="T16" fmla="*/ 0 h 1021"/>
                    <a:gd name="T17" fmla="*/ 155 w 155"/>
                    <a:gd name="T18" fmla="*/ 1021 h 10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5" h="1021">
                      <a:moveTo>
                        <a:pt x="155" y="993"/>
                      </a:moveTo>
                      <a:lnTo>
                        <a:pt x="155" y="0"/>
                      </a:lnTo>
                      <a:lnTo>
                        <a:pt x="96" y="0"/>
                      </a:lnTo>
                      <a:lnTo>
                        <a:pt x="0" y="1021"/>
                      </a:lnTo>
                      <a:lnTo>
                        <a:pt x="155" y="993"/>
                      </a:lnTo>
                      <a:close/>
                    </a:path>
                  </a:pathLst>
                </a:custGeom>
                <a:solidFill>
                  <a:srgbClr val="404040"/>
                </a:solidFill>
                <a:ln w="9525">
                  <a:solidFill>
                    <a:srgbClr val="40404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dirty="0"/>
                </a:p>
              </p:txBody>
            </p:sp>
            <p:sp>
              <p:nvSpPr>
                <p:cNvPr id="304" name="AutoShape 66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1896" y="6108"/>
                  <a:ext cx="1061" cy="389"/>
                </a:xfrm>
                <a:prstGeom prst="parallelogram">
                  <a:avLst>
                    <a:gd name="adj" fmla="val 17805"/>
                  </a:avLst>
                </a:prstGeom>
                <a:noFill/>
                <a:ln w="3175">
                  <a:solidFill>
                    <a:srgbClr val="40404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 dirty="0"/>
                </a:p>
              </p:txBody>
            </p:sp>
            <p:sp>
              <p:nvSpPr>
                <p:cNvPr id="305" name="Freeform 67"/>
                <p:cNvSpPr>
                  <a:spLocks/>
                </p:cNvSpPr>
                <p:nvPr/>
              </p:nvSpPr>
              <p:spPr bwMode="auto">
                <a:xfrm rot="-156844">
                  <a:off x="2236" y="5787"/>
                  <a:ext cx="358" cy="96"/>
                </a:xfrm>
                <a:custGeom>
                  <a:avLst/>
                  <a:gdLst>
                    <a:gd name="T0" fmla="*/ 0 w 358"/>
                    <a:gd name="T1" fmla="*/ 12 h 177"/>
                    <a:gd name="T2" fmla="*/ 358 w 358"/>
                    <a:gd name="T3" fmla="*/ 0 h 177"/>
                    <a:gd name="T4" fmla="*/ 358 w 358"/>
                    <a:gd name="T5" fmla="*/ 15 h 177"/>
                    <a:gd name="T6" fmla="*/ 0 w 358"/>
                    <a:gd name="T7" fmla="*/ 28 h 177"/>
                    <a:gd name="T8" fmla="*/ 0 w 358"/>
                    <a:gd name="T9" fmla="*/ 12 h 17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58"/>
                    <a:gd name="T16" fmla="*/ 0 h 177"/>
                    <a:gd name="T17" fmla="*/ 358 w 358"/>
                    <a:gd name="T18" fmla="*/ 177 h 17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58" h="177">
                      <a:moveTo>
                        <a:pt x="0" y="78"/>
                      </a:moveTo>
                      <a:lnTo>
                        <a:pt x="358" y="0"/>
                      </a:lnTo>
                      <a:lnTo>
                        <a:pt x="358" y="96"/>
                      </a:lnTo>
                      <a:lnTo>
                        <a:pt x="0" y="177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rgbClr val="272727"/>
                </a:solidFill>
                <a:ln w="9525">
                  <a:solidFill>
                    <a:srgbClr val="272727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dirty="0"/>
                </a:p>
              </p:txBody>
            </p:sp>
          </p:grpSp>
          <p:grpSp>
            <p:nvGrpSpPr>
              <p:cNvPr id="276" name="Group 68"/>
              <p:cNvGrpSpPr>
                <a:grpSpLocks/>
              </p:cNvGrpSpPr>
              <p:nvPr/>
            </p:nvGrpSpPr>
            <p:grpSpPr bwMode="auto">
              <a:xfrm>
                <a:off x="2575" y="8725"/>
                <a:ext cx="85" cy="328"/>
                <a:chOff x="2232" y="5772"/>
                <a:chExt cx="389" cy="1061"/>
              </a:xfrm>
            </p:grpSpPr>
            <p:sp>
              <p:nvSpPr>
                <p:cNvPr id="300" name="Freeform 69"/>
                <p:cNvSpPr>
                  <a:spLocks/>
                </p:cNvSpPr>
                <p:nvPr/>
              </p:nvSpPr>
              <p:spPr bwMode="auto">
                <a:xfrm>
                  <a:off x="2466" y="5781"/>
                  <a:ext cx="155" cy="1003"/>
                </a:xfrm>
                <a:custGeom>
                  <a:avLst/>
                  <a:gdLst>
                    <a:gd name="T0" fmla="*/ 155 w 155"/>
                    <a:gd name="T1" fmla="*/ 941 h 1021"/>
                    <a:gd name="T2" fmla="*/ 155 w 155"/>
                    <a:gd name="T3" fmla="*/ 0 h 1021"/>
                    <a:gd name="T4" fmla="*/ 96 w 155"/>
                    <a:gd name="T5" fmla="*/ 0 h 1021"/>
                    <a:gd name="T6" fmla="*/ 0 w 155"/>
                    <a:gd name="T7" fmla="*/ 968 h 1021"/>
                    <a:gd name="T8" fmla="*/ 155 w 155"/>
                    <a:gd name="T9" fmla="*/ 941 h 10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5"/>
                    <a:gd name="T16" fmla="*/ 0 h 1021"/>
                    <a:gd name="T17" fmla="*/ 155 w 155"/>
                    <a:gd name="T18" fmla="*/ 1021 h 10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5" h="1021">
                      <a:moveTo>
                        <a:pt x="155" y="993"/>
                      </a:moveTo>
                      <a:lnTo>
                        <a:pt x="155" y="0"/>
                      </a:lnTo>
                      <a:lnTo>
                        <a:pt x="96" y="0"/>
                      </a:lnTo>
                      <a:lnTo>
                        <a:pt x="0" y="1021"/>
                      </a:lnTo>
                      <a:lnTo>
                        <a:pt x="155" y="993"/>
                      </a:lnTo>
                      <a:close/>
                    </a:path>
                  </a:pathLst>
                </a:custGeom>
                <a:solidFill>
                  <a:srgbClr val="404040"/>
                </a:solidFill>
                <a:ln w="9525">
                  <a:solidFill>
                    <a:srgbClr val="40404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dirty="0"/>
                </a:p>
              </p:txBody>
            </p:sp>
            <p:sp>
              <p:nvSpPr>
                <p:cNvPr id="301" name="AutoShape 70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1896" y="6108"/>
                  <a:ext cx="1061" cy="389"/>
                </a:xfrm>
                <a:prstGeom prst="parallelogram">
                  <a:avLst>
                    <a:gd name="adj" fmla="val 17805"/>
                  </a:avLst>
                </a:prstGeom>
                <a:noFill/>
                <a:ln w="3175">
                  <a:solidFill>
                    <a:srgbClr val="40404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 dirty="0"/>
                </a:p>
              </p:txBody>
            </p:sp>
            <p:sp>
              <p:nvSpPr>
                <p:cNvPr id="302" name="Freeform 71"/>
                <p:cNvSpPr>
                  <a:spLocks/>
                </p:cNvSpPr>
                <p:nvPr/>
              </p:nvSpPr>
              <p:spPr bwMode="auto">
                <a:xfrm rot="-156844">
                  <a:off x="2236" y="5787"/>
                  <a:ext cx="358" cy="96"/>
                </a:xfrm>
                <a:custGeom>
                  <a:avLst/>
                  <a:gdLst>
                    <a:gd name="T0" fmla="*/ 0 w 358"/>
                    <a:gd name="T1" fmla="*/ 12 h 177"/>
                    <a:gd name="T2" fmla="*/ 358 w 358"/>
                    <a:gd name="T3" fmla="*/ 0 h 177"/>
                    <a:gd name="T4" fmla="*/ 358 w 358"/>
                    <a:gd name="T5" fmla="*/ 15 h 177"/>
                    <a:gd name="T6" fmla="*/ 0 w 358"/>
                    <a:gd name="T7" fmla="*/ 28 h 177"/>
                    <a:gd name="T8" fmla="*/ 0 w 358"/>
                    <a:gd name="T9" fmla="*/ 12 h 17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58"/>
                    <a:gd name="T16" fmla="*/ 0 h 177"/>
                    <a:gd name="T17" fmla="*/ 358 w 358"/>
                    <a:gd name="T18" fmla="*/ 177 h 17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58" h="177">
                      <a:moveTo>
                        <a:pt x="0" y="78"/>
                      </a:moveTo>
                      <a:lnTo>
                        <a:pt x="358" y="0"/>
                      </a:lnTo>
                      <a:lnTo>
                        <a:pt x="358" y="96"/>
                      </a:lnTo>
                      <a:lnTo>
                        <a:pt x="0" y="177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rgbClr val="272727"/>
                </a:solidFill>
                <a:ln w="9525">
                  <a:solidFill>
                    <a:srgbClr val="272727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dirty="0"/>
                </a:p>
              </p:txBody>
            </p:sp>
          </p:grpSp>
          <p:grpSp>
            <p:nvGrpSpPr>
              <p:cNvPr id="277" name="Group 72"/>
              <p:cNvGrpSpPr>
                <a:grpSpLocks/>
              </p:cNvGrpSpPr>
              <p:nvPr/>
            </p:nvGrpSpPr>
            <p:grpSpPr bwMode="auto">
              <a:xfrm>
                <a:off x="2569" y="9070"/>
                <a:ext cx="95" cy="328"/>
                <a:chOff x="2232" y="5772"/>
                <a:chExt cx="389" cy="1061"/>
              </a:xfrm>
            </p:grpSpPr>
            <p:sp>
              <p:nvSpPr>
                <p:cNvPr id="297" name="Freeform 73"/>
                <p:cNvSpPr>
                  <a:spLocks/>
                </p:cNvSpPr>
                <p:nvPr/>
              </p:nvSpPr>
              <p:spPr bwMode="auto">
                <a:xfrm>
                  <a:off x="2466" y="5781"/>
                  <a:ext cx="155" cy="1003"/>
                </a:xfrm>
                <a:custGeom>
                  <a:avLst/>
                  <a:gdLst>
                    <a:gd name="T0" fmla="*/ 155 w 155"/>
                    <a:gd name="T1" fmla="*/ 941 h 1021"/>
                    <a:gd name="T2" fmla="*/ 155 w 155"/>
                    <a:gd name="T3" fmla="*/ 0 h 1021"/>
                    <a:gd name="T4" fmla="*/ 96 w 155"/>
                    <a:gd name="T5" fmla="*/ 0 h 1021"/>
                    <a:gd name="T6" fmla="*/ 0 w 155"/>
                    <a:gd name="T7" fmla="*/ 968 h 1021"/>
                    <a:gd name="T8" fmla="*/ 155 w 155"/>
                    <a:gd name="T9" fmla="*/ 941 h 10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5"/>
                    <a:gd name="T16" fmla="*/ 0 h 1021"/>
                    <a:gd name="T17" fmla="*/ 155 w 155"/>
                    <a:gd name="T18" fmla="*/ 1021 h 10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5" h="1021">
                      <a:moveTo>
                        <a:pt x="155" y="993"/>
                      </a:moveTo>
                      <a:lnTo>
                        <a:pt x="155" y="0"/>
                      </a:lnTo>
                      <a:lnTo>
                        <a:pt x="96" y="0"/>
                      </a:lnTo>
                      <a:lnTo>
                        <a:pt x="0" y="1021"/>
                      </a:lnTo>
                      <a:lnTo>
                        <a:pt x="155" y="993"/>
                      </a:lnTo>
                      <a:close/>
                    </a:path>
                  </a:pathLst>
                </a:custGeom>
                <a:solidFill>
                  <a:srgbClr val="404040"/>
                </a:solidFill>
                <a:ln w="9525">
                  <a:solidFill>
                    <a:srgbClr val="40404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dirty="0"/>
                </a:p>
              </p:txBody>
            </p:sp>
            <p:sp>
              <p:nvSpPr>
                <p:cNvPr id="298" name="AutoShape 74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1896" y="6108"/>
                  <a:ext cx="1061" cy="389"/>
                </a:xfrm>
                <a:prstGeom prst="parallelogram">
                  <a:avLst>
                    <a:gd name="adj" fmla="val 17805"/>
                  </a:avLst>
                </a:prstGeom>
                <a:noFill/>
                <a:ln w="3175">
                  <a:solidFill>
                    <a:srgbClr val="40404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 dirty="0"/>
                </a:p>
              </p:txBody>
            </p:sp>
            <p:sp>
              <p:nvSpPr>
                <p:cNvPr id="299" name="Freeform 75"/>
                <p:cNvSpPr>
                  <a:spLocks/>
                </p:cNvSpPr>
                <p:nvPr/>
              </p:nvSpPr>
              <p:spPr bwMode="auto">
                <a:xfrm rot="-156844">
                  <a:off x="2236" y="5787"/>
                  <a:ext cx="358" cy="96"/>
                </a:xfrm>
                <a:custGeom>
                  <a:avLst/>
                  <a:gdLst>
                    <a:gd name="T0" fmla="*/ 0 w 358"/>
                    <a:gd name="T1" fmla="*/ 12 h 177"/>
                    <a:gd name="T2" fmla="*/ 358 w 358"/>
                    <a:gd name="T3" fmla="*/ 0 h 177"/>
                    <a:gd name="T4" fmla="*/ 358 w 358"/>
                    <a:gd name="T5" fmla="*/ 15 h 177"/>
                    <a:gd name="T6" fmla="*/ 0 w 358"/>
                    <a:gd name="T7" fmla="*/ 28 h 177"/>
                    <a:gd name="T8" fmla="*/ 0 w 358"/>
                    <a:gd name="T9" fmla="*/ 12 h 17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58"/>
                    <a:gd name="T16" fmla="*/ 0 h 177"/>
                    <a:gd name="T17" fmla="*/ 358 w 358"/>
                    <a:gd name="T18" fmla="*/ 177 h 17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58" h="177">
                      <a:moveTo>
                        <a:pt x="0" y="78"/>
                      </a:moveTo>
                      <a:lnTo>
                        <a:pt x="358" y="0"/>
                      </a:lnTo>
                      <a:lnTo>
                        <a:pt x="358" y="96"/>
                      </a:lnTo>
                      <a:lnTo>
                        <a:pt x="0" y="177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rgbClr val="272727"/>
                </a:solidFill>
                <a:ln w="9525">
                  <a:solidFill>
                    <a:srgbClr val="272727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dirty="0"/>
                </a:p>
              </p:txBody>
            </p:sp>
          </p:grpSp>
          <p:grpSp>
            <p:nvGrpSpPr>
              <p:cNvPr id="278" name="Group 76"/>
              <p:cNvGrpSpPr>
                <a:grpSpLocks/>
              </p:cNvGrpSpPr>
              <p:nvPr/>
            </p:nvGrpSpPr>
            <p:grpSpPr bwMode="auto">
              <a:xfrm>
                <a:off x="2571" y="9420"/>
                <a:ext cx="103" cy="328"/>
                <a:chOff x="2232" y="5772"/>
                <a:chExt cx="389" cy="1061"/>
              </a:xfrm>
            </p:grpSpPr>
            <p:sp>
              <p:nvSpPr>
                <p:cNvPr id="294" name="Freeform 77"/>
                <p:cNvSpPr>
                  <a:spLocks/>
                </p:cNvSpPr>
                <p:nvPr/>
              </p:nvSpPr>
              <p:spPr bwMode="auto">
                <a:xfrm>
                  <a:off x="2466" y="5781"/>
                  <a:ext cx="155" cy="1003"/>
                </a:xfrm>
                <a:custGeom>
                  <a:avLst/>
                  <a:gdLst>
                    <a:gd name="T0" fmla="*/ 155 w 155"/>
                    <a:gd name="T1" fmla="*/ 941 h 1021"/>
                    <a:gd name="T2" fmla="*/ 155 w 155"/>
                    <a:gd name="T3" fmla="*/ 0 h 1021"/>
                    <a:gd name="T4" fmla="*/ 96 w 155"/>
                    <a:gd name="T5" fmla="*/ 0 h 1021"/>
                    <a:gd name="T6" fmla="*/ 0 w 155"/>
                    <a:gd name="T7" fmla="*/ 968 h 1021"/>
                    <a:gd name="T8" fmla="*/ 155 w 155"/>
                    <a:gd name="T9" fmla="*/ 941 h 10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5"/>
                    <a:gd name="T16" fmla="*/ 0 h 1021"/>
                    <a:gd name="T17" fmla="*/ 155 w 155"/>
                    <a:gd name="T18" fmla="*/ 1021 h 10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5" h="1021">
                      <a:moveTo>
                        <a:pt x="155" y="993"/>
                      </a:moveTo>
                      <a:lnTo>
                        <a:pt x="155" y="0"/>
                      </a:lnTo>
                      <a:lnTo>
                        <a:pt x="96" y="0"/>
                      </a:lnTo>
                      <a:lnTo>
                        <a:pt x="0" y="1021"/>
                      </a:lnTo>
                      <a:lnTo>
                        <a:pt x="155" y="993"/>
                      </a:lnTo>
                      <a:close/>
                    </a:path>
                  </a:pathLst>
                </a:custGeom>
                <a:solidFill>
                  <a:srgbClr val="404040"/>
                </a:solidFill>
                <a:ln w="9525">
                  <a:solidFill>
                    <a:srgbClr val="40404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dirty="0"/>
                </a:p>
              </p:txBody>
            </p:sp>
            <p:sp>
              <p:nvSpPr>
                <p:cNvPr id="295" name="AutoShape 78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1896" y="6108"/>
                  <a:ext cx="1061" cy="389"/>
                </a:xfrm>
                <a:prstGeom prst="parallelogram">
                  <a:avLst>
                    <a:gd name="adj" fmla="val 17805"/>
                  </a:avLst>
                </a:prstGeom>
                <a:noFill/>
                <a:ln w="3175">
                  <a:solidFill>
                    <a:srgbClr val="40404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 dirty="0"/>
                </a:p>
              </p:txBody>
            </p:sp>
            <p:sp>
              <p:nvSpPr>
                <p:cNvPr id="296" name="Freeform 79"/>
                <p:cNvSpPr>
                  <a:spLocks/>
                </p:cNvSpPr>
                <p:nvPr/>
              </p:nvSpPr>
              <p:spPr bwMode="auto">
                <a:xfrm rot="-156844">
                  <a:off x="2236" y="5787"/>
                  <a:ext cx="358" cy="96"/>
                </a:xfrm>
                <a:custGeom>
                  <a:avLst/>
                  <a:gdLst>
                    <a:gd name="T0" fmla="*/ 0 w 358"/>
                    <a:gd name="T1" fmla="*/ 12 h 177"/>
                    <a:gd name="T2" fmla="*/ 358 w 358"/>
                    <a:gd name="T3" fmla="*/ 0 h 177"/>
                    <a:gd name="T4" fmla="*/ 358 w 358"/>
                    <a:gd name="T5" fmla="*/ 15 h 177"/>
                    <a:gd name="T6" fmla="*/ 0 w 358"/>
                    <a:gd name="T7" fmla="*/ 28 h 177"/>
                    <a:gd name="T8" fmla="*/ 0 w 358"/>
                    <a:gd name="T9" fmla="*/ 12 h 17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58"/>
                    <a:gd name="T16" fmla="*/ 0 h 177"/>
                    <a:gd name="T17" fmla="*/ 358 w 358"/>
                    <a:gd name="T18" fmla="*/ 177 h 17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58" h="177">
                      <a:moveTo>
                        <a:pt x="0" y="78"/>
                      </a:moveTo>
                      <a:lnTo>
                        <a:pt x="358" y="0"/>
                      </a:lnTo>
                      <a:lnTo>
                        <a:pt x="358" y="96"/>
                      </a:lnTo>
                      <a:lnTo>
                        <a:pt x="0" y="177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rgbClr val="272727"/>
                </a:solidFill>
                <a:ln w="9525">
                  <a:solidFill>
                    <a:srgbClr val="272727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dirty="0"/>
                </a:p>
              </p:txBody>
            </p:sp>
          </p:grpSp>
          <p:grpSp>
            <p:nvGrpSpPr>
              <p:cNvPr id="279" name="Group 80"/>
              <p:cNvGrpSpPr>
                <a:grpSpLocks/>
              </p:cNvGrpSpPr>
              <p:nvPr/>
            </p:nvGrpSpPr>
            <p:grpSpPr bwMode="auto">
              <a:xfrm>
                <a:off x="2575" y="8384"/>
                <a:ext cx="85" cy="328"/>
                <a:chOff x="2232" y="5772"/>
                <a:chExt cx="389" cy="1061"/>
              </a:xfrm>
            </p:grpSpPr>
            <p:sp>
              <p:nvSpPr>
                <p:cNvPr id="291" name="Freeform 81"/>
                <p:cNvSpPr>
                  <a:spLocks/>
                </p:cNvSpPr>
                <p:nvPr/>
              </p:nvSpPr>
              <p:spPr bwMode="auto">
                <a:xfrm>
                  <a:off x="2466" y="5781"/>
                  <a:ext cx="155" cy="1003"/>
                </a:xfrm>
                <a:custGeom>
                  <a:avLst/>
                  <a:gdLst>
                    <a:gd name="T0" fmla="*/ 155 w 155"/>
                    <a:gd name="T1" fmla="*/ 941 h 1021"/>
                    <a:gd name="T2" fmla="*/ 155 w 155"/>
                    <a:gd name="T3" fmla="*/ 0 h 1021"/>
                    <a:gd name="T4" fmla="*/ 96 w 155"/>
                    <a:gd name="T5" fmla="*/ 0 h 1021"/>
                    <a:gd name="T6" fmla="*/ 0 w 155"/>
                    <a:gd name="T7" fmla="*/ 968 h 1021"/>
                    <a:gd name="T8" fmla="*/ 155 w 155"/>
                    <a:gd name="T9" fmla="*/ 941 h 10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5"/>
                    <a:gd name="T16" fmla="*/ 0 h 1021"/>
                    <a:gd name="T17" fmla="*/ 155 w 155"/>
                    <a:gd name="T18" fmla="*/ 1021 h 10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5" h="1021">
                      <a:moveTo>
                        <a:pt x="155" y="993"/>
                      </a:moveTo>
                      <a:lnTo>
                        <a:pt x="155" y="0"/>
                      </a:lnTo>
                      <a:lnTo>
                        <a:pt x="96" y="0"/>
                      </a:lnTo>
                      <a:lnTo>
                        <a:pt x="0" y="1021"/>
                      </a:lnTo>
                      <a:lnTo>
                        <a:pt x="155" y="993"/>
                      </a:lnTo>
                      <a:close/>
                    </a:path>
                  </a:pathLst>
                </a:custGeom>
                <a:solidFill>
                  <a:srgbClr val="404040"/>
                </a:solidFill>
                <a:ln w="9525">
                  <a:solidFill>
                    <a:srgbClr val="40404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dirty="0"/>
                </a:p>
              </p:txBody>
            </p:sp>
            <p:sp>
              <p:nvSpPr>
                <p:cNvPr id="292" name="AutoShape 82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1896" y="6108"/>
                  <a:ext cx="1061" cy="389"/>
                </a:xfrm>
                <a:prstGeom prst="parallelogram">
                  <a:avLst>
                    <a:gd name="adj" fmla="val 17805"/>
                  </a:avLst>
                </a:prstGeom>
                <a:noFill/>
                <a:ln w="3175">
                  <a:solidFill>
                    <a:srgbClr val="40404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 dirty="0"/>
                </a:p>
              </p:txBody>
            </p:sp>
            <p:sp>
              <p:nvSpPr>
                <p:cNvPr id="293" name="Freeform 83"/>
                <p:cNvSpPr>
                  <a:spLocks/>
                </p:cNvSpPr>
                <p:nvPr/>
              </p:nvSpPr>
              <p:spPr bwMode="auto">
                <a:xfrm rot="-156844">
                  <a:off x="2236" y="5787"/>
                  <a:ext cx="358" cy="96"/>
                </a:xfrm>
                <a:custGeom>
                  <a:avLst/>
                  <a:gdLst>
                    <a:gd name="T0" fmla="*/ 0 w 358"/>
                    <a:gd name="T1" fmla="*/ 12 h 177"/>
                    <a:gd name="T2" fmla="*/ 358 w 358"/>
                    <a:gd name="T3" fmla="*/ 0 h 177"/>
                    <a:gd name="T4" fmla="*/ 358 w 358"/>
                    <a:gd name="T5" fmla="*/ 15 h 177"/>
                    <a:gd name="T6" fmla="*/ 0 w 358"/>
                    <a:gd name="T7" fmla="*/ 28 h 177"/>
                    <a:gd name="T8" fmla="*/ 0 w 358"/>
                    <a:gd name="T9" fmla="*/ 12 h 17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58"/>
                    <a:gd name="T16" fmla="*/ 0 h 177"/>
                    <a:gd name="T17" fmla="*/ 358 w 358"/>
                    <a:gd name="T18" fmla="*/ 177 h 17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58" h="177">
                      <a:moveTo>
                        <a:pt x="0" y="78"/>
                      </a:moveTo>
                      <a:lnTo>
                        <a:pt x="358" y="0"/>
                      </a:lnTo>
                      <a:lnTo>
                        <a:pt x="358" y="96"/>
                      </a:lnTo>
                      <a:lnTo>
                        <a:pt x="0" y="177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rgbClr val="272727"/>
                </a:solidFill>
                <a:ln w="9525">
                  <a:solidFill>
                    <a:srgbClr val="272727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dirty="0"/>
                </a:p>
              </p:txBody>
            </p:sp>
          </p:grpSp>
          <p:grpSp>
            <p:nvGrpSpPr>
              <p:cNvPr id="280" name="Group 84"/>
              <p:cNvGrpSpPr>
                <a:grpSpLocks/>
              </p:cNvGrpSpPr>
              <p:nvPr/>
            </p:nvGrpSpPr>
            <p:grpSpPr bwMode="auto">
              <a:xfrm>
                <a:off x="2581" y="8039"/>
                <a:ext cx="68" cy="328"/>
                <a:chOff x="2232" y="5772"/>
                <a:chExt cx="389" cy="1061"/>
              </a:xfrm>
            </p:grpSpPr>
            <p:sp>
              <p:nvSpPr>
                <p:cNvPr id="288" name="Freeform 85"/>
                <p:cNvSpPr>
                  <a:spLocks/>
                </p:cNvSpPr>
                <p:nvPr/>
              </p:nvSpPr>
              <p:spPr bwMode="auto">
                <a:xfrm>
                  <a:off x="2466" y="5781"/>
                  <a:ext cx="155" cy="1003"/>
                </a:xfrm>
                <a:custGeom>
                  <a:avLst/>
                  <a:gdLst>
                    <a:gd name="T0" fmla="*/ 155 w 155"/>
                    <a:gd name="T1" fmla="*/ 941 h 1021"/>
                    <a:gd name="T2" fmla="*/ 155 w 155"/>
                    <a:gd name="T3" fmla="*/ 0 h 1021"/>
                    <a:gd name="T4" fmla="*/ 96 w 155"/>
                    <a:gd name="T5" fmla="*/ 0 h 1021"/>
                    <a:gd name="T6" fmla="*/ 0 w 155"/>
                    <a:gd name="T7" fmla="*/ 968 h 1021"/>
                    <a:gd name="T8" fmla="*/ 155 w 155"/>
                    <a:gd name="T9" fmla="*/ 941 h 10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5"/>
                    <a:gd name="T16" fmla="*/ 0 h 1021"/>
                    <a:gd name="T17" fmla="*/ 155 w 155"/>
                    <a:gd name="T18" fmla="*/ 1021 h 10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5" h="1021">
                      <a:moveTo>
                        <a:pt x="155" y="993"/>
                      </a:moveTo>
                      <a:lnTo>
                        <a:pt x="155" y="0"/>
                      </a:lnTo>
                      <a:lnTo>
                        <a:pt x="96" y="0"/>
                      </a:lnTo>
                      <a:lnTo>
                        <a:pt x="0" y="1021"/>
                      </a:lnTo>
                      <a:lnTo>
                        <a:pt x="155" y="993"/>
                      </a:lnTo>
                      <a:close/>
                    </a:path>
                  </a:pathLst>
                </a:custGeom>
                <a:solidFill>
                  <a:srgbClr val="404040"/>
                </a:solidFill>
                <a:ln w="9525">
                  <a:solidFill>
                    <a:srgbClr val="40404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dirty="0"/>
                </a:p>
              </p:txBody>
            </p:sp>
            <p:sp>
              <p:nvSpPr>
                <p:cNvPr id="289" name="AutoShape 86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1896" y="6108"/>
                  <a:ext cx="1061" cy="389"/>
                </a:xfrm>
                <a:prstGeom prst="parallelogram">
                  <a:avLst>
                    <a:gd name="adj" fmla="val 17805"/>
                  </a:avLst>
                </a:prstGeom>
                <a:noFill/>
                <a:ln w="3175">
                  <a:solidFill>
                    <a:srgbClr val="40404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 dirty="0"/>
                </a:p>
              </p:txBody>
            </p:sp>
            <p:sp>
              <p:nvSpPr>
                <p:cNvPr id="290" name="Freeform 87"/>
                <p:cNvSpPr>
                  <a:spLocks/>
                </p:cNvSpPr>
                <p:nvPr/>
              </p:nvSpPr>
              <p:spPr bwMode="auto">
                <a:xfrm rot="-156844">
                  <a:off x="2236" y="5787"/>
                  <a:ext cx="358" cy="96"/>
                </a:xfrm>
                <a:custGeom>
                  <a:avLst/>
                  <a:gdLst>
                    <a:gd name="T0" fmla="*/ 0 w 358"/>
                    <a:gd name="T1" fmla="*/ 12 h 177"/>
                    <a:gd name="T2" fmla="*/ 358 w 358"/>
                    <a:gd name="T3" fmla="*/ 0 h 177"/>
                    <a:gd name="T4" fmla="*/ 358 w 358"/>
                    <a:gd name="T5" fmla="*/ 15 h 177"/>
                    <a:gd name="T6" fmla="*/ 0 w 358"/>
                    <a:gd name="T7" fmla="*/ 28 h 177"/>
                    <a:gd name="T8" fmla="*/ 0 w 358"/>
                    <a:gd name="T9" fmla="*/ 12 h 17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58"/>
                    <a:gd name="T16" fmla="*/ 0 h 177"/>
                    <a:gd name="T17" fmla="*/ 358 w 358"/>
                    <a:gd name="T18" fmla="*/ 177 h 17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58" h="177">
                      <a:moveTo>
                        <a:pt x="0" y="78"/>
                      </a:moveTo>
                      <a:lnTo>
                        <a:pt x="358" y="0"/>
                      </a:lnTo>
                      <a:lnTo>
                        <a:pt x="358" y="96"/>
                      </a:lnTo>
                      <a:lnTo>
                        <a:pt x="0" y="177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rgbClr val="272727"/>
                </a:solidFill>
                <a:ln w="9525">
                  <a:solidFill>
                    <a:srgbClr val="272727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dirty="0"/>
                </a:p>
              </p:txBody>
            </p:sp>
          </p:grpSp>
          <p:grpSp>
            <p:nvGrpSpPr>
              <p:cNvPr id="281" name="Group 88"/>
              <p:cNvGrpSpPr>
                <a:grpSpLocks/>
              </p:cNvGrpSpPr>
              <p:nvPr/>
            </p:nvGrpSpPr>
            <p:grpSpPr bwMode="auto">
              <a:xfrm>
                <a:off x="2571" y="7699"/>
                <a:ext cx="68" cy="328"/>
                <a:chOff x="2232" y="5772"/>
                <a:chExt cx="389" cy="1061"/>
              </a:xfrm>
            </p:grpSpPr>
            <p:sp>
              <p:nvSpPr>
                <p:cNvPr id="285" name="Freeform 89"/>
                <p:cNvSpPr>
                  <a:spLocks/>
                </p:cNvSpPr>
                <p:nvPr/>
              </p:nvSpPr>
              <p:spPr bwMode="auto">
                <a:xfrm>
                  <a:off x="2466" y="5781"/>
                  <a:ext cx="155" cy="1003"/>
                </a:xfrm>
                <a:custGeom>
                  <a:avLst/>
                  <a:gdLst>
                    <a:gd name="T0" fmla="*/ 155 w 155"/>
                    <a:gd name="T1" fmla="*/ 941 h 1021"/>
                    <a:gd name="T2" fmla="*/ 155 w 155"/>
                    <a:gd name="T3" fmla="*/ 0 h 1021"/>
                    <a:gd name="T4" fmla="*/ 96 w 155"/>
                    <a:gd name="T5" fmla="*/ 0 h 1021"/>
                    <a:gd name="T6" fmla="*/ 0 w 155"/>
                    <a:gd name="T7" fmla="*/ 968 h 1021"/>
                    <a:gd name="T8" fmla="*/ 155 w 155"/>
                    <a:gd name="T9" fmla="*/ 941 h 10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5"/>
                    <a:gd name="T16" fmla="*/ 0 h 1021"/>
                    <a:gd name="T17" fmla="*/ 155 w 155"/>
                    <a:gd name="T18" fmla="*/ 1021 h 10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5" h="1021">
                      <a:moveTo>
                        <a:pt x="155" y="993"/>
                      </a:moveTo>
                      <a:lnTo>
                        <a:pt x="155" y="0"/>
                      </a:lnTo>
                      <a:lnTo>
                        <a:pt x="96" y="0"/>
                      </a:lnTo>
                      <a:lnTo>
                        <a:pt x="0" y="1021"/>
                      </a:lnTo>
                      <a:lnTo>
                        <a:pt x="155" y="993"/>
                      </a:lnTo>
                      <a:close/>
                    </a:path>
                  </a:pathLst>
                </a:custGeom>
                <a:solidFill>
                  <a:srgbClr val="404040"/>
                </a:solidFill>
                <a:ln w="9525">
                  <a:solidFill>
                    <a:srgbClr val="40404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dirty="0"/>
                </a:p>
              </p:txBody>
            </p:sp>
            <p:sp>
              <p:nvSpPr>
                <p:cNvPr id="286" name="AutoShape 90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1896" y="6108"/>
                  <a:ext cx="1061" cy="389"/>
                </a:xfrm>
                <a:prstGeom prst="parallelogram">
                  <a:avLst>
                    <a:gd name="adj" fmla="val 17805"/>
                  </a:avLst>
                </a:prstGeom>
                <a:noFill/>
                <a:ln w="3175">
                  <a:solidFill>
                    <a:srgbClr val="40404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 dirty="0"/>
                </a:p>
              </p:txBody>
            </p:sp>
            <p:sp>
              <p:nvSpPr>
                <p:cNvPr id="287" name="Freeform 91"/>
                <p:cNvSpPr>
                  <a:spLocks/>
                </p:cNvSpPr>
                <p:nvPr/>
              </p:nvSpPr>
              <p:spPr bwMode="auto">
                <a:xfrm rot="-156844">
                  <a:off x="2236" y="5787"/>
                  <a:ext cx="358" cy="96"/>
                </a:xfrm>
                <a:custGeom>
                  <a:avLst/>
                  <a:gdLst>
                    <a:gd name="T0" fmla="*/ 0 w 358"/>
                    <a:gd name="T1" fmla="*/ 12 h 177"/>
                    <a:gd name="T2" fmla="*/ 358 w 358"/>
                    <a:gd name="T3" fmla="*/ 0 h 177"/>
                    <a:gd name="T4" fmla="*/ 358 w 358"/>
                    <a:gd name="T5" fmla="*/ 15 h 177"/>
                    <a:gd name="T6" fmla="*/ 0 w 358"/>
                    <a:gd name="T7" fmla="*/ 28 h 177"/>
                    <a:gd name="T8" fmla="*/ 0 w 358"/>
                    <a:gd name="T9" fmla="*/ 12 h 17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58"/>
                    <a:gd name="T16" fmla="*/ 0 h 177"/>
                    <a:gd name="T17" fmla="*/ 358 w 358"/>
                    <a:gd name="T18" fmla="*/ 177 h 17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58" h="177">
                      <a:moveTo>
                        <a:pt x="0" y="78"/>
                      </a:moveTo>
                      <a:lnTo>
                        <a:pt x="358" y="0"/>
                      </a:lnTo>
                      <a:lnTo>
                        <a:pt x="358" y="96"/>
                      </a:lnTo>
                      <a:lnTo>
                        <a:pt x="0" y="177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rgbClr val="272727"/>
                </a:solidFill>
                <a:ln w="9525">
                  <a:solidFill>
                    <a:srgbClr val="272727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dirty="0"/>
                </a:p>
              </p:txBody>
            </p:sp>
          </p:grpSp>
          <p:grpSp>
            <p:nvGrpSpPr>
              <p:cNvPr id="282" name="Group 92"/>
              <p:cNvGrpSpPr>
                <a:grpSpLocks/>
              </p:cNvGrpSpPr>
              <p:nvPr/>
            </p:nvGrpSpPr>
            <p:grpSpPr bwMode="auto">
              <a:xfrm>
                <a:off x="2273" y="7170"/>
                <a:ext cx="650" cy="288"/>
                <a:chOff x="2273" y="7170"/>
                <a:chExt cx="650" cy="288"/>
              </a:xfrm>
            </p:grpSpPr>
            <p:cxnSp>
              <p:nvCxnSpPr>
                <p:cNvPr id="283" name="AutoShape 93"/>
                <p:cNvCxnSpPr>
                  <a:cxnSpLocks noChangeShapeType="1"/>
                </p:cNvCxnSpPr>
                <p:nvPr/>
              </p:nvCxnSpPr>
              <p:spPr bwMode="auto">
                <a:xfrm flipV="1">
                  <a:off x="2273" y="7170"/>
                  <a:ext cx="650" cy="288"/>
                </a:xfrm>
                <a:prstGeom prst="straightConnector1">
                  <a:avLst/>
                </a:prstGeom>
                <a:noFill/>
                <a:ln w="28575">
                  <a:solidFill>
                    <a:srgbClr val="272727"/>
                  </a:solidFill>
                  <a:round/>
                  <a:headEnd/>
                  <a:tailEnd/>
                </a:ln>
              </p:spPr>
            </p:cxnSp>
            <p:cxnSp>
              <p:nvCxnSpPr>
                <p:cNvPr id="284" name="AutoShape 94"/>
                <p:cNvCxnSpPr>
                  <a:cxnSpLocks noChangeShapeType="1"/>
                </p:cNvCxnSpPr>
                <p:nvPr/>
              </p:nvCxnSpPr>
              <p:spPr bwMode="auto">
                <a:xfrm flipV="1">
                  <a:off x="2434" y="7207"/>
                  <a:ext cx="279" cy="122"/>
                </a:xfrm>
                <a:prstGeom prst="straightConnector1">
                  <a:avLst/>
                </a:prstGeom>
                <a:noFill/>
                <a:ln w="38100">
                  <a:solidFill>
                    <a:srgbClr val="FFFFFF"/>
                  </a:solidFill>
                  <a:round/>
                  <a:headEnd/>
                  <a:tailEnd/>
                </a:ln>
              </p:spPr>
            </p:cxnSp>
          </p:grpSp>
        </p:grpSp>
        <p:sp>
          <p:nvSpPr>
            <p:cNvPr id="182" name="Forme libre 266"/>
            <p:cNvSpPr>
              <a:spLocks noChangeArrowheads="1"/>
            </p:cNvSpPr>
            <p:nvPr/>
          </p:nvSpPr>
          <p:spPr bwMode="auto">
            <a:xfrm>
              <a:off x="652463" y="3390900"/>
              <a:ext cx="990600" cy="1778000"/>
            </a:xfrm>
            <a:custGeom>
              <a:avLst/>
              <a:gdLst>
                <a:gd name="T0" fmla="*/ 0 w 990600"/>
                <a:gd name="T1" fmla="*/ 0 h 1778000"/>
                <a:gd name="T2" fmla="*/ 380967 w 990600"/>
                <a:gd name="T3" fmla="*/ 1130151 h 1778000"/>
                <a:gd name="T4" fmla="*/ 990515 w 990600"/>
                <a:gd name="T5" fmla="*/ 1777765 h 1778000"/>
                <a:gd name="T6" fmla="*/ 0 60000 65536"/>
                <a:gd name="T7" fmla="*/ 0 60000 65536"/>
                <a:gd name="T8" fmla="*/ 0 60000 65536"/>
                <a:gd name="T9" fmla="*/ 0 w 990600"/>
                <a:gd name="T10" fmla="*/ 0 h 1778000"/>
                <a:gd name="T11" fmla="*/ 990600 w 990600"/>
                <a:gd name="T12" fmla="*/ 1778000 h 17780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90600" h="1778000">
                  <a:moveTo>
                    <a:pt x="0" y="0"/>
                  </a:moveTo>
                  <a:cubicBezTo>
                    <a:pt x="107950" y="416983"/>
                    <a:pt x="215900" y="833967"/>
                    <a:pt x="381000" y="1130300"/>
                  </a:cubicBezTo>
                  <a:cubicBezTo>
                    <a:pt x="546100" y="1426633"/>
                    <a:pt x="768350" y="1602316"/>
                    <a:pt x="990600" y="1778000"/>
                  </a:cubicBezTo>
                </a:path>
              </a:pathLst>
            </a:custGeom>
            <a:noFill/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fr-FR" dirty="0"/>
            </a:p>
          </p:txBody>
        </p:sp>
        <p:cxnSp>
          <p:nvCxnSpPr>
            <p:cNvPr id="183" name="Connecteur droit avec flèche 268"/>
            <p:cNvCxnSpPr>
              <a:cxnSpLocks noChangeShapeType="1"/>
            </p:cNvCxnSpPr>
            <p:nvPr/>
          </p:nvCxnSpPr>
          <p:spPr bwMode="auto">
            <a:xfrm>
              <a:off x="804863" y="3325813"/>
              <a:ext cx="914400" cy="914400"/>
            </a:xfrm>
            <a:prstGeom prst="straightConnector1">
              <a:avLst/>
            </a:prstGeom>
            <a:noFill/>
            <a:ln w="22225" algn="ctr">
              <a:noFill/>
              <a:round/>
              <a:headEnd/>
              <a:tailEnd type="arrow" w="med" len="med"/>
            </a:ln>
          </p:spPr>
        </p:cxnSp>
        <p:sp>
          <p:nvSpPr>
            <p:cNvPr id="184" name="Forme libre 269"/>
            <p:cNvSpPr>
              <a:spLocks noChangeArrowheads="1"/>
            </p:cNvSpPr>
            <p:nvPr/>
          </p:nvSpPr>
          <p:spPr bwMode="auto">
            <a:xfrm>
              <a:off x="817563" y="3333750"/>
              <a:ext cx="1028700" cy="1860550"/>
            </a:xfrm>
            <a:custGeom>
              <a:avLst/>
              <a:gdLst>
                <a:gd name="T0" fmla="*/ 0 w 1028700"/>
                <a:gd name="T1" fmla="*/ 0 h 1860550"/>
                <a:gd name="T2" fmla="*/ 323822 w 1028700"/>
                <a:gd name="T3" fmla="*/ 914279 h 1860550"/>
                <a:gd name="T4" fmla="*/ 736537 w 1028700"/>
                <a:gd name="T5" fmla="*/ 1530148 h 1860550"/>
                <a:gd name="T6" fmla="*/ 1028612 w 1028700"/>
                <a:gd name="T7" fmla="*/ 1860304 h 18605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28700"/>
                <a:gd name="T13" fmla="*/ 0 h 1860550"/>
                <a:gd name="T14" fmla="*/ 1028700 w 1028700"/>
                <a:gd name="T15" fmla="*/ 1860550 h 18605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28700" h="1860550">
                  <a:moveTo>
                    <a:pt x="0" y="0"/>
                  </a:moveTo>
                  <a:cubicBezTo>
                    <a:pt x="100541" y="329671"/>
                    <a:pt x="201083" y="659342"/>
                    <a:pt x="323850" y="914400"/>
                  </a:cubicBezTo>
                  <a:cubicBezTo>
                    <a:pt x="446617" y="1169458"/>
                    <a:pt x="619125" y="1372658"/>
                    <a:pt x="736600" y="1530350"/>
                  </a:cubicBezTo>
                  <a:cubicBezTo>
                    <a:pt x="854075" y="1688042"/>
                    <a:pt x="941387" y="1774296"/>
                    <a:pt x="1028700" y="1860550"/>
                  </a:cubicBezTo>
                </a:path>
              </a:pathLst>
            </a:custGeom>
            <a:noFill/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fr-FR" dirty="0"/>
            </a:p>
          </p:txBody>
        </p:sp>
        <p:sp>
          <p:nvSpPr>
            <p:cNvPr id="185" name="Forme libre 270"/>
            <p:cNvSpPr>
              <a:spLocks noChangeArrowheads="1"/>
            </p:cNvSpPr>
            <p:nvPr/>
          </p:nvSpPr>
          <p:spPr bwMode="auto">
            <a:xfrm>
              <a:off x="957263" y="3270250"/>
              <a:ext cx="1111250" cy="1962150"/>
            </a:xfrm>
            <a:custGeom>
              <a:avLst/>
              <a:gdLst>
                <a:gd name="T0" fmla="*/ 0 w 1111250"/>
                <a:gd name="T1" fmla="*/ 0 h 1962150"/>
                <a:gd name="T2" fmla="*/ 457161 w 1111250"/>
                <a:gd name="T3" fmla="*/ 1092056 h 1962150"/>
                <a:gd name="T4" fmla="*/ 1111155 w 1111250"/>
                <a:gd name="T5" fmla="*/ 1961891 h 1962150"/>
                <a:gd name="T6" fmla="*/ 0 60000 65536"/>
                <a:gd name="T7" fmla="*/ 0 60000 65536"/>
                <a:gd name="T8" fmla="*/ 0 60000 65536"/>
                <a:gd name="T9" fmla="*/ 0 w 1111250"/>
                <a:gd name="T10" fmla="*/ 0 h 1962150"/>
                <a:gd name="T11" fmla="*/ 1111250 w 1111250"/>
                <a:gd name="T12" fmla="*/ 1962150 h 19621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11250" h="1962150">
                  <a:moveTo>
                    <a:pt x="0" y="0"/>
                  </a:moveTo>
                  <a:cubicBezTo>
                    <a:pt x="135996" y="382587"/>
                    <a:pt x="271992" y="765175"/>
                    <a:pt x="457200" y="1092200"/>
                  </a:cubicBezTo>
                  <a:cubicBezTo>
                    <a:pt x="642408" y="1419225"/>
                    <a:pt x="876829" y="1690687"/>
                    <a:pt x="1111250" y="1962150"/>
                  </a:cubicBezTo>
                </a:path>
              </a:pathLst>
            </a:custGeom>
            <a:noFill/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fr-FR" dirty="0"/>
            </a:p>
          </p:txBody>
        </p:sp>
        <p:sp>
          <p:nvSpPr>
            <p:cNvPr id="186" name="Forme libre 281"/>
            <p:cNvSpPr>
              <a:spLocks noChangeArrowheads="1"/>
            </p:cNvSpPr>
            <p:nvPr/>
          </p:nvSpPr>
          <p:spPr bwMode="auto">
            <a:xfrm>
              <a:off x="2049463" y="3803650"/>
              <a:ext cx="1352550" cy="1422400"/>
            </a:xfrm>
            <a:custGeom>
              <a:avLst/>
              <a:gdLst>
                <a:gd name="T0" fmla="*/ 0 w 1352550"/>
                <a:gd name="T1" fmla="*/ 1422212 h 1422400"/>
                <a:gd name="T2" fmla="*/ 1352434 w 1352550"/>
                <a:gd name="T3" fmla="*/ 0 h 1422400"/>
                <a:gd name="T4" fmla="*/ 0 60000 65536"/>
                <a:gd name="T5" fmla="*/ 0 60000 65536"/>
                <a:gd name="T6" fmla="*/ 0 w 1352550"/>
                <a:gd name="T7" fmla="*/ 0 h 1422400"/>
                <a:gd name="T8" fmla="*/ 1352550 w 1352550"/>
                <a:gd name="T9" fmla="*/ 1422400 h 14224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352550" h="1422400">
                  <a:moveTo>
                    <a:pt x="0" y="1422400"/>
                  </a:moveTo>
                  <a:lnTo>
                    <a:pt x="1352550" y="0"/>
                  </a:lnTo>
                </a:path>
              </a:pathLst>
            </a:custGeom>
            <a:noFill/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fr-FR" dirty="0"/>
            </a:p>
          </p:txBody>
        </p:sp>
        <p:sp>
          <p:nvSpPr>
            <p:cNvPr id="187" name="Forme libre 282"/>
            <p:cNvSpPr>
              <a:spLocks noChangeArrowheads="1"/>
            </p:cNvSpPr>
            <p:nvPr/>
          </p:nvSpPr>
          <p:spPr bwMode="auto">
            <a:xfrm>
              <a:off x="1858963" y="3886200"/>
              <a:ext cx="1327150" cy="1301750"/>
            </a:xfrm>
            <a:custGeom>
              <a:avLst/>
              <a:gdLst>
                <a:gd name="T0" fmla="*/ 0 w 1327150"/>
                <a:gd name="T1" fmla="*/ 1301578 h 1301750"/>
                <a:gd name="T2" fmla="*/ 1327036 w 1327150"/>
                <a:gd name="T3" fmla="*/ 0 h 1301750"/>
                <a:gd name="T4" fmla="*/ 0 60000 65536"/>
                <a:gd name="T5" fmla="*/ 0 60000 65536"/>
                <a:gd name="T6" fmla="*/ 0 w 1327150"/>
                <a:gd name="T7" fmla="*/ 0 h 1301750"/>
                <a:gd name="T8" fmla="*/ 1327150 w 1327150"/>
                <a:gd name="T9" fmla="*/ 1301750 h 130175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327150" h="1301750">
                  <a:moveTo>
                    <a:pt x="0" y="1301750"/>
                  </a:moveTo>
                  <a:lnTo>
                    <a:pt x="1327150" y="0"/>
                  </a:lnTo>
                </a:path>
              </a:pathLst>
            </a:cu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fr-FR" dirty="0"/>
            </a:p>
          </p:txBody>
        </p:sp>
        <p:sp>
          <p:nvSpPr>
            <p:cNvPr id="188" name="Forme libre 283"/>
            <p:cNvSpPr>
              <a:spLocks noChangeArrowheads="1"/>
            </p:cNvSpPr>
            <p:nvPr/>
          </p:nvSpPr>
          <p:spPr bwMode="auto">
            <a:xfrm>
              <a:off x="1649413" y="3975100"/>
              <a:ext cx="1314450" cy="1193800"/>
            </a:xfrm>
            <a:custGeom>
              <a:avLst/>
              <a:gdLst>
                <a:gd name="T0" fmla="*/ 0 w 1314450"/>
                <a:gd name="T1" fmla="*/ 1193642 h 1193800"/>
                <a:gd name="T2" fmla="*/ 1314337 w 1314450"/>
                <a:gd name="T3" fmla="*/ 0 h 1193800"/>
                <a:gd name="T4" fmla="*/ 0 60000 65536"/>
                <a:gd name="T5" fmla="*/ 0 60000 65536"/>
                <a:gd name="T6" fmla="*/ 0 w 1314450"/>
                <a:gd name="T7" fmla="*/ 0 h 1193800"/>
                <a:gd name="T8" fmla="*/ 1314450 w 1314450"/>
                <a:gd name="T9" fmla="*/ 1193800 h 11938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314450" h="1193800">
                  <a:moveTo>
                    <a:pt x="0" y="1193800"/>
                  </a:moveTo>
                  <a:lnTo>
                    <a:pt x="1314450" y="0"/>
                  </a:lnTo>
                </a:path>
              </a:pathLst>
            </a:custGeom>
            <a:noFill/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fr-FR" dirty="0"/>
            </a:p>
          </p:txBody>
        </p:sp>
        <p:grpSp>
          <p:nvGrpSpPr>
            <p:cNvPr id="189" name="Groupe 99"/>
            <p:cNvGrpSpPr>
              <a:grpSpLocks/>
            </p:cNvGrpSpPr>
            <p:nvPr/>
          </p:nvGrpSpPr>
          <p:grpSpPr bwMode="auto">
            <a:xfrm>
              <a:off x="2555877" y="3798891"/>
              <a:ext cx="849314" cy="2466977"/>
              <a:chOff x="2292467" y="3061184"/>
              <a:chExt cx="848857" cy="2467425"/>
            </a:xfrm>
          </p:grpSpPr>
          <p:sp>
            <p:nvSpPr>
              <p:cNvPr id="237" name="AutoShape 114"/>
              <p:cNvSpPr>
                <a:spLocks noChangeArrowheads="1"/>
              </p:cNvSpPr>
              <p:nvPr/>
            </p:nvSpPr>
            <p:spPr bwMode="auto">
              <a:xfrm rot="6000000">
                <a:off x="2508737" y="5194574"/>
                <a:ext cx="71743" cy="504284"/>
              </a:xfrm>
              <a:custGeom>
                <a:avLst/>
                <a:gdLst>
                  <a:gd name="T0" fmla="*/ 2300190 w 21600"/>
                  <a:gd name="T1" fmla="*/ 2147483647 h 21600"/>
                  <a:gd name="T2" fmla="*/ 1314421 w 21600"/>
                  <a:gd name="T3" fmla="*/ 2147483647 h 21600"/>
                  <a:gd name="T4" fmla="*/ 328609 w 21600"/>
                  <a:gd name="T5" fmla="*/ 2147483647 h 21600"/>
                  <a:gd name="T6" fmla="*/ 1314421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500 h 21600"/>
                  <a:gd name="T14" fmla="*/ 17100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272727"/>
              </a:solidFill>
              <a:ln w="9525">
                <a:solidFill>
                  <a:srgbClr val="272727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 dirty="0"/>
              </a:p>
            </p:txBody>
          </p:sp>
          <p:grpSp>
            <p:nvGrpSpPr>
              <p:cNvPr id="238" name="Groupe 98"/>
              <p:cNvGrpSpPr>
                <a:grpSpLocks/>
              </p:cNvGrpSpPr>
              <p:nvPr/>
            </p:nvGrpSpPr>
            <p:grpSpPr bwMode="auto">
              <a:xfrm>
                <a:off x="2779268" y="3152609"/>
                <a:ext cx="215999" cy="2376000"/>
                <a:chOff x="2722124" y="3747739"/>
                <a:chExt cx="174022" cy="1786592"/>
              </a:xfrm>
            </p:grpSpPr>
            <p:sp>
              <p:nvSpPr>
                <p:cNvPr id="242" name="AutoShape 115"/>
                <p:cNvSpPr>
                  <a:spLocks noChangeArrowheads="1"/>
                </p:cNvSpPr>
                <p:nvPr/>
              </p:nvSpPr>
              <p:spPr bwMode="auto">
                <a:xfrm flipH="1" flipV="1">
                  <a:off x="2767852" y="3747739"/>
                  <a:ext cx="128294" cy="1786592"/>
                </a:xfrm>
                <a:custGeom>
                  <a:avLst/>
                  <a:gdLst>
                    <a:gd name="T0" fmla="*/ 23521847 w 21600"/>
                    <a:gd name="T1" fmla="*/ 2147483647 h 21600"/>
                    <a:gd name="T2" fmla="*/ 13441055 w 21600"/>
                    <a:gd name="T3" fmla="*/ 2147483647 h 21600"/>
                    <a:gd name="T4" fmla="*/ 3360311 w 21600"/>
                    <a:gd name="T5" fmla="*/ 2147483647 h 21600"/>
                    <a:gd name="T6" fmla="*/ 13441055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00 w 21600"/>
                    <a:gd name="T13" fmla="*/ 4500 h 21600"/>
                    <a:gd name="T14" fmla="*/ 17100 w 21600"/>
                    <a:gd name="T15" fmla="*/ 171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solidFill>
                    <a:srgbClr val="BFBFB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 dirty="0"/>
                </a:p>
              </p:txBody>
            </p:sp>
            <p:sp>
              <p:nvSpPr>
                <p:cNvPr id="243" name="Freeform 116"/>
                <p:cNvSpPr>
                  <a:spLocks/>
                </p:cNvSpPr>
                <p:nvPr/>
              </p:nvSpPr>
              <p:spPr bwMode="auto">
                <a:xfrm>
                  <a:off x="2722124" y="3747739"/>
                  <a:ext cx="76214" cy="1786592"/>
                </a:xfrm>
                <a:custGeom>
                  <a:avLst/>
                  <a:gdLst>
                    <a:gd name="T0" fmla="*/ 2147483647 w 160"/>
                    <a:gd name="T1" fmla="*/ 0 h 3885"/>
                    <a:gd name="T2" fmla="*/ 2147483647 w 160"/>
                    <a:gd name="T3" fmla="*/ 2147483647 h 3885"/>
                    <a:gd name="T4" fmla="*/ 0 w 160"/>
                    <a:gd name="T5" fmla="*/ 2147483647 h 3885"/>
                    <a:gd name="T6" fmla="*/ 2147483647 w 160"/>
                    <a:gd name="T7" fmla="*/ 0 h 3885"/>
                    <a:gd name="T8" fmla="*/ 2147483647 w 160"/>
                    <a:gd name="T9" fmla="*/ 0 h 388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0"/>
                    <a:gd name="T16" fmla="*/ 0 h 3885"/>
                    <a:gd name="T17" fmla="*/ 160 w 160"/>
                    <a:gd name="T18" fmla="*/ 3885 h 388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0" h="3885">
                      <a:moveTo>
                        <a:pt x="160" y="0"/>
                      </a:moveTo>
                      <a:lnTo>
                        <a:pt x="95" y="3885"/>
                      </a:lnTo>
                      <a:lnTo>
                        <a:pt x="0" y="3825"/>
                      </a:lnTo>
                      <a:lnTo>
                        <a:pt x="95" y="0"/>
                      </a:lnTo>
                      <a:lnTo>
                        <a:pt x="160" y="0"/>
                      </a:lnTo>
                      <a:close/>
                    </a:path>
                  </a:pathLst>
                </a:custGeom>
                <a:solidFill>
                  <a:srgbClr val="5A5A5A"/>
                </a:solidFill>
                <a:ln w="9525">
                  <a:solidFill>
                    <a:srgbClr val="5A5A5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dirty="0"/>
                </a:p>
              </p:txBody>
            </p:sp>
            <p:grpSp>
              <p:nvGrpSpPr>
                <p:cNvPr id="244" name="Group 117"/>
                <p:cNvGrpSpPr>
                  <a:grpSpLocks/>
                </p:cNvGrpSpPr>
                <p:nvPr/>
              </p:nvGrpSpPr>
              <p:grpSpPr bwMode="auto">
                <a:xfrm>
                  <a:off x="2800878" y="5323546"/>
                  <a:ext cx="65417" cy="208245"/>
                  <a:chOff x="2232" y="5772"/>
                  <a:chExt cx="389" cy="1061"/>
                </a:xfrm>
              </p:grpSpPr>
              <p:sp>
                <p:nvSpPr>
                  <p:cNvPr id="269" name="Freeform 118"/>
                  <p:cNvSpPr>
                    <a:spLocks/>
                  </p:cNvSpPr>
                  <p:nvPr/>
                </p:nvSpPr>
                <p:spPr bwMode="auto">
                  <a:xfrm>
                    <a:off x="2466" y="5781"/>
                    <a:ext cx="155" cy="1003"/>
                  </a:xfrm>
                  <a:custGeom>
                    <a:avLst/>
                    <a:gdLst>
                      <a:gd name="T0" fmla="*/ 155 w 155"/>
                      <a:gd name="T1" fmla="*/ 941 h 1021"/>
                      <a:gd name="T2" fmla="*/ 155 w 155"/>
                      <a:gd name="T3" fmla="*/ 0 h 1021"/>
                      <a:gd name="T4" fmla="*/ 96 w 155"/>
                      <a:gd name="T5" fmla="*/ 0 h 1021"/>
                      <a:gd name="T6" fmla="*/ 0 w 155"/>
                      <a:gd name="T7" fmla="*/ 968 h 1021"/>
                      <a:gd name="T8" fmla="*/ 155 w 155"/>
                      <a:gd name="T9" fmla="*/ 941 h 102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55"/>
                      <a:gd name="T16" fmla="*/ 0 h 1021"/>
                      <a:gd name="T17" fmla="*/ 155 w 155"/>
                      <a:gd name="T18" fmla="*/ 1021 h 102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55" h="1021">
                        <a:moveTo>
                          <a:pt x="155" y="993"/>
                        </a:moveTo>
                        <a:lnTo>
                          <a:pt x="155" y="0"/>
                        </a:lnTo>
                        <a:lnTo>
                          <a:pt x="96" y="0"/>
                        </a:lnTo>
                        <a:lnTo>
                          <a:pt x="0" y="1021"/>
                        </a:lnTo>
                        <a:lnTo>
                          <a:pt x="155" y="993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 w="9525">
                    <a:solidFill>
                      <a:srgbClr val="40404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dirty="0"/>
                  </a:p>
                </p:txBody>
              </p:sp>
              <p:sp>
                <p:nvSpPr>
                  <p:cNvPr id="270" name="AutoShape 119"/>
                  <p:cNvSpPr>
                    <a:spLocks noChangeArrowheads="1"/>
                  </p:cNvSpPr>
                  <p:nvPr/>
                </p:nvSpPr>
                <p:spPr bwMode="auto">
                  <a:xfrm rot="5400000" flipV="1">
                    <a:off x="1896" y="6108"/>
                    <a:ext cx="1061" cy="389"/>
                  </a:xfrm>
                  <a:prstGeom prst="parallelogram">
                    <a:avLst>
                      <a:gd name="adj" fmla="val 17805"/>
                    </a:avLst>
                  </a:prstGeom>
                  <a:noFill/>
                  <a:ln w="3175">
                    <a:solidFill>
                      <a:srgbClr val="40404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dirty="0"/>
                  </a:p>
                </p:txBody>
              </p:sp>
              <p:sp>
                <p:nvSpPr>
                  <p:cNvPr id="271" name="Freeform 120"/>
                  <p:cNvSpPr>
                    <a:spLocks/>
                  </p:cNvSpPr>
                  <p:nvPr/>
                </p:nvSpPr>
                <p:spPr bwMode="auto">
                  <a:xfrm rot="-156844">
                    <a:off x="2236" y="5787"/>
                    <a:ext cx="358" cy="96"/>
                  </a:xfrm>
                  <a:custGeom>
                    <a:avLst/>
                    <a:gdLst>
                      <a:gd name="T0" fmla="*/ 0 w 358"/>
                      <a:gd name="T1" fmla="*/ 12 h 177"/>
                      <a:gd name="T2" fmla="*/ 358 w 358"/>
                      <a:gd name="T3" fmla="*/ 0 h 177"/>
                      <a:gd name="T4" fmla="*/ 358 w 358"/>
                      <a:gd name="T5" fmla="*/ 15 h 177"/>
                      <a:gd name="T6" fmla="*/ 0 w 358"/>
                      <a:gd name="T7" fmla="*/ 28 h 177"/>
                      <a:gd name="T8" fmla="*/ 0 w 358"/>
                      <a:gd name="T9" fmla="*/ 12 h 17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58"/>
                      <a:gd name="T16" fmla="*/ 0 h 177"/>
                      <a:gd name="T17" fmla="*/ 358 w 358"/>
                      <a:gd name="T18" fmla="*/ 177 h 17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58" h="177">
                        <a:moveTo>
                          <a:pt x="0" y="78"/>
                        </a:moveTo>
                        <a:lnTo>
                          <a:pt x="358" y="0"/>
                        </a:lnTo>
                        <a:lnTo>
                          <a:pt x="358" y="96"/>
                        </a:lnTo>
                        <a:lnTo>
                          <a:pt x="0" y="177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272727"/>
                  </a:solidFill>
                  <a:ln w="9525">
                    <a:solidFill>
                      <a:srgbClr val="27272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dirty="0"/>
                  </a:p>
                </p:txBody>
              </p:sp>
            </p:grpSp>
            <p:grpSp>
              <p:nvGrpSpPr>
                <p:cNvPr id="245" name="Group 121"/>
                <p:cNvGrpSpPr>
                  <a:grpSpLocks/>
                </p:cNvGrpSpPr>
                <p:nvPr/>
              </p:nvGrpSpPr>
              <p:grpSpPr bwMode="auto">
                <a:xfrm>
                  <a:off x="2805965" y="4651828"/>
                  <a:ext cx="53986" cy="208245"/>
                  <a:chOff x="2232" y="5772"/>
                  <a:chExt cx="389" cy="1061"/>
                </a:xfrm>
              </p:grpSpPr>
              <p:sp>
                <p:nvSpPr>
                  <p:cNvPr id="266" name="Freeform 122"/>
                  <p:cNvSpPr>
                    <a:spLocks/>
                  </p:cNvSpPr>
                  <p:nvPr/>
                </p:nvSpPr>
                <p:spPr bwMode="auto">
                  <a:xfrm>
                    <a:off x="2466" y="5781"/>
                    <a:ext cx="155" cy="1003"/>
                  </a:xfrm>
                  <a:custGeom>
                    <a:avLst/>
                    <a:gdLst>
                      <a:gd name="T0" fmla="*/ 155 w 155"/>
                      <a:gd name="T1" fmla="*/ 941 h 1021"/>
                      <a:gd name="T2" fmla="*/ 155 w 155"/>
                      <a:gd name="T3" fmla="*/ 0 h 1021"/>
                      <a:gd name="T4" fmla="*/ 96 w 155"/>
                      <a:gd name="T5" fmla="*/ 0 h 1021"/>
                      <a:gd name="T6" fmla="*/ 0 w 155"/>
                      <a:gd name="T7" fmla="*/ 968 h 1021"/>
                      <a:gd name="T8" fmla="*/ 155 w 155"/>
                      <a:gd name="T9" fmla="*/ 941 h 102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55"/>
                      <a:gd name="T16" fmla="*/ 0 h 1021"/>
                      <a:gd name="T17" fmla="*/ 155 w 155"/>
                      <a:gd name="T18" fmla="*/ 1021 h 102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55" h="1021">
                        <a:moveTo>
                          <a:pt x="155" y="993"/>
                        </a:moveTo>
                        <a:lnTo>
                          <a:pt x="155" y="0"/>
                        </a:lnTo>
                        <a:lnTo>
                          <a:pt x="96" y="0"/>
                        </a:lnTo>
                        <a:lnTo>
                          <a:pt x="0" y="1021"/>
                        </a:lnTo>
                        <a:lnTo>
                          <a:pt x="155" y="993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 w="9525">
                    <a:solidFill>
                      <a:srgbClr val="40404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dirty="0"/>
                  </a:p>
                </p:txBody>
              </p:sp>
              <p:sp>
                <p:nvSpPr>
                  <p:cNvPr id="267" name="AutoShape 123"/>
                  <p:cNvSpPr>
                    <a:spLocks noChangeArrowheads="1"/>
                  </p:cNvSpPr>
                  <p:nvPr/>
                </p:nvSpPr>
                <p:spPr bwMode="auto">
                  <a:xfrm rot="5400000" flipV="1">
                    <a:off x="1896" y="6108"/>
                    <a:ext cx="1061" cy="389"/>
                  </a:xfrm>
                  <a:prstGeom prst="parallelogram">
                    <a:avLst>
                      <a:gd name="adj" fmla="val 17805"/>
                    </a:avLst>
                  </a:prstGeom>
                  <a:noFill/>
                  <a:ln w="3175">
                    <a:solidFill>
                      <a:srgbClr val="40404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dirty="0"/>
                  </a:p>
                </p:txBody>
              </p:sp>
              <p:sp>
                <p:nvSpPr>
                  <p:cNvPr id="268" name="Freeform 124"/>
                  <p:cNvSpPr>
                    <a:spLocks/>
                  </p:cNvSpPr>
                  <p:nvPr/>
                </p:nvSpPr>
                <p:spPr bwMode="auto">
                  <a:xfrm rot="-156844">
                    <a:off x="2236" y="5787"/>
                    <a:ext cx="358" cy="96"/>
                  </a:xfrm>
                  <a:custGeom>
                    <a:avLst/>
                    <a:gdLst>
                      <a:gd name="T0" fmla="*/ 0 w 358"/>
                      <a:gd name="T1" fmla="*/ 12 h 177"/>
                      <a:gd name="T2" fmla="*/ 358 w 358"/>
                      <a:gd name="T3" fmla="*/ 0 h 177"/>
                      <a:gd name="T4" fmla="*/ 358 w 358"/>
                      <a:gd name="T5" fmla="*/ 15 h 177"/>
                      <a:gd name="T6" fmla="*/ 0 w 358"/>
                      <a:gd name="T7" fmla="*/ 28 h 177"/>
                      <a:gd name="T8" fmla="*/ 0 w 358"/>
                      <a:gd name="T9" fmla="*/ 12 h 17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58"/>
                      <a:gd name="T16" fmla="*/ 0 h 177"/>
                      <a:gd name="T17" fmla="*/ 358 w 358"/>
                      <a:gd name="T18" fmla="*/ 177 h 17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58" h="177">
                        <a:moveTo>
                          <a:pt x="0" y="78"/>
                        </a:moveTo>
                        <a:lnTo>
                          <a:pt x="358" y="0"/>
                        </a:lnTo>
                        <a:lnTo>
                          <a:pt x="358" y="96"/>
                        </a:lnTo>
                        <a:lnTo>
                          <a:pt x="0" y="177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272727"/>
                  </a:solidFill>
                  <a:ln w="9525">
                    <a:solidFill>
                      <a:srgbClr val="27272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dirty="0"/>
                  </a:p>
                </p:txBody>
              </p:sp>
            </p:grpSp>
            <p:grpSp>
              <p:nvGrpSpPr>
                <p:cNvPr id="246" name="Group 125"/>
                <p:cNvGrpSpPr>
                  <a:grpSpLocks/>
                </p:cNvGrpSpPr>
                <p:nvPr/>
              </p:nvGrpSpPr>
              <p:grpSpPr bwMode="auto">
                <a:xfrm>
                  <a:off x="2802142" y="4870867"/>
                  <a:ext cx="60335" cy="208245"/>
                  <a:chOff x="2232" y="5772"/>
                  <a:chExt cx="389" cy="1061"/>
                </a:xfrm>
              </p:grpSpPr>
              <p:sp>
                <p:nvSpPr>
                  <p:cNvPr id="263" name="Freeform 126"/>
                  <p:cNvSpPr>
                    <a:spLocks/>
                  </p:cNvSpPr>
                  <p:nvPr/>
                </p:nvSpPr>
                <p:spPr bwMode="auto">
                  <a:xfrm>
                    <a:off x="2466" y="5781"/>
                    <a:ext cx="155" cy="1003"/>
                  </a:xfrm>
                  <a:custGeom>
                    <a:avLst/>
                    <a:gdLst>
                      <a:gd name="T0" fmla="*/ 155 w 155"/>
                      <a:gd name="T1" fmla="*/ 941 h 1021"/>
                      <a:gd name="T2" fmla="*/ 155 w 155"/>
                      <a:gd name="T3" fmla="*/ 0 h 1021"/>
                      <a:gd name="T4" fmla="*/ 96 w 155"/>
                      <a:gd name="T5" fmla="*/ 0 h 1021"/>
                      <a:gd name="T6" fmla="*/ 0 w 155"/>
                      <a:gd name="T7" fmla="*/ 968 h 1021"/>
                      <a:gd name="T8" fmla="*/ 155 w 155"/>
                      <a:gd name="T9" fmla="*/ 941 h 102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55"/>
                      <a:gd name="T16" fmla="*/ 0 h 1021"/>
                      <a:gd name="T17" fmla="*/ 155 w 155"/>
                      <a:gd name="T18" fmla="*/ 1021 h 102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55" h="1021">
                        <a:moveTo>
                          <a:pt x="155" y="993"/>
                        </a:moveTo>
                        <a:lnTo>
                          <a:pt x="155" y="0"/>
                        </a:lnTo>
                        <a:lnTo>
                          <a:pt x="96" y="0"/>
                        </a:lnTo>
                        <a:lnTo>
                          <a:pt x="0" y="1021"/>
                        </a:lnTo>
                        <a:lnTo>
                          <a:pt x="155" y="993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 w="9525">
                    <a:solidFill>
                      <a:srgbClr val="40404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dirty="0"/>
                  </a:p>
                </p:txBody>
              </p:sp>
              <p:sp>
                <p:nvSpPr>
                  <p:cNvPr id="264" name="AutoShape 127"/>
                  <p:cNvSpPr>
                    <a:spLocks noChangeArrowheads="1"/>
                  </p:cNvSpPr>
                  <p:nvPr/>
                </p:nvSpPr>
                <p:spPr bwMode="auto">
                  <a:xfrm rot="5400000" flipV="1">
                    <a:off x="1896" y="6108"/>
                    <a:ext cx="1061" cy="389"/>
                  </a:xfrm>
                  <a:prstGeom prst="parallelogram">
                    <a:avLst>
                      <a:gd name="adj" fmla="val 17805"/>
                    </a:avLst>
                  </a:prstGeom>
                  <a:noFill/>
                  <a:ln w="3175">
                    <a:solidFill>
                      <a:srgbClr val="40404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dirty="0"/>
                  </a:p>
                </p:txBody>
              </p:sp>
              <p:sp>
                <p:nvSpPr>
                  <p:cNvPr id="265" name="Freeform 128"/>
                  <p:cNvSpPr>
                    <a:spLocks/>
                  </p:cNvSpPr>
                  <p:nvPr/>
                </p:nvSpPr>
                <p:spPr bwMode="auto">
                  <a:xfrm rot="-156844">
                    <a:off x="2236" y="5787"/>
                    <a:ext cx="358" cy="96"/>
                  </a:xfrm>
                  <a:custGeom>
                    <a:avLst/>
                    <a:gdLst>
                      <a:gd name="T0" fmla="*/ 0 w 358"/>
                      <a:gd name="T1" fmla="*/ 12 h 177"/>
                      <a:gd name="T2" fmla="*/ 358 w 358"/>
                      <a:gd name="T3" fmla="*/ 0 h 177"/>
                      <a:gd name="T4" fmla="*/ 358 w 358"/>
                      <a:gd name="T5" fmla="*/ 15 h 177"/>
                      <a:gd name="T6" fmla="*/ 0 w 358"/>
                      <a:gd name="T7" fmla="*/ 28 h 177"/>
                      <a:gd name="T8" fmla="*/ 0 w 358"/>
                      <a:gd name="T9" fmla="*/ 12 h 17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58"/>
                      <a:gd name="T16" fmla="*/ 0 h 177"/>
                      <a:gd name="T17" fmla="*/ 358 w 358"/>
                      <a:gd name="T18" fmla="*/ 177 h 17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58" h="177">
                        <a:moveTo>
                          <a:pt x="0" y="78"/>
                        </a:moveTo>
                        <a:lnTo>
                          <a:pt x="358" y="0"/>
                        </a:lnTo>
                        <a:lnTo>
                          <a:pt x="358" y="96"/>
                        </a:lnTo>
                        <a:lnTo>
                          <a:pt x="0" y="177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272727"/>
                  </a:solidFill>
                  <a:ln w="9525">
                    <a:solidFill>
                      <a:srgbClr val="27272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dirty="0"/>
                  </a:p>
                </p:txBody>
              </p:sp>
            </p:grpSp>
            <p:grpSp>
              <p:nvGrpSpPr>
                <p:cNvPr id="247" name="Group 129"/>
                <p:cNvGrpSpPr>
                  <a:grpSpLocks/>
                </p:cNvGrpSpPr>
                <p:nvPr/>
              </p:nvGrpSpPr>
              <p:grpSpPr bwMode="auto">
                <a:xfrm>
                  <a:off x="2803419" y="5093080"/>
                  <a:ext cx="65417" cy="208245"/>
                  <a:chOff x="2232" y="5772"/>
                  <a:chExt cx="389" cy="1061"/>
                </a:xfrm>
              </p:grpSpPr>
              <p:sp>
                <p:nvSpPr>
                  <p:cNvPr id="260" name="Freeform 130"/>
                  <p:cNvSpPr>
                    <a:spLocks/>
                  </p:cNvSpPr>
                  <p:nvPr/>
                </p:nvSpPr>
                <p:spPr bwMode="auto">
                  <a:xfrm>
                    <a:off x="2466" y="5781"/>
                    <a:ext cx="155" cy="1003"/>
                  </a:xfrm>
                  <a:custGeom>
                    <a:avLst/>
                    <a:gdLst>
                      <a:gd name="T0" fmla="*/ 155 w 155"/>
                      <a:gd name="T1" fmla="*/ 941 h 1021"/>
                      <a:gd name="T2" fmla="*/ 155 w 155"/>
                      <a:gd name="T3" fmla="*/ 0 h 1021"/>
                      <a:gd name="T4" fmla="*/ 96 w 155"/>
                      <a:gd name="T5" fmla="*/ 0 h 1021"/>
                      <a:gd name="T6" fmla="*/ 0 w 155"/>
                      <a:gd name="T7" fmla="*/ 968 h 1021"/>
                      <a:gd name="T8" fmla="*/ 155 w 155"/>
                      <a:gd name="T9" fmla="*/ 941 h 102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55"/>
                      <a:gd name="T16" fmla="*/ 0 h 1021"/>
                      <a:gd name="T17" fmla="*/ 155 w 155"/>
                      <a:gd name="T18" fmla="*/ 1021 h 102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55" h="1021">
                        <a:moveTo>
                          <a:pt x="155" y="993"/>
                        </a:moveTo>
                        <a:lnTo>
                          <a:pt x="155" y="0"/>
                        </a:lnTo>
                        <a:lnTo>
                          <a:pt x="96" y="0"/>
                        </a:lnTo>
                        <a:lnTo>
                          <a:pt x="0" y="1021"/>
                        </a:lnTo>
                        <a:lnTo>
                          <a:pt x="155" y="993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 w="9525">
                    <a:solidFill>
                      <a:srgbClr val="40404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dirty="0"/>
                  </a:p>
                </p:txBody>
              </p:sp>
              <p:sp>
                <p:nvSpPr>
                  <p:cNvPr id="261" name="AutoShape 131"/>
                  <p:cNvSpPr>
                    <a:spLocks noChangeArrowheads="1"/>
                  </p:cNvSpPr>
                  <p:nvPr/>
                </p:nvSpPr>
                <p:spPr bwMode="auto">
                  <a:xfrm rot="5400000" flipV="1">
                    <a:off x="1896" y="6108"/>
                    <a:ext cx="1061" cy="389"/>
                  </a:xfrm>
                  <a:prstGeom prst="parallelogram">
                    <a:avLst>
                      <a:gd name="adj" fmla="val 17805"/>
                    </a:avLst>
                  </a:prstGeom>
                  <a:noFill/>
                  <a:ln w="3175">
                    <a:solidFill>
                      <a:srgbClr val="40404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dirty="0"/>
                  </a:p>
                </p:txBody>
              </p:sp>
              <p:sp>
                <p:nvSpPr>
                  <p:cNvPr id="262" name="Freeform 132"/>
                  <p:cNvSpPr>
                    <a:spLocks/>
                  </p:cNvSpPr>
                  <p:nvPr/>
                </p:nvSpPr>
                <p:spPr bwMode="auto">
                  <a:xfrm rot="-156844">
                    <a:off x="2236" y="5787"/>
                    <a:ext cx="358" cy="96"/>
                  </a:xfrm>
                  <a:custGeom>
                    <a:avLst/>
                    <a:gdLst>
                      <a:gd name="T0" fmla="*/ 0 w 358"/>
                      <a:gd name="T1" fmla="*/ 12 h 177"/>
                      <a:gd name="T2" fmla="*/ 358 w 358"/>
                      <a:gd name="T3" fmla="*/ 0 h 177"/>
                      <a:gd name="T4" fmla="*/ 358 w 358"/>
                      <a:gd name="T5" fmla="*/ 15 h 177"/>
                      <a:gd name="T6" fmla="*/ 0 w 358"/>
                      <a:gd name="T7" fmla="*/ 28 h 177"/>
                      <a:gd name="T8" fmla="*/ 0 w 358"/>
                      <a:gd name="T9" fmla="*/ 12 h 17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58"/>
                      <a:gd name="T16" fmla="*/ 0 h 177"/>
                      <a:gd name="T17" fmla="*/ 358 w 358"/>
                      <a:gd name="T18" fmla="*/ 177 h 17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58" h="177">
                        <a:moveTo>
                          <a:pt x="0" y="78"/>
                        </a:moveTo>
                        <a:lnTo>
                          <a:pt x="358" y="0"/>
                        </a:lnTo>
                        <a:lnTo>
                          <a:pt x="358" y="96"/>
                        </a:lnTo>
                        <a:lnTo>
                          <a:pt x="0" y="177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272727"/>
                  </a:solidFill>
                  <a:ln w="9525">
                    <a:solidFill>
                      <a:srgbClr val="27272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dirty="0"/>
                  </a:p>
                </p:txBody>
              </p:sp>
            </p:grpSp>
            <p:grpSp>
              <p:nvGrpSpPr>
                <p:cNvPr id="248" name="Group 133"/>
                <p:cNvGrpSpPr>
                  <a:grpSpLocks/>
                </p:cNvGrpSpPr>
                <p:nvPr/>
              </p:nvGrpSpPr>
              <p:grpSpPr bwMode="auto">
                <a:xfrm>
                  <a:off x="2805965" y="4435329"/>
                  <a:ext cx="53986" cy="208245"/>
                  <a:chOff x="2232" y="5772"/>
                  <a:chExt cx="389" cy="1061"/>
                </a:xfrm>
              </p:grpSpPr>
              <p:sp>
                <p:nvSpPr>
                  <p:cNvPr id="257" name="Freeform 134"/>
                  <p:cNvSpPr>
                    <a:spLocks/>
                  </p:cNvSpPr>
                  <p:nvPr/>
                </p:nvSpPr>
                <p:spPr bwMode="auto">
                  <a:xfrm>
                    <a:off x="2466" y="5781"/>
                    <a:ext cx="155" cy="1003"/>
                  </a:xfrm>
                  <a:custGeom>
                    <a:avLst/>
                    <a:gdLst>
                      <a:gd name="T0" fmla="*/ 155 w 155"/>
                      <a:gd name="T1" fmla="*/ 941 h 1021"/>
                      <a:gd name="T2" fmla="*/ 155 w 155"/>
                      <a:gd name="T3" fmla="*/ 0 h 1021"/>
                      <a:gd name="T4" fmla="*/ 96 w 155"/>
                      <a:gd name="T5" fmla="*/ 0 h 1021"/>
                      <a:gd name="T6" fmla="*/ 0 w 155"/>
                      <a:gd name="T7" fmla="*/ 968 h 1021"/>
                      <a:gd name="T8" fmla="*/ 155 w 155"/>
                      <a:gd name="T9" fmla="*/ 941 h 102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55"/>
                      <a:gd name="T16" fmla="*/ 0 h 1021"/>
                      <a:gd name="T17" fmla="*/ 155 w 155"/>
                      <a:gd name="T18" fmla="*/ 1021 h 102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55" h="1021">
                        <a:moveTo>
                          <a:pt x="155" y="993"/>
                        </a:moveTo>
                        <a:lnTo>
                          <a:pt x="155" y="0"/>
                        </a:lnTo>
                        <a:lnTo>
                          <a:pt x="96" y="0"/>
                        </a:lnTo>
                        <a:lnTo>
                          <a:pt x="0" y="1021"/>
                        </a:lnTo>
                        <a:lnTo>
                          <a:pt x="155" y="993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 w="9525">
                    <a:solidFill>
                      <a:srgbClr val="40404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dirty="0"/>
                  </a:p>
                </p:txBody>
              </p:sp>
              <p:sp>
                <p:nvSpPr>
                  <p:cNvPr id="258" name="AutoShape 135"/>
                  <p:cNvSpPr>
                    <a:spLocks noChangeArrowheads="1"/>
                  </p:cNvSpPr>
                  <p:nvPr/>
                </p:nvSpPr>
                <p:spPr bwMode="auto">
                  <a:xfrm rot="5400000" flipV="1">
                    <a:off x="1896" y="6108"/>
                    <a:ext cx="1061" cy="389"/>
                  </a:xfrm>
                  <a:prstGeom prst="parallelogram">
                    <a:avLst>
                      <a:gd name="adj" fmla="val 17805"/>
                    </a:avLst>
                  </a:prstGeom>
                  <a:noFill/>
                  <a:ln w="3175">
                    <a:solidFill>
                      <a:srgbClr val="40404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dirty="0"/>
                  </a:p>
                </p:txBody>
              </p:sp>
              <p:sp>
                <p:nvSpPr>
                  <p:cNvPr id="259" name="Freeform 136"/>
                  <p:cNvSpPr>
                    <a:spLocks/>
                  </p:cNvSpPr>
                  <p:nvPr/>
                </p:nvSpPr>
                <p:spPr bwMode="auto">
                  <a:xfrm rot="-156844">
                    <a:off x="2236" y="5787"/>
                    <a:ext cx="358" cy="96"/>
                  </a:xfrm>
                  <a:custGeom>
                    <a:avLst/>
                    <a:gdLst>
                      <a:gd name="T0" fmla="*/ 0 w 358"/>
                      <a:gd name="T1" fmla="*/ 12 h 177"/>
                      <a:gd name="T2" fmla="*/ 358 w 358"/>
                      <a:gd name="T3" fmla="*/ 0 h 177"/>
                      <a:gd name="T4" fmla="*/ 358 w 358"/>
                      <a:gd name="T5" fmla="*/ 15 h 177"/>
                      <a:gd name="T6" fmla="*/ 0 w 358"/>
                      <a:gd name="T7" fmla="*/ 28 h 177"/>
                      <a:gd name="T8" fmla="*/ 0 w 358"/>
                      <a:gd name="T9" fmla="*/ 12 h 17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58"/>
                      <a:gd name="T16" fmla="*/ 0 h 177"/>
                      <a:gd name="T17" fmla="*/ 358 w 358"/>
                      <a:gd name="T18" fmla="*/ 177 h 17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58" h="177">
                        <a:moveTo>
                          <a:pt x="0" y="78"/>
                        </a:moveTo>
                        <a:lnTo>
                          <a:pt x="358" y="0"/>
                        </a:lnTo>
                        <a:lnTo>
                          <a:pt x="358" y="96"/>
                        </a:lnTo>
                        <a:lnTo>
                          <a:pt x="0" y="177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272727"/>
                  </a:solidFill>
                  <a:ln w="9525">
                    <a:solidFill>
                      <a:srgbClr val="27272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dirty="0"/>
                  </a:p>
                </p:txBody>
              </p:sp>
            </p:grpSp>
            <p:grpSp>
              <p:nvGrpSpPr>
                <p:cNvPr id="249" name="Group 137"/>
                <p:cNvGrpSpPr>
                  <a:grpSpLocks/>
                </p:cNvGrpSpPr>
                <p:nvPr/>
              </p:nvGrpSpPr>
              <p:grpSpPr bwMode="auto">
                <a:xfrm>
                  <a:off x="2809776" y="4216291"/>
                  <a:ext cx="43189" cy="208245"/>
                  <a:chOff x="2232" y="5772"/>
                  <a:chExt cx="389" cy="1061"/>
                </a:xfrm>
              </p:grpSpPr>
              <p:sp>
                <p:nvSpPr>
                  <p:cNvPr id="254" name="Freeform 138"/>
                  <p:cNvSpPr>
                    <a:spLocks/>
                  </p:cNvSpPr>
                  <p:nvPr/>
                </p:nvSpPr>
                <p:spPr bwMode="auto">
                  <a:xfrm>
                    <a:off x="2466" y="5781"/>
                    <a:ext cx="155" cy="1003"/>
                  </a:xfrm>
                  <a:custGeom>
                    <a:avLst/>
                    <a:gdLst>
                      <a:gd name="T0" fmla="*/ 155 w 155"/>
                      <a:gd name="T1" fmla="*/ 941 h 1021"/>
                      <a:gd name="T2" fmla="*/ 155 w 155"/>
                      <a:gd name="T3" fmla="*/ 0 h 1021"/>
                      <a:gd name="T4" fmla="*/ 96 w 155"/>
                      <a:gd name="T5" fmla="*/ 0 h 1021"/>
                      <a:gd name="T6" fmla="*/ 0 w 155"/>
                      <a:gd name="T7" fmla="*/ 968 h 1021"/>
                      <a:gd name="T8" fmla="*/ 155 w 155"/>
                      <a:gd name="T9" fmla="*/ 941 h 102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55"/>
                      <a:gd name="T16" fmla="*/ 0 h 1021"/>
                      <a:gd name="T17" fmla="*/ 155 w 155"/>
                      <a:gd name="T18" fmla="*/ 1021 h 102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55" h="1021">
                        <a:moveTo>
                          <a:pt x="155" y="993"/>
                        </a:moveTo>
                        <a:lnTo>
                          <a:pt x="155" y="0"/>
                        </a:lnTo>
                        <a:lnTo>
                          <a:pt x="96" y="0"/>
                        </a:lnTo>
                        <a:lnTo>
                          <a:pt x="0" y="1021"/>
                        </a:lnTo>
                        <a:lnTo>
                          <a:pt x="155" y="993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 w="9525">
                    <a:solidFill>
                      <a:srgbClr val="40404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dirty="0"/>
                  </a:p>
                </p:txBody>
              </p:sp>
              <p:sp>
                <p:nvSpPr>
                  <p:cNvPr id="255" name="AutoShape 139"/>
                  <p:cNvSpPr>
                    <a:spLocks noChangeArrowheads="1"/>
                  </p:cNvSpPr>
                  <p:nvPr/>
                </p:nvSpPr>
                <p:spPr bwMode="auto">
                  <a:xfrm rot="5400000" flipV="1">
                    <a:off x="1896" y="6108"/>
                    <a:ext cx="1061" cy="389"/>
                  </a:xfrm>
                  <a:prstGeom prst="parallelogram">
                    <a:avLst>
                      <a:gd name="adj" fmla="val 17805"/>
                    </a:avLst>
                  </a:prstGeom>
                  <a:noFill/>
                  <a:ln w="3175">
                    <a:solidFill>
                      <a:srgbClr val="40404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dirty="0"/>
                  </a:p>
                </p:txBody>
              </p:sp>
              <p:sp>
                <p:nvSpPr>
                  <p:cNvPr id="256" name="Freeform 140"/>
                  <p:cNvSpPr>
                    <a:spLocks/>
                  </p:cNvSpPr>
                  <p:nvPr/>
                </p:nvSpPr>
                <p:spPr bwMode="auto">
                  <a:xfrm rot="-156844">
                    <a:off x="2236" y="5787"/>
                    <a:ext cx="358" cy="96"/>
                  </a:xfrm>
                  <a:custGeom>
                    <a:avLst/>
                    <a:gdLst>
                      <a:gd name="T0" fmla="*/ 0 w 358"/>
                      <a:gd name="T1" fmla="*/ 12 h 177"/>
                      <a:gd name="T2" fmla="*/ 358 w 358"/>
                      <a:gd name="T3" fmla="*/ 0 h 177"/>
                      <a:gd name="T4" fmla="*/ 358 w 358"/>
                      <a:gd name="T5" fmla="*/ 15 h 177"/>
                      <a:gd name="T6" fmla="*/ 0 w 358"/>
                      <a:gd name="T7" fmla="*/ 28 h 177"/>
                      <a:gd name="T8" fmla="*/ 0 w 358"/>
                      <a:gd name="T9" fmla="*/ 12 h 17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58"/>
                      <a:gd name="T16" fmla="*/ 0 h 177"/>
                      <a:gd name="T17" fmla="*/ 358 w 358"/>
                      <a:gd name="T18" fmla="*/ 177 h 17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58" h="177">
                        <a:moveTo>
                          <a:pt x="0" y="78"/>
                        </a:moveTo>
                        <a:lnTo>
                          <a:pt x="358" y="0"/>
                        </a:lnTo>
                        <a:lnTo>
                          <a:pt x="358" y="96"/>
                        </a:lnTo>
                        <a:lnTo>
                          <a:pt x="0" y="177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272727"/>
                  </a:solidFill>
                  <a:ln w="9525">
                    <a:solidFill>
                      <a:srgbClr val="27272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dirty="0"/>
                  </a:p>
                </p:txBody>
              </p:sp>
            </p:grpSp>
            <p:grpSp>
              <p:nvGrpSpPr>
                <p:cNvPr id="250" name="Group 141"/>
                <p:cNvGrpSpPr>
                  <a:grpSpLocks/>
                </p:cNvGrpSpPr>
                <p:nvPr/>
              </p:nvGrpSpPr>
              <p:grpSpPr bwMode="auto">
                <a:xfrm>
                  <a:off x="2803425" y="4000427"/>
                  <a:ext cx="43189" cy="208245"/>
                  <a:chOff x="2232" y="5772"/>
                  <a:chExt cx="389" cy="1061"/>
                </a:xfrm>
              </p:grpSpPr>
              <p:sp>
                <p:nvSpPr>
                  <p:cNvPr id="251" name="Freeform 142"/>
                  <p:cNvSpPr>
                    <a:spLocks/>
                  </p:cNvSpPr>
                  <p:nvPr/>
                </p:nvSpPr>
                <p:spPr bwMode="auto">
                  <a:xfrm>
                    <a:off x="2466" y="5781"/>
                    <a:ext cx="155" cy="1003"/>
                  </a:xfrm>
                  <a:custGeom>
                    <a:avLst/>
                    <a:gdLst>
                      <a:gd name="T0" fmla="*/ 155 w 155"/>
                      <a:gd name="T1" fmla="*/ 941 h 1021"/>
                      <a:gd name="T2" fmla="*/ 155 w 155"/>
                      <a:gd name="T3" fmla="*/ 0 h 1021"/>
                      <a:gd name="T4" fmla="*/ 96 w 155"/>
                      <a:gd name="T5" fmla="*/ 0 h 1021"/>
                      <a:gd name="T6" fmla="*/ 0 w 155"/>
                      <a:gd name="T7" fmla="*/ 968 h 1021"/>
                      <a:gd name="T8" fmla="*/ 155 w 155"/>
                      <a:gd name="T9" fmla="*/ 941 h 102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55"/>
                      <a:gd name="T16" fmla="*/ 0 h 1021"/>
                      <a:gd name="T17" fmla="*/ 155 w 155"/>
                      <a:gd name="T18" fmla="*/ 1021 h 102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55" h="1021">
                        <a:moveTo>
                          <a:pt x="155" y="993"/>
                        </a:moveTo>
                        <a:lnTo>
                          <a:pt x="155" y="0"/>
                        </a:lnTo>
                        <a:lnTo>
                          <a:pt x="96" y="0"/>
                        </a:lnTo>
                        <a:lnTo>
                          <a:pt x="0" y="1021"/>
                        </a:lnTo>
                        <a:lnTo>
                          <a:pt x="155" y="993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 w="9525">
                    <a:solidFill>
                      <a:srgbClr val="40404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dirty="0"/>
                  </a:p>
                </p:txBody>
              </p:sp>
              <p:sp>
                <p:nvSpPr>
                  <p:cNvPr id="252" name="AutoShape 143"/>
                  <p:cNvSpPr>
                    <a:spLocks noChangeArrowheads="1"/>
                  </p:cNvSpPr>
                  <p:nvPr/>
                </p:nvSpPr>
                <p:spPr bwMode="auto">
                  <a:xfrm rot="5400000" flipV="1">
                    <a:off x="1896" y="6108"/>
                    <a:ext cx="1061" cy="389"/>
                  </a:xfrm>
                  <a:prstGeom prst="parallelogram">
                    <a:avLst>
                      <a:gd name="adj" fmla="val 17805"/>
                    </a:avLst>
                  </a:prstGeom>
                  <a:noFill/>
                  <a:ln w="3175">
                    <a:solidFill>
                      <a:srgbClr val="40404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dirty="0"/>
                  </a:p>
                </p:txBody>
              </p:sp>
              <p:sp>
                <p:nvSpPr>
                  <p:cNvPr id="253" name="Freeform 144"/>
                  <p:cNvSpPr>
                    <a:spLocks/>
                  </p:cNvSpPr>
                  <p:nvPr/>
                </p:nvSpPr>
                <p:spPr bwMode="auto">
                  <a:xfrm rot="-156844">
                    <a:off x="2236" y="5787"/>
                    <a:ext cx="358" cy="96"/>
                  </a:xfrm>
                  <a:custGeom>
                    <a:avLst/>
                    <a:gdLst>
                      <a:gd name="T0" fmla="*/ 0 w 358"/>
                      <a:gd name="T1" fmla="*/ 12 h 177"/>
                      <a:gd name="T2" fmla="*/ 358 w 358"/>
                      <a:gd name="T3" fmla="*/ 0 h 177"/>
                      <a:gd name="T4" fmla="*/ 358 w 358"/>
                      <a:gd name="T5" fmla="*/ 15 h 177"/>
                      <a:gd name="T6" fmla="*/ 0 w 358"/>
                      <a:gd name="T7" fmla="*/ 28 h 177"/>
                      <a:gd name="T8" fmla="*/ 0 w 358"/>
                      <a:gd name="T9" fmla="*/ 12 h 17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58"/>
                      <a:gd name="T16" fmla="*/ 0 h 177"/>
                      <a:gd name="T17" fmla="*/ 358 w 358"/>
                      <a:gd name="T18" fmla="*/ 177 h 17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58" h="177">
                        <a:moveTo>
                          <a:pt x="0" y="78"/>
                        </a:moveTo>
                        <a:lnTo>
                          <a:pt x="358" y="0"/>
                        </a:lnTo>
                        <a:lnTo>
                          <a:pt x="358" y="96"/>
                        </a:lnTo>
                        <a:lnTo>
                          <a:pt x="0" y="177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272727"/>
                  </a:solidFill>
                  <a:ln w="9525">
                    <a:solidFill>
                      <a:srgbClr val="272727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 dirty="0"/>
                  </a:p>
                </p:txBody>
              </p:sp>
            </p:grpSp>
          </p:grpSp>
          <p:grpSp>
            <p:nvGrpSpPr>
              <p:cNvPr id="239" name="Group 145"/>
              <p:cNvGrpSpPr>
                <a:grpSpLocks/>
              </p:cNvGrpSpPr>
              <p:nvPr/>
            </p:nvGrpSpPr>
            <p:grpSpPr bwMode="auto">
              <a:xfrm>
                <a:off x="2673324" y="3061184"/>
                <a:ext cx="468000" cy="182850"/>
                <a:chOff x="2273" y="7170"/>
                <a:chExt cx="650" cy="288"/>
              </a:xfrm>
            </p:grpSpPr>
            <p:cxnSp>
              <p:nvCxnSpPr>
                <p:cNvPr id="240" name="AutoShape 146"/>
                <p:cNvCxnSpPr>
                  <a:cxnSpLocks noChangeShapeType="1"/>
                </p:cNvCxnSpPr>
                <p:nvPr/>
              </p:nvCxnSpPr>
              <p:spPr bwMode="auto">
                <a:xfrm flipV="1">
                  <a:off x="2273" y="7170"/>
                  <a:ext cx="650" cy="288"/>
                </a:xfrm>
                <a:prstGeom prst="straightConnector1">
                  <a:avLst/>
                </a:prstGeom>
                <a:noFill/>
                <a:ln w="28575">
                  <a:solidFill>
                    <a:srgbClr val="272727"/>
                  </a:solidFill>
                  <a:round/>
                  <a:headEnd/>
                  <a:tailEnd/>
                </a:ln>
              </p:spPr>
            </p:cxnSp>
            <p:cxnSp>
              <p:nvCxnSpPr>
                <p:cNvPr id="241" name="AutoShape 147"/>
                <p:cNvCxnSpPr>
                  <a:cxnSpLocks noChangeShapeType="1"/>
                </p:cNvCxnSpPr>
                <p:nvPr/>
              </p:nvCxnSpPr>
              <p:spPr bwMode="auto">
                <a:xfrm flipV="1">
                  <a:off x="2434" y="7207"/>
                  <a:ext cx="279" cy="122"/>
                </a:xfrm>
                <a:prstGeom prst="straightConnector1">
                  <a:avLst/>
                </a:prstGeom>
                <a:noFill/>
                <a:ln w="38100">
                  <a:solidFill>
                    <a:srgbClr val="FFFFFF"/>
                  </a:solidFill>
                  <a:round/>
                  <a:headEnd/>
                  <a:tailEnd/>
                </a:ln>
              </p:spPr>
            </p:cxnSp>
          </p:grpSp>
        </p:grpSp>
        <p:sp>
          <p:nvSpPr>
            <p:cNvPr id="190" name="Forme libre 284"/>
            <p:cNvSpPr>
              <a:spLocks noChangeArrowheads="1"/>
            </p:cNvSpPr>
            <p:nvPr/>
          </p:nvSpPr>
          <p:spPr bwMode="auto">
            <a:xfrm>
              <a:off x="2944813" y="3975100"/>
              <a:ext cx="2216150" cy="92075"/>
            </a:xfrm>
            <a:custGeom>
              <a:avLst/>
              <a:gdLst>
                <a:gd name="T0" fmla="*/ 0 w 2216150"/>
                <a:gd name="T1" fmla="*/ 12846 h 91017"/>
                <a:gd name="T2" fmla="*/ 1225445 w 2216150"/>
                <a:gd name="T3" fmla="*/ 89921 h 91017"/>
                <a:gd name="T4" fmla="*/ 2215960 w 2216150"/>
                <a:gd name="T5" fmla="*/ 0 h 91017"/>
                <a:gd name="T6" fmla="*/ 0 60000 65536"/>
                <a:gd name="T7" fmla="*/ 0 60000 65536"/>
                <a:gd name="T8" fmla="*/ 0 60000 65536"/>
                <a:gd name="T9" fmla="*/ 0 w 2216150"/>
                <a:gd name="T10" fmla="*/ 0 h 91017"/>
                <a:gd name="T11" fmla="*/ 2216150 w 2216150"/>
                <a:gd name="T12" fmla="*/ 91017 h 910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16150" h="91017">
                  <a:moveTo>
                    <a:pt x="0" y="12700"/>
                  </a:moveTo>
                  <a:cubicBezTo>
                    <a:pt x="428096" y="51858"/>
                    <a:pt x="856192" y="91017"/>
                    <a:pt x="1225550" y="88900"/>
                  </a:cubicBezTo>
                  <a:cubicBezTo>
                    <a:pt x="1594908" y="86783"/>
                    <a:pt x="1905529" y="43391"/>
                    <a:pt x="2216150" y="0"/>
                  </a:cubicBezTo>
                </a:path>
              </a:pathLst>
            </a:custGeom>
            <a:noFill/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fr-FR" dirty="0"/>
            </a:p>
          </p:txBody>
        </p:sp>
        <p:sp>
          <p:nvSpPr>
            <p:cNvPr id="191" name="Forme libre 285"/>
            <p:cNvSpPr>
              <a:spLocks noChangeArrowheads="1"/>
            </p:cNvSpPr>
            <p:nvPr/>
          </p:nvSpPr>
          <p:spPr bwMode="auto">
            <a:xfrm>
              <a:off x="3173413" y="3879850"/>
              <a:ext cx="2209800" cy="84138"/>
            </a:xfrm>
            <a:custGeom>
              <a:avLst/>
              <a:gdLst>
                <a:gd name="T0" fmla="*/ 0 w 2209800"/>
                <a:gd name="T1" fmla="*/ 0 h 83608"/>
                <a:gd name="T2" fmla="*/ 971467 w 2209800"/>
                <a:gd name="T3" fmla="*/ 83062 h 83608"/>
                <a:gd name="T4" fmla="*/ 2209610 w 2209800"/>
                <a:gd name="T5" fmla="*/ 6389 h 83608"/>
                <a:gd name="T6" fmla="*/ 0 60000 65536"/>
                <a:gd name="T7" fmla="*/ 0 60000 65536"/>
                <a:gd name="T8" fmla="*/ 0 60000 65536"/>
                <a:gd name="T9" fmla="*/ 0 w 2209800"/>
                <a:gd name="T10" fmla="*/ 0 h 83608"/>
                <a:gd name="T11" fmla="*/ 2209800 w 2209800"/>
                <a:gd name="T12" fmla="*/ 83608 h 8360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09800" h="83608">
                  <a:moveTo>
                    <a:pt x="0" y="0"/>
                  </a:moveTo>
                  <a:cubicBezTo>
                    <a:pt x="301625" y="40746"/>
                    <a:pt x="603250" y="81492"/>
                    <a:pt x="971550" y="82550"/>
                  </a:cubicBezTo>
                  <a:cubicBezTo>
                    <a:pt x="1339850" y="83608"/>
                    <a:pt x="1774825" y="44979"/>
                    <a:pt x="2209800" y="6350"/>
                  </a:cubicBezTo>
                </a:path>
              </a:pathLst>
            </a:custGeom>
            <a:noFill/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fr-FR" dirty="0"/>
            </a:p>
          </p:txBody>
        </p:sp>
        <p:sp>
          <p:nvSpPr>
            <p:cNvPr id="192" name="Forme libre 286"/>
            <p:cNvSpPr>
              <a:spLocks noChangeArrowheads="1"/>
            </p:cNvSpPr>
            <p:nvPr/>
          </p:nvSpPr>
          <p:spPr bwMode="auto">
            <a:xfrm>
              <a:off x="3414713" y="3797300"/>
              <a:ext cx="2197100" cy="69850"/>
            </a:xfrm>
            <a:custGeom>
              <a:avLst/>
              <a:gdLst>
                <a:gd name="T0" fmla="*/ 0 w 2197100"/>
                <a:gd name="T1" fmla="*/ 0 h 69850"/>
                <a:gd name="T2" fmla="*/ 806381 w 2197100"/>
                <a:gd name="T3" fmla="*/ 69841 h 69850"/>
                <a:gd name="T4" fmla="*/ 2196912 w 2197100"/>
                <a:gd name="T5" fmla="*/ 0 h 69850"/>
                <a:gd name="T6" fmla="*/ 0 60000 65536"/>
                <a:gd name="T7" fmla="*/ 0 60000 65536"/>
                <a:gd name="T8" fmla="*/ 0 60000 65536"/>
                <a:gd name="T9" fmla="*/ 0 w 2197100"/>
                <a:gd name="T10" fmla="*/ 0 h 69850"/>
                <a:gd name="T11" fmla="*/ 2197100 w 2197100"/>
                <a:gd name="T12" fmla="*/ 69850 h 698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97100" h="69850">
                  <a:moveTo>
                    <a:pt x="0" y="0"/>
                  </a:moveTo>
                  <a:cubicBezTo>
                    <a:pt x="220133" y="34925"/>
                    <a:pt x="440267" y="69850"/>
                    <a:pt x="806450" y="69850"/>
                  </a:cubicBezTo>
                  <a:cubicBezTo>
                    <a:pt x="1172633" y="69850"/>
                    <a:pt x="1684866" y="34925"/>
                    <a:pt x="2197100" y="0"/>
                  </a:cubicBezTo>
                </a:path>
              </a:pathLst>
            </a:custGeom>
            <a:noFill/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fr-FR" dirty="0"/>
            </a:p>
          </p:txBody>
        </p:sp>
        <p:sp>
          <p:nvSpPr>
            <p:cNvPr id="193" name="Forme libre 287"/>
            <p:cNvSpPr>
              <a:spLocks noChangeArrowheads="1"/>
            </p:cNvSpPr>
            <p:nvPr/>
          </p:nvSpPr>
          <p:spPr bwMode="auto">
            <a:xfrm>
              <a:off x="5149850" y="3981450"/>
              <a:ext cx="384175" cy="146050"/>
            </a:xfrm>
            <a:custGeom>
              <a:avLst/>
              <a:gdLst>
                <a:gd name="T0" fmla="*/ 0 w 383381"/>
                <a:gd name="T1" fmla="*/ 0 h 145256"/>
                <a:gd name="T2" fmla="*/ 245755 w 383381"/>
                <a:gd name="T3" fmla="*/ 124486 h 145256"/>
                <a:gd name="T4" fmla="*/ 384142 w 383381"/>
                <a:gd name="T5" fmla="*/ 129274 h 145256"/>
                <a:gd name="T6" fmla="*/ 0 60000 65536"/>
                <a:gd name="T7" fmla="*/ 0 60000 65536"/>
                <a:gd name="T8" fmla="*/ 0 60000 65536"/>
                <a:gd name="T9" fmla="*/ 0 w 383381"/>
                <a:gd name="T10" fmla="*/ 0 h 145256"/>
                <a:gd name="T11" fmla="*/ 383381 w 383381"/>
                <a:gd name="T12" fmla="*/ 145256 h 1452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3381" h="145256">
                  <a:moveTo>
                    <a:pt x="0" y="0"/>
                  </a:moveTo>
                  <a:cubicBezTo>
                    <a:pt x="90685" y="51197"/>
                    <a:pt x="181371" y="102394"/>
                    <a:pt x="245268" y="123825"/>
                  </a:cubicBezTo>
                  <a:cubicBezTo>
                    <a:pt x="309165" y="145256"/>
                    <a:pt x="346273" y="136922"/>
                    <a:pt x="383381" y="128588"/>
                  </a:cubicBezTo>
                </a:path>
              </a:pathLst>
            </a:custGeom>
            <a:noFill/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fr-FR" dirty="0"/>
            </a:p>
          </p:txBody>
        </p:sp>
        <p:sp>
          <p:nvSpPr>
            <p:cNvPr id="194" name="Forme libre 288"/>
            <p:cNvSpPr>
              <a:spLocks noChangeArrowheads="1"/>
            </p:cNvSpPr>
            <p:nvPr/>
          </p:nvSpPr>
          <p:spPr bwMode="auto">
            <a:xfrm>
              <a:off x="5357813" y="3894138"/>
              <a:ext cx="315912" cy="201612"/>
            </a:xfrm>
            <a:custGeom>
              <a:avLst/>
              <a:gdLst>
                <a:gd name="T0" fmla="*/ 0 w 316707"/>
                <a:gd name="T1" fmla="*/ 0 h 202406"/>
                <a:gd name="T2" fmla="*/ 142504 w 316707"/>
                <a:gd name="T3" fmla="*/ 111465 h 202406"/>
                <a:gd name="T4" fmla="*/ 315885 w 316707"/>
                <a:gd name="T5" fmla="*/ 201585 h 202406"/>
                <a:gd name="T6" fmla="*/ 0 60000 65536"/>
                <a:gd name="T7" fmla="*/ 0 60000 65536"/>
                <a:gd name="T8" fmla="*/ 0 60000 65536"/>
                <a:gd name="T9" fmla="*/ 0 w 316707"/>
                <a:gd name="T10" fmla="*/ 0 h 202406"/>
                <a:gd name="T11" fmla="*/ 316707 w 316707"/>
                <a:gd name="T12" fmla="*/ 202406 h 20240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6707" h="202406">
                  <a:moveTo>
                    <a:pt x="0" y="0"/>
                  </a:moveTo>
                  <a:cubicBezTo>
                    <a:pt x="45045" y="39092"/>
                    <a:pt x="90090" y="78185"/>
                    <a:pt x="142875" y="111919"/>
                  </a:cubicBezTo>
                  <a:cubicBezTo>
                    <a:pt x="195660" y="145653"/>
                    <a:pt x="256183" y="174029"/>
                    <a:pt x="316707" y="202406"/>
                  </a:cubicBezTo>
                </a:path>
              </a:pathLst>
            </a:custGeom>
            <a:noFill/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fr-FR" dirty="0"/>
            </a:p>
          </p:txBody>
        </p:sp>
        <p:sp>
          <p:nvSpPr>
            <p:cNvPr id="195" name="Forme libre 289"/>
            <p:cNvSpPr>
              <a:spLocks noChangeArrowheads="1"/>
            </p:cNvSpPr>
            <p:nvPr/>
          </p:nvSpPr>
          <p:spPr bwMode="auto">
            <a:xfrm>
              <a:off x="5602288" y="3798888"/>
              <a:ext cx="203200" cy="296862"/>
            </a:xfrm>
            <a:custGeom>
              <a:avLst/>
              <a:gdLst>
                <a:gd name="T0" fmla="*/ 0 w 202406"/>
                <a:gd name="T1" fmla="*/ 0 h 297656"/>
                <a:gd name="T2" fmla="*/ 83664 w 202406"/>
                <a:gd name="T3" fmla="*/ 142475 h 297656"/>
                <a:gd name="T4" fmla="*/ 203183 w 202406"/>
                <a:gd name="T5" fmla="*/ 296823 h 297656"/>
                <a:gd name="T6" fmla="*/ 0 60000 65536"/>
                <a:gd name="T7" fmla="*/ 0 60000 65536"/>
                <a:gd name="T8" fmla="*/ 0 60000 65536"/>
                <a:gd name="T9" fmla="*/ 0 w 202406"/>
                <a:gd name="T10" fmla="*/ 0 h 297656"/>
                <a:gd name="T11" fmla="*/ 202406 w 202406"/>
                <a:gd name="T12" fmla="*/ 297656 h 2976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2406" h="297656">
                  <a:moveTo>
                    <a:pt x="0" y="0"/>
                  </a:moveTo>
                  <a:cubicBezTo>
                    <a:pt x="24805" y="46633"/>
                    <a:pt x="49610" y="93266"/>
                    <a:pt x="83344" y="142875"/>
                  </a:cubicBezTo>
                  <a:cubicBezTo>
                    <a:pt x="117078" y="192484"/>
                    <a:pt x="159742" y="245070"/>
                    <a:pt x="202406" y="297656"/>
                  </a:cubicBezTo>
                </a:path>
              </a:pathLst>
            </a:custGeom>
            <a:noFill/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fr-FR" dirty="0"/>
            </a:p>
          </p:txBody>
        </p:sp>
        <p:sp>
          <p:nvSpPr>
            <p:cNvPr id="196" name="Forme libre 290"/>
            <p:cNvSpPr>
              <a:spLocks noChangeArrowheads="1"/>
            </p:cNvSpPr>
            <p:nvPr/>
          </p:nvSpPr>
          <p:spPr bwMode="auto">
            <a:xfrm>
              <a:off x="5910263" y="4337050"/>
              <a:ext cx="1892300" cy="1130300"/>
            </a:xfrm>
            <a:custGeom>
              <a:avLst/>
              <a:gdLst>
                <a:gd name="T0" fmla="*/ 0 w 1892300"/>
                <a:gd name="T1" fmla="*/ 0 h 1130300"/>
                <a:gd name="T2" fmla="*/ 895273 w 1892300"/>
                <a:gd name="T3" fmla="*/ 901581 h 1130300"/>
                <a:gd name="T4" fmla="*/ 1892138 w 1892300"/>
                <a:gd name="T5" fmla="*/ 1130151 h 1130300"/>
                <a:gd name="T6" fmla="*/ 0 60000 65536"/>
                <a:gd name="T7" fmla="*/ 0 60000 65536"/>
                <a:gd name="T8" fmla="*/ 0 60000 65536"/>
                <a:gd name="T9" fmla="*/ 0 w 1892300"/>
                <a:gd name="T10" fmla="*/ 0 h 1130300"/>
                <a:gd name="T11" fmla="*/ 1892300 w 1892300"/>
                <a:gd name="T12" fmla="*/ 1130300 h 11303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92300" h="1130300">
                  <a:moveTo>
                    <a:pt x="0" y="0"/>
                  </a:moveTo>
                  <a:cubicBezTo>
                    <a:pt x="289983" y="356658"/>
                    <a:pt x="579967" y="713317"/>
                    <a:pt x="895350" y="901700"/>
                  </a:cubicBezTo>
                  <a:cubicBezTo>
                    <a:pt x="1210733" y="1090083"/>
                    <a:pt x="1551516" y="1110191"/>
                    <a:pt x="1892300" y="1130300"/>
                  </a:cubicBezTo>
                </a:path>
              </a:pathLst>
            </a:cu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fr-FR" dirty="0"/>
            </a:p>
          </p:txBody>
        </p:sp>
        <p:sp>
          <p:nvSpPr>
            <p:cNvPr id="197" name="Forme libre 196"/>
            <p:cNvSpPr/>
            <p:nvPr/>
          </p:nvSpPr>
          <p:spPr bwMode="auto">
            <a:xfrm>
              <a:off x="5911850" y="4438650"/>
              <a:ext cx="1890713" cy="1109663"/>
            </a:xfrm>
            <a:custGeom>
              <a:avLst/>
              <a:gdLst>
                <a:gd name="connsiteX0" fmla="*/ 0 w 1890712"/>
                <a:gd name="connsiteY0" fmla="*/ 0 h 1109663"/>
                <a:gd name="connsiteX1" fmla="*/ 323850 w 1890712"/>
                <a:gd name="connsiteY1" fmla="*/ 395288 h 1109663"/>
                <a:gd name="connsiteX2" fmla="*/ 638175 w 1890712"/>
                <a:gd name="connsiteY2" fmla="*/ 709613 h 1109663"/>
                <a:gd name="connsiteX3" fmla="*/ 966787 w 1890712"/>
                <a:gd name="connsiteY3" fmla="*/ 923925 h 1109663"/>
                <a:gd name="connsiteX4" fmla="*/ 1366837 w 1890712"/>
                <a:gd name="connsiteY4" fmla="*/ 1057275 h 1109663"/>
                <a:gd name="connsiteX5" fmla="*/ 1890712 w 1890712"/>
                <a:gd name="connsiteY5" fmla="*/ 1109663 h 1109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90712" h="1109663">
                  <a:moveTo>
                    <a:pt x="0" y="0"/>
                  </a:moveTo>
                  <a:cubicBezTo>
                    <a:pt x="108744" y="138509"/>
                    <a:pt x="217488" y="277019"/>
                    <a:pt x="323850" y="395288"/>
                  </a:cubicBezTo>
                  <a:cubicBezTo>
                    <a:pt x="430212" y="513557"/>
                    <a:pt x="531019" y="621507"/>
                    <a:pt x="638175" y="709613"/>
                  </a:cubicBezTo>
                  <a:cubicBezTo>
                    <a:pt x="745331" y="797719"/>
                    <a:pt x="845343" y="865981"/>
                    <a:pt x="966787" y="923925"/>
                  </a:cubicBezTo>
                  <a:cubicBezTo>
                    <a:pt x="1088231" y="981869"/>
                    <a:pt x="1212850" y="1026319"/>
                    <a:pt x="1366837" y="1057275"/>
                  </a:cubicBezTo>
                  <a:cubicBezTo>
                    <a:pt x="1520825" y="1088231"/>
                    <a:pt x="1705768" y="1098947"/>
                    <a:pt x="1890712" y="1109663"/>
                  </a:cubicBezTo>
                </a:path>
              </a:pathLst>
            </a:custGeom>
            <a:noFill/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fr-FR" dirty="0"/>
            </a:p>
          </p:txBody>
        </p:sp>
        <p:cxnSp>
          <p:nvCxnSpPr>
            <p:cNvPr id="198" name="AutoShape 106"/>
            <p:cNvCxnSpPr>
              <a:cxnSpLocks noChangeShapeType="1"/>
            </p:cNvCxnSpPr>
            <p:nvPr/>
          </p:nvCxnSpPr>
          <p:spPr bwMode="auto">
            <a:xfrm rot="5400000">
              <a:off x="4775200" y="5164138"/>
              <a:ext cx="1835150" cy="431800"/>
            </a:xfrm>
            <a:prstGeom prst="bentConnector3">
              <a:avLst>
                <a:gd name="adj1" fmla="val 13069"/>
              </a:avLst>
            </a:prstGeom>
            <a:noFill/>
            <a:ln w="19050">
              <a:solidFill>
                <a:srgbClr val="006600"/>
              </a:solidFill>
              <a:miter lim="800000"/>
              <a:headEnd/>
              <a:tailEnd/>
            </a:ln>
          </p:spPr>
        </p:cxnSp>
        <p:cxnSp>
          <p:nvCxnSpPr>
            <p:cNvPr id="199" name="AutoShape 106"/>
            <p:cNvCxnSpPr>
              <a:cxnSpLocks noChangeShapeType="1"/>
            </p:cNvCxnSpPr>
            <p:nvPr/>
          </p:nvCxnSpPr>
          <p:spPr bwMode="auto">
            <a:xfrm rot="5400000">
              <a:off x="4775200" y="5253038"/>
              <a:ext cx="1835150" cy="431800"/>
            </a:xfrm>
            <a:prstGeom prst="bentConnector3">
              <a:avLst>
                <a:gd name="adj1" fmla="val 8310"/>
              </a:avLst>
            </a:prstGeom>
            <a:noFill/>
            <a:ln w="19050">
              <a:solidFill>
                <a:srgbClr val="FFFF00"/>
              </a:solidFill>
              <a:prstDash val="dash"/>
              <a:miter lim="800000"/>
              <a:headEnd/>
              <a:tailEnd/>
            </a:ln>
          </p:spPr>
        </p:cxnSp>
        <p:sp>
          <p:nvSpPr>
            <p:cNvPr id="200" name="Ellipse 297"/>
            <p:cNvSpPr>
              <a:spLocks noChangeArrowheads="1"/>
            </p:cNvSpPr>
            <p:nvPr/>
          </p:nvSpPr>
          <p:spPr bwMode="auto">
            <a:xfrm>
              <a:off x="5900738" y="4438650"/>
              <a:ext cx="19050" cy="17463"/>
            </a:xfrm>
            <a:prstGeom prst="ellipse">
              <a:avLst/>
            </a:prstGeom>
            <a:solidFill>
              <a:schemeClr val="tx1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fr-FR" dirty="0"/>
            </a:p>
          </p:txBody>
        </p:sp>
        <p:grpSp>
          <p:nvGrpSpPr>
            <p:cNvPr id="201" name="Groupe 309"/>
            <p:cNvGrpSpPr>
              <a:grpSpLocks/>
            </p:cNvGrpSpPr>
            <p:nvPr/>
          </p:nvGrpSpPr>
          <p:grpSpPr bwMode="auto">
            <a:xfrm>
              <a:off x="5330825" y="6335713"/>
              <a:ext cx="298450" cy="123825"/>
              <a:chOff x="7118938" y="4146963"/>
              <a:chExt cx="360000" cy="123825"/>
            </a:xfrm>
          </p:grpSpPr>
          <p:sp>
            <p:nvSpPr>
              <p:cNvPr id="231" name="Line 10"/>
              <p:cNvSpPr>
                <a:spLocks noChangeShapeType="1"/>
              </p:cNvSpPr>
              <p:nvPr/>
            </p:nvSpPr>
            <p:spPr bwMode="auto">
              <a:xfrm>
                <a:off x="7118938" y="4146963"/>
                <a:ext cx="360000" cy="0"/>
              </a:xfrm>
              <a:prstGeom prst="line">
                <a:avLst/>
              </a:prstGeom>
              <a:noFill/>
              <a:ln w="28575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232" name="Line 11"/>
              <p:cNvSpPr>
                <a:spLocks noChangeShapeType="1"/>
              </p:cNvSpPr>
              <p:nvPr/>
            </p:nvSpPr>
            <p:spPr bwMode="auto">
              <a:xfrm>
                <a:off x="7198369" y="4207288"/>
                <a:ext cx="203701" cy="0"/>
              </a:xfrm>
              <a:prstGeom prst="line">
                <a:avLst/>
              </a:prstGeom>
              <a:noFill/>
              <a:ln w="28575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233" name="Line 12"/>
              <p:cNvSpPr>
                <a:spLocks noChangeShapeType="1"/>
              </p:cNvSpPr>
              <p:nvPr/>
            </p:nvSpPr>
            <p:spPr bwMode="auto">
              <a:xfrm>
                <a:off x="7261144" y="4270788"/>
                <a:ext cx="87117" cy="0"/>
              </a:xfrm>
              <a:prstGeom prst="line">
                <a:avLst/>
              </a:prstGeom>
              <a:noFill/>
              <a:ln w="28575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234" name="Line 36"/>
              <p:cNvSpPr>
                <a:spLocks noChangeShapeType="1"/>
              </p:cNvSpPr>
              <p:nvPr/>
            </p:nvSpPr>
            <p:spPr bwMode="auto">
              <a:xfrm>
                <a:off x="7118938" y="4146963"/>
                <a:ext cx="360000" cy="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235" name="Line 37"/>
              <p:cNvSpPr>
                <a:spLocks noChangeShapeType="1"/>
              </p:cNvSpPr>
              <p:nvPr/>
            </p:nvSpPr>
            <p:spPr bwMode="auto">
              <a:xfrm>
                <a:off x="7197087" y="4207288"/>
                <a:ext cx="203701" cy="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  <p:sp>
            <p:nvSpPr>
              <p:cNvPr id="236" name="Line 44"/>
              <p:cNvSpPr>
                <a:spLocks noChangeShapeType="1"/>
              </p:cNvSpPr>
              <p:nvPr/>
            </p:nvSpPr>
            <p:spPr bwMode="auto">
              <a:xfrm>
                <a:off x="7268830" y="4270788"/>
                <a:ext cx="79431" cy="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 dirty="0"/>
              </a:p>
            </p:txBody>
          </p:sp>
        </p:grpSp>
        <p:grpSp>
          <p:nvGrpSpPr>
            <p:cNvPr id="202" name="Groupe 346"/>
            <p:cNvGrpSpPr>
              <a:grpSpLocks/>
            </p:cNvGrpSpPr>
            <p:nvPr/>
          </p:nvGrpSpPr>
          <p:grpSpPr bwMode="auto">
            <a:xfrm>
              <a:off x="3106738" y="2800352"/>
              <a:ext cx="1803400" cy="1422398"/>
              <a:chOff x="3107361" y="2800417"/>
              <a:chExt cx="1802989" cy="1421905"/>
            </a:xfrm>
          </p:grpSpPr>
          <p:sp>
            <p:nvSpPr>
              <p:cNvPr id="228" name="Text Box 264"/>
              <p:cNvSpPr txBox="1">
                <a:spLocks noChangeArrowheads="1"/>
              </p:cNvSpPr>
              <p:nvPr/>
            </p:nvSpPr>
            <p:spPr bwMode="auto">
              <a:xfrm>
                <a:off x="3107361" y="2800417"/>
                <a:ext cx="1254377" cy="4322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fr-FR" b="1" dirty="0">
                    <a:latin typeface="Arial" charset="0"/>
                    <a:cs typeface="Arial" charset="0"/>
                  </a:rPr>
                  <a:t>Distribution HTA 20kV</a:t>
                </a:r>
                <a:endParaRPr lang="en-US" b="1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229" name="Ellipse 323"/>
              <p:cNvSpPr>
                <a:spLocks noChangeArrowheads="1"/>
              </p:cNvSpPr>
              <p:nvPr/>
            </p:nvSpPr>
            <p:spPr bwMode="auto">
              <a:xfrm>
                <a:off x="4618246" y="3558987"/>
                <a:ext cx="292104" cy="663335"/>
              </a:xfrm>
              <a:prstGeom prst="ellipse">
                <a:avLst/>
              </a:prstGeom>
              <a:noFill/>
              <a:ln w="28575" algn="ctr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fr-FR" dirty="0"/>
              </a:p>
            </p:txBody>
          </p:sp>
          <p:cxnSp>
            <p:nvCxnSpPr>
              <p:cNvPr id="230" name="Connecteur droit avec flèche 327"/>
              <p:cNvCxnSpPr>
                <a:cxnSpLocks noChangeShapeType="1"/>
              </p:cNvCxnSpPr>
              <p:nvPr/>
            </p:nvCxnSpPr>
            <p:spPr bwMode="auto">
              <a:xfrm>
                <a:off x="3951279" y="3262080"/>
                <a:ext cx="666967" cy="411635"/>
              </a:xfrm>
              <a:prstGeom prst="straightConnector1">
                <a:avLst/>
              </a:prstGeom>
              <a:noFill/>
              <a:ln w="22225" algn="ctr">
                <a:solidFill>
                  <a:srgbClr val="C00000"/>
                </a:solidFill>
                <a:round/>
                <a:headEnd/>
                <a:tailEnd type="arrow" w="med" len="med"/>
              </a:ln>
            </p:spPr>
          </p:cxnSp>
        </p:grpSp>
        <p:grpSp>
          <p:nvGrpSpPr>
            <p:cNvPr id="203" name="Groupe 348"/>
            <p:cNvGrpSpPr>
              <a:grpSpLocks/>
            </p:cNvGrpSpPr>
            <p:nvPr/>
          </p:nvGrpSpPr>
          <p:grpSpPr bwMode="auto">
            <a:xfrm>
              <a:off x="6765937" y="4181250"/>
              <a:ext cx="1119342" cy="1328961"/>
              <a:chOff x="6765858" y="4181581"/>
              <a:chExt cx="1119451" cy="1328660"/>
            </a:xfrm>
          </p:grpSpPr>
          <p:sp>
            <p:nvSpPr>
              <p:cNvPr id="225" name="Ellipse 328"/>
              <p:cNvSpPr>
                <a:spLocks noChangeArrowheads="1"/>
              </p:cNvSpPr>
              <p:nvPr/>
            </p:nvSpPr>
            <p:spPr bwMode="auto">
              <a:xfrm>
                <a:off x="6765858" y="5114241"/>
                <a:ext cx="216000" cy="396000"/>
              </a:xfrm>
              <a:prstGeom prst="ellipse">
                <a:avLst/>
              </a:prstGeom>
              <a:noFill/>
              <a:ln w="28575" algn="ctr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fr-FR" dirty="0"/>
              </a:p>
            </p:txBody>
          </p:sp>
          <p:sp>
            <p:nvSpPr>
              <p:cNvPr id="226" name="Text Box 264"/>
              <p:cNvSpPr txBox="1">
                <a:spLocks noChangeArrowheads="1"/>
              </p:cNvSpPr>
              <p:nvPr/>
            </p:nvSpPr>
            <p:spPr bwMode="auto">
              <a:xfrm>
                <a:off x="6790134" y="4181581"/>
                <a:ext cx="1095175" cy="4323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fr-FR" b="1" dirty="0">
                    <a:latin typeface="Arial" charset="0"/>
                    <a:cs typeface="Arial" charset="0"/>
                  </a:rPr>
                  <a:t>Distribution BT 230 V</a:t>
                </a:r>
                <a:endParaRPr lang="en-US" b="1" dirty="0">
                  <a:latin typeface="Arial" charset="0"/>
                  <a:cs typeface="Arial" charset="0"/>
                </a:endParaRPr>
              </a:p>
            </p:txBody>
          </p:sp>
          <p:cxnSp>
            <p:nvCxnSpPr>
              <p:cNvPr id="227" name="Connecteur droit avec flèche 330"/>
              <p:cNvCxnSpPr>
                <a:cxnSpLocks noChangeShapeType="1"/>
              </p:cNvCxnSpPr>
              <p:nvPr/>
            </p:nvCxnSpPr>
            <p:spPr bwMode="auto">
              <a:xfrm rot="5400000">
                <a:off x="6873345" y="4785111"/>
                <a:ext cx="432000" cy="288000"/>
              </a:xfrm>
              <a:prstGeom prst="straightConnector1">
                <a:avLst/>
              </a:prstGeom>
              <a:noFill/>
              <a:ln w="22225" algn="ctr">
                <a:solidFill>
                  <a:srgbClr val="C00000"/>
                </a:solidFill>
                <a:round/>
                <a:headEnd/>
                <a:tailEnd type="arrow" w="med" len="med"/>
              </a:ln>
            </p:spPr>
          </p:cxnSp>
        </p:grpSp>
        <p:grpSp>
          <p:nvGrpSpPr>
            <p:cNvPr id="204" name="Groupe 347"/>
            <p:cNvGrpSpPr>
              <a:grpSpLocks/>
            </p:cNvGrpSpPr>
            <p:nvPr/>
          </p:nvGrpSpPr>
          <p:grpSpPr bwMode="auto">
            <a:xfrm>
              <a:off x="5070475" y="2722563"/>
              <a:ext cx="1484313" cy="2117725"/>
              <a:chOff x="5070015" y="2721982"/>
              <a:chExt cx="1485234" cy="2118713"/>
            </a:xfrm>
          </p:grpSpPr>
          <p:sp>
            <p:nvSpPr>
              <p:cNvPr id="222" name="Ellipse 332"/>
              <p:cNvSpPr>
                <a:spLocks noChangeArrowheads="1"/>
              </p:cNvSpPr>
              <p:nvPr/>
            </p:nvSpPr>
            <p:spPr bwMode="auto">
              <a:xfrm>
                <a:off x="5302260" y="3976695"/>
                <a:ext cx="792000" cy="864000"/>
              </a:xfrm>
              <a:prstGeom prst="ellipse">
                <a:avLst/>
              </a:prstGeom>
              <a:noFill/>
              <a:ln w="28575" algn="ctr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fr-FR" dirty="0"/>
              </a:p>
            </p:txBody>
          </p:sp>
          <p:cxnSp>
            <p:nvCxnSpPr>
              <p:cNvPr id="223" name="Connecteur droit avec flèche 333"/>
              <p:cNvCxnSpPr>
                <a:cxnSpLocks noChangeShapeType="1"/>
                <a:stCxn id="224" idx="2"/>
              </p:cNvCxnSpPr>
              <p:nvPr/>
            </p:nvCxnSpPr>
            <p:spPr bwMode="auto">
              <a:xfrm rot="5400000">
                <a:off x="5425765" y="3516936"/>
                <a:ext cx="720157" cy="53578"/>
              </a:xfrm>
              <a:prstGeom prst="straightConnector1">
                <a:avLst/>
              </a:prstGeom>
              <a:noFill/>
              <a:ln w="22225" algn="ctr">
                <a:solidFill>
                  <a:srgbClr val="C00000"/>
                </a:solidFill>
                <a:round/>
                <a:headEnd/>
                <a:tailEnd type="arrow" w="med" len="med"/>
              </a:ln>
            </p:spPr>
          </p:cxnSp>
          <p:sp>
            <p:nvSpPr>
              <p:cNvPr id="224" name="Text Box 264"/>
              <p:cNvSpPr txBox="1">
                <a:spLocks noChangeArrowheads="1"/>
              </p:cNvSpPr>
              <p:nvPr/>
            </p:nvSpPr>
            <p:spPr bwMode="auto">
              <a:xfrm>
                <a:off x="5070015" y="2721982"/>
                <a:ext cx="1485234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fr-FR" b="1" dirty="0">
                    <a:latin typeface="Arial" charset="0"/>
                    <a:cs typeface="Arial" charset="0"/>
                  </a:rPr>
                  <a:t>Transformateur 20 kV/400 V</a:t>
                </a:r>
                <a:endParaRPr lang="en-US" b="1" dirty="0"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05" name="Groupe 176"/>
            <p:cNvGrpSpPr>
              <a:grpSpLocks/>
            </p:cNvGrpSpPr>
            <p:nvPr/>
          </p:nvGrpSpPr>
          <p:grpSpPr bwMode="auto">
            <a:xfrm>
              <a:off x="6616722" y="5710243"/>
              <a:ext cx="1160467" cy="711753"/>
              <a:chOff x="6616700" y="5710565"/>
              <a:chExt cx="1160611" cy="711284"/>
            </a:xfrm>
          </p:grpSpPr>
          <p:grpSp>
            <p:nvGrpSpPr>
              <p:cNvPr id="211" name="Group 111"/>
              <p:cNvGrpSpPr>
                <a:grpSpLocks/>
              </p:cNvGrpSpPr>
              <p:nvPr/>
            </p:nvGrpSpPr>
            <p:grpSpPr bwMode="auto">
              <a:xfrm>
                <a:off x="7618045" y="5710565"/>
                <a:ext cx="143988" cy="611919"/>
                <a:chOff x="9531" y="9453"/>
                <a:chExt cx="159" cy="624"/>
              </a:xfrm>
            </p:grpSpPr>
            <p:cxnSp>
              <p:nvCxnSpPr>
                <p:cNvPr id="220" name="AutoShape 112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9300" y="9687"/>
                  <a:ext cx="622" cy="158"/>
                </a:xfrm>
                <a:prstGeom prst="bentConnector3">
                  <a:avLst>
                    <a:gd name="adj1" fmla="val -1417"/>
                  </a:avLst>
                </a:prstGeom>
                <a:noFill/>
                <a:ln w="19050">
                  <a:solidFill>
                    <a:srgbClr val="FFFF00"/>
                  </a:solidFill>
                  <a:miter lim="800000"/>
                  <a:headEnd/>
                  <a:tailEnd/>
                </a:ln>
              </p:spPr>
            </p:cxnSp>
            <p:cxnSp>
              <p:nvCxnSpPr>
                <p:cNvPr id="221" name="AutoShape 113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9299" y="9685"/>
                  <a:ext cx="622" cy="158"/>
                </a:xfrm>
                <a:prstGeom prst="bentConnector3">
                  <a:avLst>
                    <a:gd name="adj1" fmla="val -1417"/>
                  </a:avLst>
                </a:prstGeom>
                <a:noFill/>
                <a:ln w="19050">
                  <a:solidFill>
                    <a:srgbClr val="006600"/>
                  </a:solidFill>
                  <a:prstDash val="dash"/>
                  <a:miter lim="800000"/>
                  <a:headEnd/>
                  <a:tailEnd/>
                </a:ln>
              </p:spPr>
            </p:cxnSp>
          </p:grpSp>
          <p:grpSp>
            <p:nvGrpSpPr>
              <p:cNvPr id="212" name="Groupe 312"/>
              <p:cNvGrpSpPr>
                <a:grpSpLocks/>
              </p:cNvGrpSpPr>
              <p:nvPr/>
            </p:nvGrpSpPr>
            <p:grpSpPr bwMode="auto">
              <a:xfrm>
                <a:off x="7479250" y="6298024"/>
                <a:ext cx="298061" cy="123825"/>
                <a:chOff x="7118938" y="4146963"/>
                <a:chExt cx="360000" cy="123825"/>
              </a:xfrm>
            </p:grpSpPr>
            <p:sp>
              <p:nvSpPr>
                <p:cNvPr id="214" name="Line 10"/>
                <p:cNvSpPr>
                  <a:spLocks noChangeShapeType="1"/>
                </p:cNvSpPr>
                <p:nvPr/>
              </p:nvSpPr>
              <p:spPr bwMode="auto">
                <a:xfrm>
                  <a:off x="7118938" y="4146963"/>
                  <a:ext cx="360000" cy="0"/>
                </a:xfrm>
                <a:prstGeom prst="line">
                  <a:avLst/>
                </a:prstGeom>
                <a:noFill/>
                <a:ln w="28575">
                  <a:solidFill>
                    <a:srgbClr val="0066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 dirty="0"/>
                </a:p>
              </p:txBody>
            </p:sp>
            <p:sp>
              <p:nvSpPr>
                <p:cNvPr id="215" name="Line 11"/>
                <p:cNvSpPr>
                  <a:spLocks noChangeShapeType="1"/>
                </p:cNvSpPr>
                <p:nvPr/>
              </p:nvSpPr>
              <p:spPr bwMode="auto">
                <a:xfrm>
                  <a:off x="7198369" y="4207288"/>
                  <a:ext cx="203701" cy="0"/>
                </a:xfrm>
                <a:prstGeom prst="line">
                  <a:avLst/>
                </a:prstGeom>
                <a:noFill/>
                <a:ln w="28575">
                  <a:solidFill>
                    <a:srgbClr val="0066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 dirty="0"/>
                </a:p>
              </p:txBody>
            </p:sp>
            <p:sp>
              <p:nvSpPr>
                <p:cNvPr id="216" name="Line 12"/>
                <p:cNvSpPr>
                  <a:spLocks noChangeShapeType="1"/>
                </p:cNvSpPr>
                <p:nvPr/>
              </p:nvSpPr>
              <p:spPr bwMode="auto">
                <a:xfrm>
                  <a:off x="7261144" y="4270788"/>
                  <a:ext cx="87117" cy="0"/>
                </a:xfrm>
                <a:prstGeom prst="line">
                  <a:avLst/>
                </a:prstGeom>
                <a:noFill/>
                <a:ln w="28575">
                  <a:solidFill>
                    <a:srgbClr val="0066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 dirty="0"/>
                </a:p>
              </p:txBody>
            </p:sp>
            <p:sp>
              <p:nvSpPr>
                <p:cNvPr id="217" name="Line 36"/>
                <p:cNvSpPr>
                  <a:spLocks noChangeShapeType="1"/>
                </p:cNvSpPr>
                <p:nvPr/>
              </p:nvSpPr>
              <p:spPr bwMode="auto">
                <a:xfrm>
                  <a:off x="7118938" y="4146963"/>
                  <a:ext cx="360000" cy="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prstDash val="sysDot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 dirty="0"/>
                </a:p>
              </p:txBody>
            </p:sp>
            <p:sp>
              <p:nvSpPr>
                <p:cNvPr id="218" name="Line 37"/>
                <p:cNvSpPr>
                  <a:spLocks noChangeShapeType="1"/>
                </p:cNvSpPr>
                <p:nvPr/>
              </p:nvSpPr>
              <p:spPr bwMode="auto">
                <a:xfrm>
                  <a:off x="7197087" y="4207288"/>
                  <a:ext cx="203701" cy="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prstDash val="sysDot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 dirty="0"/>
                </a:p>
              </p:txBody>
            </p:sp>
            <p:sp>
              <p:nvSpPr>
                <p:cNvPr id="219" name="Line 44"/>
                <p:cNvSpPr>
                  <a:spLocks noChangeShapeType="1"/>
                </p:cNvSpPr>
                <p:nvPr/>
              </p:nvSpPr>
              <p:spPr bwMode="auto">
                <a:xfrm>
                  <a:off x="7268830" y="4270788"/>
                  <a:ext cx="79431" cy="0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prstDash val="sysDot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 dirty="0"/>
                </a:p>
              </p:txBody>
            </p:sp>
          </p:grpSp>
          <p:sp>
            <p:nvSpPr>
              <p:cNvPr id="213" name="Text Box 18"/>
              <p:cNvSpPr txBox="1">
                <a:spLocks noChangeArrowheads="1"/>
              </p:cNvSpPr>
              <p:nvPr/>
            </p:nvSpPr>
            <p:spPr bwMode="auto">
              <a:xfrm>
                <a:off x="6616700" y="5839067"/>
                <a:ext cx="1008192" cy="4315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ts val="0"/>
                  </a:spcBef>
                  <a:defRPr/>
                </a:pPr>
                <a:r>
                  <a:rPr lang="fr-FR" sz="1050" b="1" dirty="0">
                    <a:latin typeface="Arial" pitchFamily="34" charset="0"/>
                    <a:cs typeface="Arial" pitchFamily="34" charset="0"/>
                  </a:rPr>
                  <a:t>Terre des masses (Ru) </a:t>
                </a:r>
              </a:p>
            </p:txBody>
          </p:sp>
        </p:grpSp>
        <p:sp>
          <p:nvSpPr>
            <p:cNvPr id="206" name="Text Box 264"/>
            <p:cNvSpPr txBox="1">
              <a:spLocks noChangeArrowheads="1"/>
            </p:cNvSpPr>
            <p:nvPr/>
          </p:nvSpPr>
          <p:spPr bwMode="auto">
            <a:xfrm>
              <a:off x="1415057" y="2002557"/>
              <a:ext cx="1044575" cy="4619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b="1" dirty="0">
                  <a:latin typeface="Arial" charset="0"/>
                  <a:cs typeface="Arial" charset="0"/>
                </a:rPr>
                <a:t>Centrale électrique</a:t>
              </a:r>
              <a:endParaRPr lang="en-US" b="1" dirty="0">
                <a:latin typeface="Arial" charset="0"/>
                <a:cs typeface="Arial" charset="0"/>
              </a:endParaRPr>
            </a:p>
          </p:txBody>
        </p:sp>
        <p:grpSp>
          <p:nvGrpSpPr>
            <p:cNvPr id="207" name="Groupe 349"/>
            <p:cNvGrpSpPr>
              <a:grpSpLocks/>
            </p:cNvGrpSpPr>
            <p:nvPr/>
          </p:nvGrpSpPr>
          <p:grpSpPr bwMode="auto">
            <a:xfrm>
              <a:off x="5484816" y="3578225"/>
              <a:ext cx="1747838" cy="2824163"/>
              <a:chOff x="5484825" y="3578415"/>
              <a:chExt cx="1748520" cy="2823669"/>
            </a:xfrm>
          </p:grpSpPr>
          <p:sp>
            <p:nvSpPr>
              <p:cNvPr id="209" name="Text Box 18"/>
              <p:cNvSpPr txBox="1">
                <a:spLocks noChangeArrowheads="1"/>
              </p:cNvSpPr>
              <p:nvPr/>
            </p:nvSpPr>
            <p:spPr bwMode="auto">
              <a:xfrm>
                <a:off x="5484825" y="5824335"/>
                <a:ext cx="935402" cy="5777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l">
                  <a:spcBef>
                    <a:spcPts val="0"/>
                  </a:spcBef>
                  <a:defRPr/>
                </a:pPr>
                <a:r>
                  <a:rPr lang="fr-FR" sz="1050" b="1" dirty="0">
                    <a:latin typeface="Arial" pitchFamily="34" charset="0"/>
                    <a:cs typeface="Arial" pitchFamily="34" charset="0"/>
                  </a:rPr>
                  <a:t>Terre du neutre ( Rn)</a:t>
                </a:r>
              </a:p>
            </p:txBody>
          </p:sp>
          <p:sp>
            <p:nvSpPr>
              <p:cNvPr id="210" name="Text Box 264"/>
              <p:cNvSpPr txBox="1">
                <a:spLocks noChangeArrowheads="1"/>
              </p:cNvSpPr>
              <p:nvPr/>
            </p:nvSpPr>
            <p:spPr bwMode="auto">
              <a:xfrm>
                <a:off x="6189345" y="3578415"/>
                <a:ext cx="1044000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fr-FR" b="1" dirty="0">
                    <a:latin typeface="Arial" charset="0"/>
                    <a:cs typeface="Arial" charset="0"/>
                  </a:rPr>
                  <a:t>Neutre relié à la terre</a:t>
                </a:r>
                <a:endParaRPr lang="en-US" b="1" dirty="0">
                  <a:latin typeface="Arial" charset="0"/>
                  <a:cs typeface="Arial" charset="0"/>
                </a:endParaRPr>
              </a:p>
            </p:txBody>
          </p:sp>
        </p:grpSp>
        <p:cxnSp>
          <p:nvCxnSpPr>
            <p:cNvPr id="208" name="Connecteur droit avec flèche 207"/>
            <p:cNvCxnSpPr>
              <a:cxnSpLocks noChangeShapeType="1"/>
            </p:cNvCxnSpPr>
            <p:nvPr/>
          </p:nvCxnSpPr>
          <p:spPr bwMode="auto">
            <a:xfrm rot="10800000" flipV="1">
              <a:off x="5919789" y="4149290"/>
              <a:ext cx="393082" cy="302059"/>
            </a:xfrm>
            <a:prstGeom prst="straightConnector1">
              <a:avLst/>
            </a:prstGeom>
            <a:noFill/>
            <a:ln w="22225" algn="ctr">
              <a:solidFill>
                <a:srgbClr val="C00000"/>
              </a:solidFill>
              <a:round/>
              <a:headEnd/>
              <a:tailEnd type="arrow" w="med" len="med"/>
            </a:ln>
          </p:spPr>
        </p:cxnSp>
      </p:grpSp>
      <p:pic>
        <p:nvPicPr>
          <p:cNvPr id="346" name="Picture 2"/>
          <p:cNvPicPr>
            <a:picLocks noChangeAspect="1" noChangeArrowheads="1"/>
          </p:cNvPicPr>
          <p:nvPr/>
        </p:nvPicPr>
        <p:blipFill>
          <a:blip r:embed="rId7" cstate="print"/>
          <a:srcRect l="39349" t="22417" r="21083" b="14342"/>
          <a:stretch>
            <a:fillRect/>
          </a:stretch>
        </p:blipFill>
        <p:spPr bwMode="auto">
          <a:xfrm>
            <a:off x="7367587" y="0"/>
            <a:ext cx="5148263" cy="4625975"/>
          </a:xfrm>
          <a:prstGeom prst="rect">
            <a:avLst/>
          </a:prstGeom>
          <a:noFill/>
          <a:ln w="22225" algn="ctr">
            <a:noFill/>
            <a:miter lim="800000"/>
            <a:headEnd/>
            <a:tailEnd/>
          </a:ln>
        </p:spPr>
      </p:pic>
      <p:sp>
        <p:nvSpPr>
          <p:cNvPr id="347" name="ZoneTexte 346"/>
          <p:cNvSpPr txBox="1"/>
          <p:nvPr/>
        </p:nvSpPr>
        <p:spPr>
          <a:xfrm>
            <a:off x="815951" y="270399"/>
            <a:ext cx="7559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 de l’énergie électrique</a:t>
            </a:r>
          </a:p>
        </p:txBody>
      </p:sp>
      <p:pic>
        <p:nvPicPr>
          <p:cNvPr id="348" name="Picture 142" descr="IN00710_">
            <a:extLst>
              <a:ext uri="{FF2B5EF4-FFF2-40B4-BE49-F238E27FC236}">
                <a16:creationId xmlns:a16="http://schemas.microsoft.com/office/drawing/2014/main" id="{E0EB54A0-9B55-49DE-89D9-02D71015B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42200" y="2368467"/>
            <a:ext cx="1478566" cy="11759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4572541" y="962889"/>
            <a:ext cx="7834864" cy="8505373"/>
            <a:chOff x="714051" y="571480"/>
            <a:chExt cx="6720224" cy="6000792"/>
          </a:xfrm>
        </p:grpSpPr>
        <p:pic>
          <p:nvPicPr>
            <p:cNvPr id="3" name="Picture 189" descr="j0174299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572264" y="2857496"/>
              <a:ext cx="704850" cy="638175"/>
            </a:xfrm>
            <a:prstGeom prst="rect">
              <a:avLst/>
            </a:prstGeom>
            <a:noFill/>
          </p:spPr>
        </p:pic>
        <p:pic>
          <p:nvPicPr>
            <p:cNvPr id="4" name="Picture 178" descr="j016797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28992" y="1500174"/>
              <a:ext cx="885825" cy="876300"/>
            </a:xfrm>
            <a:prstGeom prst="rect">
              <a:avLst/>
            </a:prstGeom>
            <a:noFill/>
          </p:spPr>
        </p:pic>
        <p:pic>
          <p:nvPicPr>
            <p:cNvPr id="5" name="Picture 146" descr="j015774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286116" y="5429264"/>
              <a:ext cx="1400175" cy="933450"/>
            </a:xfrm>
            <a:prstGeom prst="rect">
              <a:avLst/>
            </a:prstGeom>
            <a:noFill/>
          </p:spPr>
        </p:pic>
        <p:pic>
          <p:nvPicPr>
            <p:cNvPr id="6" name="Picture 144" descr="IN00525A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00430" y="4572008"/>
              <a:ext cx="628650" cy="581025"/>
            </a:xfrm>
            <a:prstGeom prst="rect">
              <a:avLst/>
            </a:prstGeom>
            <a:noFill/>
          </p:spPr>
        </p:pic>
        <p:pic>
          <p:nvPicPr>
            <p:cNvPr id="7" name="Picture 142" descr="IN00710_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643306" y="571480"/>
              <a:ext cx="1019175" cy="666750"/>
            </a:xfrm>
            <a:prstGeom prst="rect">
              <a:avLst/>
            </a:prstGeom>
            <a:noFill/>
          </p:spPr>
        </p:pic>
        <p:pic>
          <p:nvPicPr>
            <p:cNvPr id="8" name="Picture 136" descr="j015078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357950" y="3643314"/>
              <a:ext cx="1076325" cy="581025"/>
            </a:xfrm>
            <a:prstGeom prst="rect">
              <a:avLst/>
            </a:prstGeom>
            <a:noFill/>
          </p:spPr>
        </p:pic>
        <p:pic>
          <p:nvPicPr>
            <p:cNvPr id="9" name="Picture 134" descr="j015007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500826" y="2071678"/>
              <a:ext cx="809625" cy="828675"/>
            </a:xfrm>
            <a:prstGeom prst="rect">
              <a:avLst/>
            </a:prstGeom>
            <a:noFill/>
          </p:spPr>
        </p:pic>
        <p:grpSp>
          <p:nvGrpSpPr>
            <p:cNvPr id="10" name="Group 124"/>
            <p:cNvGrpSpPr>
              <a:grpSpLocks/>
            </p:cNvGrpSpPr>
            <p:nvPr/>
          </p:nvGrpSpPr>
          <p:grpSpPr bwMode="auto">
            <a:xfrm>
              <a:off x="714051" y="608309"/>
              <a:ext cx="6566199" cy="5963966"/>
              <a:chOff x="800" y="1862"/>
              <a:chExt cx="10341" cy="11174"/>
            </a:xfrm>
          </p:grpSpPr>
          <p:sp>
            <p:nvSpPr>
              <p:cNvPr id="13" name="Text Box 188"/>
              <p:cNvSpPr txBox="1">
                <a:spLocks noChangeArrowheads="1"/>
              </p:cNvSpPr>
              <p:nvPr/>
            </p:nvSpPr>
            <p:spPr bwMode="auto">
              <a:xfrm>
                <a:off x="9296" y="6485"/>
                <a:ext cx="1386" cy="13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87782" tIns="43891" rIns="87782" bIns="43891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" name="Text Box 187"/>
              <p:cNvSpPr txBox="1">
                <a:spLocks noChangeArrowheads="1"/>
              </p:cNvSpPr>
              <p:nvPr/>
            </p:nvSpPr>
            <p:spPr bwMode="auto">
              <a:xfrm>
                <a:off x="2144" y="2047"/>
                <a:ext cx="2379" cy="710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87782" tIns="43891" rIns="87782" bIns="4389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11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Centrale électrique</a:t>
                </a:r>
                <a:endParaRPr kumimoji="0" lang="fr-FR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1100" b="1" i="1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10 kV à 20 kV</a:t>
                </a:r>
                <a:endParaRPr kumimoji="0" lang="fr-FR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63" name="Group 182"/>
              <p:cNvGrpSpPr>
                <a:grpSpLocks/>
              </p:cNvGrpSpPr>
              <p:nvPr/>
            </p:nvGrpSpPr>
            <p:grpSpPr bwMode="auto">
              <a:xfrm>
                <a:off x="2440" y="2757"/>
                <a:ext cx="413" cy="1155"/>
                <a:chOff x="4092" y="484"/>
                <a:chExt cx="347" cy="958"/>
              </a:xfrm>
            </p:grpSpPr>
            <p:sp>
              <p:nvSpPr>
                <p:cNvPr id="65" name="Oval 186"/>
                <p:cNvSpPr>
                  <a:spLocks noChangeArrowheads="1"/>
                </p:cNvSpPr>
                <p:nvPr/>
              </p:nvSpPr>
              <p:spPr bwMode="auto">
                <a:xfrm>
                  <a:off x="4092" y="658"/>
                  <a:ext cx="347" cy="348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dirty="0"/>
                </a:p>
              </p:txBody>
            </p:sp>
            <p:sp>
              <p:nvSpPr>
                <p:cNvPr id="66" name="Oval 185"/>
                <p:cNvSpPr>
                  <a:spLocks noChangeArrowheads="1"/>
                </p:cNvSpPr>
                <p:nvPr/>
              </p:nvSpPr>
              <p:spPr bwMode="auto">
                <a:xfrm>
                  <a:off x="4092" y="919"/>
                  <a:ext cx="346" cy="349"/>
                </a:xfrm>
                <a:prstGeom prst="ellips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dirty="0"/>
                </a:p>
              </p:txBody>
            </p:sp>
            <p:sp>
              <p:nvSpPr>
                <p:cNvPr id="67" name="Line 184"/>
                <p:cNvSpPr>
                  <a:spLocks noChangeShapeType="1"/>
                </p:cNvSpPr>
                <p:nvPr/>
              </p:nvSpPr>
              <p:spPr bwMode="auto">
                <a:xfrm flipV="1">
                  <a:off x="4266" y="484"/>
                  <a:ext cx="0" cy="17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dirty="0"/>
                </a:p>
              </p:txBody>
            </p:sp>
            <p:sp>
              <p:nvSpPr>
                <p:cNvPr id="68" name="Line 183"/>
                <p:cNvSpPr>
                  <a:spLocks noChangeShapeType="1"/>
                </p:cNvSpPr>
                <p:nvPr/>
              </p:nvSpPr>
              <p:spPr bwMode="auto">
                <a:xfrm flipV="1">
                  <a:off x="4266" y="1268"/>
                  <a:ext cx="1" cy="17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dirty="0"/>
                </a:p>
              </p:txBody>
            </p:sp>
          </p:grpSp>
          <p:sp>
            <p:nvSpPr>
              <p:cNvPr id="16" name="Text Box 179"/>
              <p:cNvSpPr txBox="1">
                <a:spLocks noChangeArrowheads="1"/>
              </p:cNvSpPr>
              <p:nvPr/>
            </p:nvSpPr>
            <p:spPr bwMode="auto">
              <a:xfrm>
                <a:off x="2144" y="3912"/>
                <a:ext cx="2379" cy="709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87782" tIns="43891" rIns="87782" bIns="4389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11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ea typeface="Times New Roman" pitchFamily="18" charset="0"/>
                    <a:cs typeface="Times New Roman" pitchFamily="18" charset="0"/>
                  </a:rPr>
                  <a:t>Réseau HTB</a:t>
                </a:r>
                <a:endParaRPr kumimoji="0" lang="fr-FR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1100" b="1" i="1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ea typeface="Times New Roman" pitchFamily="18" charset="0"/>
                    <a:cs typeface="Times New Roman" pitchFamily="18" charset="0"/>
                  </a:rPr>
                  <a:t>225 kV à 400 kV</a:t>
                </a:r>
                <a:endParaRPr kumimoji="0" lang="fr-FR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" name="Text Box 177"/>
              <p:cNvSpPr txBox="1">
                <a:spLocks noChangeArrowheads="1"/>
              </p:cNvSpPr>
              <p:nvPr/>
            </p:nvSpPr>
            <p:spPr bwMode="auto">
              <a:xfrm>
                <a:off x="4523" y="3516"/>
                <a:ext cx="1671" cy="17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87782" tIns="43891" rIns="87782" bIns="43891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57" name="Group 172"/>
              <p:cNvGrpSpPr>
                <a:grpSpLocks/>
              </p:cNvGrpSpPr>
              <p:nvPr/>
            </p:nvGrpSpPr>
            <p:grpSpPr bwMode="auto">
              <a:xfrm>
                <a:off x="2440" y="4621"/>
                <a:ext cx="413" cy="1155"/>
                <a:chOff x="4092" y="484"/>
                <a:chExt cx="347" cy="958"/>
              </a:xfrm>
            </p:grpSpPr>
            <p:sp>
              <p:nvSpPr>
                <p:cNvPr id="59" name="Oval 176"/>
                <p:cNvSpPr>
                  <a:spLocks noChangeArrowheads="1"/>
                </p:cNvSpPr>
                <p:nvPr/>
              </p:nvSpPr>
              <p:spPr bwMode="auto">
                <a:xfrm>
                  <a:off x="4092" y="658"/>
                  <a:ext cx="347" cy="348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dirty="0"/>
                </a:p>
              </p:txBody>
            </p:sp>
            <p:sp>
              <p:nvSpPr>
                <p:cNvPr id="60" name="Oval 175"/>
                <p:cNvSpPr>
                  <a:spLocks noChangeArrowheads="1"/>
                </p:cNvSpPr>
                <p:nvPr/>
              </p:nvSpPr>
              <p:spPr bwMode="auto">
                <a:xfrm>
                  <a:off x="4092" y="919"/>
                  <a:ext cx="346" cy="349"/>
                </a:xfrm>
                <a:prstGeom prst="ellips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dirty="0"/>
                </a:p>
              </p:txBody>
            </p:sp>
            <p:sp>
              <p:nvSpPr>
                <p:cNvPr id="61" name="Line 174"/>
                <p:cNvSpPr>
                  <a:spLocks noChangeShapeType="1"/>
                </p:cNvSpPr>
                <p:nvPr/>
              </p:nvSpPr>
              <p:spPr bwMode="auto">
                <a:xfrm flipV="1">
                  <a:off x="4266" y="484"/>
                  <a:ext cx="0" cy="17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dirty="0"/>
                </a:p>
              </p:txBody>
            </p:sp>
            <p:sp>
              <p:nvSpPr>
                <p:cNvPr id="62" name="Line 173"/>
                <p:cNvSpPr>
                  <a:spLocks noChangeShapeType="1"/>
                </p:cNvSpPr>
                <p:nvPr/>
              </p:nvSpPr>
              <p:spPr bwMode="auto">
                <a:xfrm flipV="1">
                  <a:off x="4266" y="1268"/>
                  <a:ext cx="1" cy="17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dirty="0"/>
                </a:p>
              </p:txBody>
            </p:sp>
          </p:grpSp>
          <p:sp>
            <p:nvSpPr>
              <p:cNvPr id="19" name="Text Box 169"/>
              <p:cNvSpPr txBox="1">
                <a:spLocks noChangeArrowheads="1"/>
              </p:cNvSpPr>
              <p:nvPr/>
            </p:nvSpPr>
            <p:spPr bwMode="auto">
              <a:xfrm>
                <a:off x="2235" y="5776"/>
                <a:ext cx="2381" cy="709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87782" tIns="43891" rIns="87782" bIns="4389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11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ea typeface="Times New Roman" pitchFamily="18" charset="0"/>
                    <a:cs typeface="Times New Roman" pitchFamily="18" charset="0"/>
                  </a:rPr>
                  <a:t>Réseau HTB</a:t>
                </a:r>
                <a:endParaRPr kumimoji="0" lang="fr-FR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1100" b="1" i="1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ea typeface="Times New Roman" pitchFamily="18" charset="0"/>
                    <a:cs typeface="Times New Roman" pitchFamily="18" charset="0"/>
                  </a:rPr>
                  <a:t>90 kV à 63 kV</a:t>
                </a:r>
                <a:endParaRPr kumimoji="0" lang="fr-FR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51" name="Group 164"/>
              <p:cNvGrpSpPr>
                <a:grpSpLocks/>
              </p:cNvGrpSpPr>
              <p:nvPr/>
            </p:nvGrpSpPr>
            <p:grpSpPr bwMode="auto">
              <a:xfrm>
                <a:off x="2440" y="6485"/>
                <a:ext cx="413" cy="1156"/>
                <a:chOff x="4092" y="484"/>
                <a:chExt cx="347" cy="958"/>
              </a:xfrm>
            </p:grpSpPr>
            <p:sp>
              <p:nvSpPr>
                <p:cNvPr id="53" name="Oval 168"/>
                <p:cNvSpPr>
                  <a:spLocks noChangeArrowheads="1"/>
                </p:cNvSpPr>
                <p:nvPr/>
              </p:nvSpPr>
              <p:spPr bwMode="auto">
                <a:xfrm>
                  <a:off x="4092" y="658"/>
                  <a:ext cx="347" cy="348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dirty="0"/>
                </a:p>
              </p:txBody>
            </p:sp>
            <p:sp>
              <p:nvSpPr>
                <p:cNvPr id="54" name="Oval 167"/>
                <p:cNvSpPr>
                  <a:spLocks noChangeArrowheads="1"/>
                </p:cNvSpPr>
                <p:nvPr/>
              </p:nvSpPr>
              <p:spPr bwMode="auto">
                <a:xfrm>
                  <a:off x="4092" y="919"/>
                  <a:ext cx="346" cy="349"/>
                </a:xfrm>
                <a:prstGeom prst="ellips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dirty="0"/>
                </a:p>
              </p:txBody>
            </p:sp>
            <p:sp>
              <p:nvSpPr>
                <p:cNvPr id="55" name="Line 166"/>
                <p:cNvSpPr>
                  <a:spLocks noChangeShapeType="1"/>
                </p:cNvSpPr>
                <p:nvPr/>
              </p:nvSpPr>
              <p:spPr bwMode="auto">
                <a:xfrm flipV="1">
                  <a:off x="4266" y="484"/>
                  <a:ext cx="0" cy="17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dirty="0"/>
                </a:p>
              </p:txBody>
            </p:sp>
            <p:sp>
              <p:nvSpPr>
                <p:cNvPr id="56" name="Line 165"/>
                <p:cNvSpPr>
                  <a:spLocks noChangeShapeType="1"/>
                </p:cNvSpPr>
                <p:nvPr/>
              </p:nvSpPr>
              <p:spPr bwMode="auto">
                <a:xfrm flipV="1">
                  <a:off x="4266" y="1268"/>
                  <a:ext cx="1" cy="17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dirty="0"/>
                </a:p>
              </p:txBody>
            </p:sp>
          </p:grpSp>
          <p:sp>
            <p:nvSpPr>
              <p:cNvPr id="21" name="Text Box 161"/>
              <p:cNvSpPr txBox="1">
                <a:spLocks noChangeArrowheads="1"/>
              </p:cNvSpPr>
              <p:nvPr/>
            </p:nvSpPr>
            <p:spPr bwMode="auto">
              <a:xfrm>
                <a:off x="2235" y="7641"/>
                <a:ext cx="2381" cy="711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87782" tIns="43891" rIns="87782" bIns="4389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11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ea typeface="Times New Roman" pitchFamily="18" charset="0"/>
                    <a:cs typeface="Times New Roman" pitchFamily="18" charset="0"/>
                  </a:rPr>
                  <a:t>Réseau HTA</a:t>
                </a:r>
                <a:endParaRPr kumimoji="0" lang="fr-FR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1100" b="1" i="1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ea typeface="Times New Roman" pitchFamily="18" charset="0"/>
                    <a:cs typeface="Times New Roman" pitchFamily="18" charset="0"/>
                  </a:rPr>
                  <a:t>20 kV </a:t>
                </a:r>
                <a:endParaRPr kumimoji="0" lang="fr-FR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45" name="Group 156"/>
              <p:cNvGrpSpPr>
                <a:grpSpLocks/>
              </p:cNvGrpSpPr>
              <p:nvPr/>
            </p:nvGrpSpPr>
            <p:grpSpPr bwMode="auto">
              <a:xfrm>
                <a:off x="2440" y="8352"/>
                <a:ext cx="413" cy="1156"/>
                <a:chOff x="4092" y="484"/>
                <a:chExt cx="347" cy="958"/>
              </a:xfrm>
            </p:grpSpPr>
            <p:sp>
              <p:nvSpPr>
                <p:cNvPr id="47" name="Oval 160"/>
                <p:cNvSpPr>
                  <a:spLocks noChangeArrowheads="1"/>
                </p:cNvSpPr>
                <p:nvPr/>
              </p:nvSpPr>
              <p:spPr bwMode="auto">
                <a:xfrm>
                  <a:off x="4092" y="658"/>
                  <a:ext cx="347" cy="348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dirty="0"/>
                </a:p>
              </p:txBody>
            </p:sp>
            <p:sp>
              <p:nvSpPr>
                <p:cNvPr id="48" name="Oval 159"/>
                <p:cNvSpPr>
                  <a:spLocks noChangeArrowheads="1"/>
                </p:cNvSpPr>
                <p:nvPr/>
              </p:nvSpPr>
              <p:spPr bwMode="auto">
                <a:xfrm>
                  <a:off x="4092" y="919"/>
                  <a:ext cx="346" cy="349"/>
                </a:xfrm>
                <a:prstGeom prst="ellips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dirty="0"/>
                </a:p>
              </p:txBody>
            </p:sp>
            <p:sp>
              <p:nvSpPr>
                <p:cNvPr id="49" name="Line 158"/>
                <p:cNvSpPr>
                  <a:spLocks noChangeShapeType="1"/>
                </p:cNvSpPr>
                <p:nvPr/>
              </p:nvSpPr>
              <p:spPr bwMode="auto">
                <a:xfrm flipV="1">
                  <a:off x="4266" y="484"/>
                  <a:ext cx="0" cy="17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dirty="0"/>
                </a:p>
              </p:txBody>
            </p:sp>
            <p:sp>
              <p:nvSpPr>
                <p:cNvPr id="50" name="Line 157"/>
                <p:cNvSpPr>
                  <a:spLocks noChangeShapeType="1"/>
                </p:cNvSpPr>
                <p:nvPr/>
              </p:nvSpPr>
              <p:spPr bwMode="auto">
                <a:xfrm flipV="1">
                  <a:off x="4266" y="1268"/>
                  <a:ext cx="1" cy="17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dirty="0"/>
                </a:p>
              </p:txBody>
            </p:sp>
          </p:grpSp>
          <p:sp>
            <p:nvSpPr>
              <p:cNvPr id="23" name="Text Box 153"/>
              <p:cNvSpPr txBox="1">
                <a:spLocks noChangeArrowheads="1"/>
              </p:cNvSpPr>
              <p:nvPr/>
            </p:nvSpPr>
            <p:spPr bwMode="auto">
              <a:xfrm>
                <a:off x="2235" y="9508"/>
                <a:ext cx="2381" cy="711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87782" tIns="43891" rIns="87782" bIns="4389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11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ea typeface="Times New Roman" pitchFamily="18" charset="0"/>
                    <a:cs typeface="Times New Roman" pitchFamily="18" charset="0"/>
                  </a:rPr>
                  <a:t>Réseau BT</a:t>
                </a:r>
                <a:endParaRPr kumimoji="0" lang="fr-FR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1100" b="1" i="1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ea typeface="Times New Roman" pitchFamily="18" charset="0"/>
                    <a:cs typeface="Times New Roman" pitchFamily="18" charset="0"/>
                  </a:rPr>
                  <a:t>230 V / 400 V</a:t>
                </a:r>
                <a:endParaRPr kumimoji="0" lang="fr-FR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" name="Line 152"/>
              <p:cNvSpPr>
                <a:spLocks noChangeShapeType="1"/>
              </p:cNvSpPr>
              <p:nvPr/>
            </p:nvSpPr>
            <p:spPr bwMode="auto">
              <a:xfrm>
                <a:off x="3437" y="10219"/>
                <a:ext cx="0" cy="987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sp>
            <p:nvSpPr>
              <p:cNvPr id="25" name="Text Box 151"/>
              <p:cNvSpPr txBox="1">
                <a:spLocks noChangeArrowheads="1"/>
              </p:cNvSpPr>
              <p:nvPr/>
            </p:nvSpPr>
            <p:spPr bwMode="auto">
              <a:xfrm>
                <a:off x="2210" y="11068"/>
                <a:ext cx="2380" cy="1477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87782" tIns="43891" rIns="87782" bIns="4389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1050" b="1" i="1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ea typeface="Times New Roman" pitchFamily="18" charset="0"/>
                    <a:cs typeface="Times New Roman" pitchFamily="18" charset="0"/>
                  </a:rPr>
                  <a:t>Usagers BT</a:t>
                </a:r>
                <a:endParaRPr kumimoji="0" lang="fr-FR" sz="9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1050" b="1" i="1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ea typeface="Times New Roman" pitchFamily="18" charset="0"/>
                    <a:cs typeface="Times New Roman" pitchFamily="18" charset="0"/>
                  </a:rPr>
                  <a:t>S = 3 à 36 kVA</a:t>
                </a:r>
                <a:endParaRPr kumimoji="0" lang="fr-FR" sz="9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1050" b="1" i="1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ea typeface="Times New Roman" pitchFamily="18" charset="0"/>
                    <a:cs typeface="Times New Roman" pitchFamily="18" charset="0"/>
                  </a:rPr>
                  <a:t>40 % de l’énergie électrique consommée.</a:t>
                </a:r>
                <a:endParaRPr kumimoji="0" lang="fr-FR" sz="9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1050" b="1" i="1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ea typeface="Times New Roman" pitchFamily="18" charset="0"/>
                    <a:cs typeface="Times New Roman" pitchFamily="18" charset="0"/>
                  </a:rPr>
                  <a:t>(24.10 </a:t>
                </a:r>
                <a:r>
                  <a:rPr kumimoji="0" lang="fr-FR" sz="1050" b="1" i="1" u="none" strike="noStrike" cap="none" normalizeH="0" baseline="3000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ea typeface="Times New Roman" pitchFamily="18" charset="0"/>
                    <a:cs typeface="Times New Roman" pitchFamily="18" charset="0"/>
                  </a:rPr>
                  <a:t>6</a:t>
                </a:r>
                <a:r>
                  <a:rPr kumimoji="0" lang="fr-FR" sz="1050" b="1" i="1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ea typeface="Times New Roman" pitchFamily="18" charset="0"/>
                    <a:cs typeface="Times New Roman" pitchFamily="18" charset="0"/>
                  </a:rPr>
                  <a:t> ménages)</a:t>
                </a:r>
                <a:endParaRPr kumimoji="0" lang="fr-FR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6" name="Text Box 150"/>
              <p:cNvSpPr txBox="1">
                <a:spLocks noChangeArrowheads="1"/>
              </p:cNvSpPr>
              <p:nvPr/>
            </p:nvSpPr>
            <p:spPr bwMode="auto">
              <a:xfrm>
                <a:off x="6791" y="7295"/>
                <a:ext cx="2379" cy="1477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87782" tIns="43891" rIns="87782" bIns="4389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1100" b="1" i="1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ea typeface="Times New Roman" pitchFamily="18" charset="0"/>
                    <a:cs typeface="Times New Roman" pitchFamily="18" charset="0"/>
                  </a:rPr>
                  <a:t>Usagers MT</a:t>
                </a:r>
                <a:endParaRPr kumimoji="0" lang="fr-FR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1100" b="1" i="1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ea typeface="Times New Roman" pitchFamily="18" charset="0"/>
                    <a:cs typeface="Times New Roman" pitchFamily="18" charset="0"/>
                  </a:rPr>
                  <a:t>S = 36 à 250 kVA</a:t>
                </a:r>
                <a:endParaRPr kumimoji="0" lang="fr-FR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1100" b="1" i="1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ea typeface="Times New Roman" pitchFamily="18" charset="0"/>
                    <a:cs typeface="Times New Roman" pitchFamily="18" charset="0"/>
                  </a:rPr>
                  <a:t>32 % de l’énergie électrique consommée.</a:t>
                </a:r>
                <a:endParaRPr kumimoji="0" lang="fr-FR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7" name="Text Box 149"/>
              <p:cNvSpPr txBox="1">
                <a:spLocks noChangeArrowheads="1"/>
              </p:cNvSpPr>
              <p:nvPr/>
            </p:nvSpPr>
            <p:spPr bwMode="auto">
              <a:xfrm>
                <a:off x="6793" y="5429"/>
                <a:ext cx="2377" cy="1476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87782" tIns="43891" rIns="87782" bIns="4389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1100" b="1" i="1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ea typeface="Times New Roman" pitchFamily="18" charset="0"/>
                    <a:cs typeface="Times New Roman" pitchFamily="18" charset="0"/>
                  </a:rPr>
                  <a:t>Usagers HT</a:t>
                </a:r>
                <a:endParaRPr kumimoji="0" lang="fr-FR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1100" b="1" i="1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ea typeface="Times New Roman" pitchFamily="18" charset="0"/>
                    <a:cs typeface="Times New Roman" pitchFamily="18" charset="0"/>
                  </a:rPr>
                  <a:t>S &gt; 250  kVA</a:t>
                </a:r>
                <a:endParaRPr kumimoji="0" lang="fr-FR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1100" b="1" i="1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ea typeface="Times New Roman" pitchFamily="18" charset="0"/>
                    <a:cs typeface="Times New Roman" pitchFamily="18" charset="0"/>
                  </a:rPr>
                  <a:t>28 % de l’énergie électrique consommée.</a:t>
                </a:r>
                <a:endParaRPr kumimoji="0" lang="fr-FR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1100" b="1" i="1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ea typeface="Times New Roman" pitchFamily="18" charset="0"/>
                    <a:cs typeface="Times New Roman" pitchFamily="18" charset="0"/>
                  </a:rPr>
                  <a:t>(600 clients)</a:t>
                </a:r>
                <a:endParaRPr kumimoji="0" lang="fr-FR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8" name="Line 148"/>
              <p:cNvSpPr>
                <a:spLocks noChangeShapeType="1"/>
              </p:cNvSpPr>
              <p:nvPr/>
            </p:nvSpPr>
            <p:spPr bwMode="auto">
              <a:xfrm>
                <a:off x="4615" y="8003"/>
                <a:ext cx="2176" cy="1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sp>
            <p:nvSpPr>
              <p:cNvPr id="29" name="Line 147"/>
              <p:cNvSpPr>
                <a:spLocks noChangeShapeType="1"/>
              </p:cNvSpPr>
              <p:nvPr/>
            </p:nvSpPr>
            <p:spPr bwMode="auto">
              <a:xfrm>
                <a:off x="4615" y="6138"/>
                <a:ext cx="2178" cy="1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sp>
            <p:nvSpPr>
              <p:cNvPr id="30" name="Text Box 145"/>
              <p:cNvSpPr txBox="1">
                <a:spLocks noChangeArrowheads="1"/>
              </p:cNvSpPr>
              <p:nvPr/>
            </p:nvSpPr>
            <p:spPr bwMode="auto">
              <a:xfrm>
                <a:off x="4776" y="11068"/>
                <a:ext cx="2481" cy="18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87782" tIns="43891" rIns="87782" bIns="43891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" name="Text Box 143"/>
              <p:cNvSpPr txBox="1">
                <a:spLocks noChangeArrowheads="1"/>
              </p:cNvSpPr>
              <p:nvPr/>
            </p:nvSpPr>
            <p:spPr bwMode="auto">
              <a:xfrm>
                <a:off x="4535" y="9393"/>
                <a:ext cx="1266" cy="12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87782" tIns="43891" rIns="87782" bIns="43891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" name="Text Box 141"/>
              <p:cNvSpPr txBox="1">
                <a:spLocks noChangeArrowheads="1"/>
              </p:cNvSpPr>
              <p:nvPr/>
            </p:nvSpPr>
            <p:spPr bwMode="auto">
              <a:xfrm>
                <a:off x="4535" y="1862"/>
                <a:ext cx="1881" cy="14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87782" tIns="43891" rIns="87782" bIns="43891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" name="Text Box 139"/>
              <p:cNvSpPr txBox="1">
                <a:spLocks noChangeArrowheads="1"/>
              </p:cNvSpPr>
              <p:nvPr/>
            </p:nvSpPr>
            <p:spPr bwMode="auto">
              <a:xfrm>
                <a:off x="4776" y="7428"/>
                <a:ext cx="1851" cy="1293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vert="horz" wrap="none" lIns="87782" tIns="43891" rIns="87782" bIns="43891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4" name="Text Box 137"/>
              <p:cNvSpPr txBox="1">
                <a:spLocks noChangeArrowheads="1"/>
              </p:cNvSpPr>
              <p:nvPr/>
            </p:nvSpPr>
            <p:spPr bwMode="auto">
              <a:xfrm>
                <a:off x="4568" y="5340"/>
                <a:ext cx="2226" cy="16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87782" tIns="43891" rIns="87782" bIns="43891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5" name="Text Box 135"/>
              <p:cNvSpPr txBox="1">
                <a:spLocks noChangeArrowheads="1"/>
              </p:cNvSpPr>
              <p:nvPr/>
            </p:nvSpPr>
            <p:spPr bwMode="auto">
              <a:xfrm>
                <a:off x="9170" y="7671"/>
                <a:ext cx="1971" cy="12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87782" tIns="43891" rIns="87782" bIns="43891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6" name="Text Box 133"/>
              <p:cNvSpPr txBox="1">
                <a:spLocks noChangeArrowheads="1"/>
              </p:cNvSpPr>
              <p:nvPr/>
            </p:nvSpPr>
            <p:spPr bwMode="auto">
              <a:xfrm>
                <a:off x="9170" y="5090"/>
                <a:ext cx="1551" cy="16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87782" tIns="43891" rIns="87782" bIns="43891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7" name="Line 132"/>
              <p:cNvSpPr>
                <a:spLocks noChangeShapeType="1"/>
              </p:cNvSpPr>
              <p:nvPr/>
            </p:nvSpPr>
            <p:spPr bwMode="auto">
              <a:xfrm flipH="1">
                <a:off x="1773" y="1862"/>
                <a:ext cx="16" cy="1229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sp>
            <p:nvSpPr>
              <p:cNvPr id="38" name="Text Box 131"/>
              <p:cNvSpPr txBox="1">
                <a:spLocks noChangeArrowheads="1"/>
              </p:cNvSpPr>
              <p:nvPr/>
            </p:nvSpPr>
            <p:spPr bwMode="auto">
              <a:xfrm>
                <a:off x="862" y="2328"/>
                <a:ext cx="1013" cy="5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14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HTA</a:t>
                </a:r>
                <a:endParaRPr kumimoji="0" lang="fr-FR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" name="Line 130"/>
              <p:cNvSpPr>
                <a:spLocks noChangeShapeType="1"/>
              </p:cNvSpPr>
              <p:nvPr/>
            </p:nvSpPr>
            <p:spPr bwMode="auto">
              <a:xfrm>
                <a:off x="1773" y="3516"/>
                <a:ext cx="0" cy="3333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sp>
            <p:nvSpPr>
              <p:cNvPr id="40" name="Text Box 129"/>
              <p:cNvSpPr txBox="1">
                <a:spLocks noChangeArrowheads="1"/>
              </p:cNvSpPr>
              <p:nvPr/>
            </p:nvSpPr>
            <p:spPr bwMode="auto">
              <a:xfrm>
                <a:off x="800" y="5005"/>
                <a:ext cx="1140" cy="4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14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ea typeface="Times New Roman" pitchFamily="18" charset="0"/>
                    <a:cs typeface="Times New Roman" pitchFamily="18" charset="0"/>
                  </a:rPr>
                  <a:t>HTB</a:t>
                </a:r>
                <a:endParaRPr kumimoji="0" lang="fr-FR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" name="Line 128"/>
              <p:cNvSpPr>
                <a:spLocks noChangeShapeType="1"/>
              </p:cNvSpPr>
              <p:nvPr/>
            </p:nvSpPr>
            <p:spPr bwMode="auto">
              <a:xfrm>
                <a:off x="1773" y="7324"/>
                <a:ext cx="16" cy="130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sp>
            <p:nvSpPr>
              <p:cNvPr id="42" name="Text Box 127"/>
              <p:cNvSpPr txBox="1">
                <a:spLocks noChangeArrowheads="1"/>
              </p:cNvSpPr>
              <p:nvPr/>
            </p:nvSpPr>
            <p:spPr bwMode="auto">
              <a:xfrm>
                <a:off x="913" y="7682"/>
                <a:ext cx="802" cy="3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14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ea typeface="Times New Roman" pitchFamily="18" charset="0"/>
                    <a:cs typeface="Times New Roman" pitchFamily="18" charset="0"/>
                  </a:rPr>
                  <a:t>HTA</a:t>
                </a:r>
                <a:endParaRPr kumimoji="0" lang="fr-FR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3" name="Text Box 126"/>
              <p:cNvSpPr txBox="1">
                <a:spLocks noChangeArrowheads="1"/>
              </p:cNvSpPr>
              <p:nvPr/>
            </p:nvSpPr>
            <p:spPr bwMode="auto">
              <a:xfrm>
                <a:off x="1250" y="10761"/>
                <a:ext cx="577" cy="5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14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ea typeface="Times New Roman" pitchFamily="18" charset="0"/>
                    <a:cs typeface="Times New Roman" pitchFamily="18" charset="0"/>
                  </a:rPr>
                  <a:t>BT</a:t>
                </a:r>
                <a:endParaRPr kumimoji="0" lang="fr-FR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4" name="AutoShape 125"/>
              <p:cNvSpPr>
                <a:spLocks noChangeShapeType="1"/>
              </p:cNvSpPr>
              <p:nvPr/>
            </p:nvSpPr>
            <p:spPr bwMode="auto">
              <a:xfrm>
                <a:off x="1758" y="9192"/>
                <a:ext cx="31" cy="3844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</p:grpSp>
        <p:pic>
          <p:nvPicPr>
            <p:cNvPr id="11" name="Picture 138" descr="j0230606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214678" y="2500306"/>
              <a:ext cx="1238250" cy="838200"/>
            </a:xfrm>
            <a:prstGeom prst="rect">
              <a:avLst/>
            </a:prstGeom>
            <a:noFill/>
          </p:spPr>
        </p:pic>
        <p:pic>
          <p:nvPicPr>
            <p:cNvPr id="12" name="Picture 140" descr="j0090541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357554" y="3643314"/>
              <a:ext cx="1000125" cy="590550"/>
            </a:xfrm>
            <a:prstGeom prst="rect">
              <a:avLst/>
            </a:prstGeom>
            <a:noFill/>
          </p:spPr>
        </p:pic>
      </p:grpSp>
      <p:sp>
        <p:nvSpPr>
          <p:cNvPr id="69" name="ZoneTexte 68"/>
          <p:cNvSpPr txBox="1"/>
          <p:nvPr/>
        </p:nvSpPr>
        <p:spPr>
          <a:xfrm>
            <a:off x="815951" y="270399"/>
            <a:ext cx="7559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et distribution de l’énergie électrique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4"/>
          <p:cNvSpPr txBox="1"/>
          <p:nvPr/>
        </p:nvSpPr>
        <p:spPr>
          <a:xfrm>
            <a:off x="933450" y="788177"/>
            <a:ext cx="7054850" cy="25853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</a:pPr>
            <a:r>
              <a:rPr sz="2400" spc="-5" dirty="0">
                <a:latin typeface="Arial" pitchFamily="34" charset="0"/>
                <a:cs typeface="Arial" pitchFamily="34" charset="0"/>
              </a:rPr>
              <a:t>Le </a:t>
            </a:r>
            <a:r>
              <a:rPr sz="2400" dirty="0">
                <a:latin typeface="Arial" pitchFamily="34" charset="0"/>
                <a:cs typeface="Arial" pitchFamily="34" charset="0"/>
              </a:rPr>
              <a:t>corps </a:t>
            </a:r>
            <a:r>
              <a:rPr sz="2400" spc="-5" dirty="0">
                <a:latin typeface="Arial" pitchFamily="34" charset="0"/>
                <a:cs typeface="Arial" pitchFamily="34" charset="0"/>
              </a:rPr>
              <a:t>humain, la </a:t>
            </a:r>
            <a:r>
              <a:rPr sz="2400" dirty="0">
                <a:latin typeface="Arial" pitchFamily="34" charset="0"/>
                <a:cs typeface="Arial" pitchFamily="34" charset="0"/>
              </a:rPr>
              <a:t>terre, </a:t>
            </a:r>
            <a:r>
              <a:rPr sz="2400" spc="-5" dirty="0">
                <a:latin typeface="Arial" pitchFamily="34" charset="0"/>
                <a:cs typeface="Arial" pitchFamily="34" charset="0"/>
              </a:rPr>
              <a:t>les engins de </a:t>
            </a:r>
            <a:r>
              <a:rPr sz="2400" dirty="0">
                <a:latin typeface="Arial" pitchFamily="34" charset="0"/>
                <a:cs typeface="Arial" pitchFamily="34" charset="0"/>
              </a:rPr>
              <a:t>chantier sont conducteurs  </a:t>
            </a:r>
            <a:r>
              <a:rPr sz="2400" spc="-5" dirty="0">
                <a:latin typeface="Arial" pitchFamily="34" charset="0"/>
                <a:cs typeface="Arial" pitchFamily="34" charset="0"/>
              </a:rPr>
              <a:t>d’électricité.</a:t>
            </a:r>
            <a:endParaRPr sz="2400">
              <a:latin typeface="Arial" pitchFamily="34" charset="0"/>
              <a:cs typeface="Arial" pitchFamily="34" charset="0"/>
            </a:endParaRPr>
          </a:p>
          <a:p>
            <a:pPr marL="12700" marR="5080" algn="just">
              <a:lnSpc>
                <a:spcPct val="100000"/>
              </a:lnSpc>
            </a:pPr>
            <a:r>
              <a:rPr sz="2400" dirty="0">
                <a:latin typeface="Arial" pitchFamily="34" charset="0"/>
                <a:cs typeface="Arial" pitchFamily="34" charset="0"/>
              </a:rPr>
              <a:t>Si </a:t>
            </a:r>
            <a:r>
              <a:rPr sz="2400" spc="-5" dirty="0">
                <a:latin typeface="Arial" pitchFamily="34" charset="0"/>
                <a:cs typeface="Arial" pitchFamily="34" charset="0"/>
              </a:rPr>
              <a:t>je </a:t>
            </a:r>
            <a:r>
              <a:rPr sz="2400" dirty="0">
                <a:latin typeface="Arial" pitchFamily="34" charset="0"/>
                <a:cs typeface="Arial" pitchFamily="34" charset="0"/>
              </a:rPr>
              <a:t>touche </a:t>
            </a:r>
            <a:r>
              <a:rPr sz="2400" spc="-5" dirty="0">
                <a:latin typeface="Arial" pitchFamily="34" charset="0"/>
                <a:cs typeface="Arial" pitchFamily="34" charset="0"/>
              </a:rPr>
              <a:t>un </a:t>
            </a:r>
            <a:r>
              <a:rPr sz="2400" dirty="0">
                <a:latin typeface="Arial" pitchFamily="34" charset="0"/>
                <a:cs typeface="Arial" pitchFamily="34" charset="0"/>
              </a:rPr>
              <a:t>conducteur sous tension </a:t>
            </a:r>
            <a:r>
              <a:rPr sz="2400" spc="-5" dirty="0">
                <a:latin typeface="Arial" pitchFamily="34" charset="0"/>
                <a:cs typeface="Arial" pitchFamily="34" charset="0"/>
              </a:rPr>
              <a:t>non isolé </a:t>
            </a:r>
            <a:r>
              <a:rPr sz="2400" dirty="0">
                <a:latin typeface="Arial" pitchFamily="34" charset="0"/>
                <a:cs typeface="Arial" pitchFamily="34" charset="0"/>
              </a:rPr>
              <a:t>(ou si </a:t>
            </a:r>
            <a:r>
              <a:rPr sz="2400" spc="-5" dirty="0">
                <a:latin typeface="Arial" pitchFamily="34" charset="0"/>
                <a:cs typeface="Arial" pitchFamily="34" charset="0"/>
              </a:rPr>
              <a:t>l’isolant  est endommagé), un </a:t>
            </a:r>
            <a:r>
              <a:rPr sz="2400" dirty="0">
                <a:latin typeface="Arial" pitchFamily="34" charset="0"/>
                <a:cs typeface="Arial" pitchFamily="34" charset="0"/>
              </a:rPr>
              <a:t>courant retourne à </a:t>
            </a:r>
            <a:r>
              <a:rPr sz="2400" spc="-5" dirty="0">
                <a:latin typeface="Arial" pitchFamily="34" charset="0"/>
                <a:cs typeface="Arial" pitchFamily="34" charset="0"/>
              </a:rPr>
              <a:t>la </a:t>
            </a:r>
            <a:r>
              <a:rPr sz="2400" dirty="0">
                <a:latin typeface="Arial" pitchFamily="34" charset="0"/>
                <a:cs typeface="Arial" pitchFamily="34" charset="0"/>
              </a:rPr>
              <a:t>terre </a:t>
            </a:r>
            <a:r>
              <a:rPr sz="2400" spc="-5" dirty="0">
                <a:latin typeface="Arial" pitchFamily="34" charset="0"/>
                <a:cs typeface="Arial" pitchFamily="34" charset="0"/>
              </a:rPr>
              <a:t>en </a:t>
            </a:r>
            <a:r>
              <a:rPr sz="2400" dirty="0">
                <a:latin typeface="Arial" pitchFamily="34" charset="0"/>
                <a:cs typeface="Arial" pitchFamily="34" charset="0"/>
              </a:rPr>
              <a:t>traversant</a:t>
            </a:r>
            <a:r>
              <a:rPr sz="2400" spc="-170" dirty="0">
                <a:latin typeface="Arial" pitchFamily="34" charset="0"/>
                <a:cs typeface="Arial" pitchFamily="34" charset="0"/>
              </a:rPr>
              <a:t> </a:t>
            </a:r>
            <a:r>
              <a:rPr sz="2400" dirty="0">
                <a:latin typeface="Arial" pitchFamily="34" charset="0"/>
                <a:cs typeface="Arial" pitchFamily="34" charset="0"/>
              </a:rPr>
              <a:t>mon  corps, </a:t>
            </a:r>
            <a:r>
              <a:rPr sz="2400" spc="-5" dirty="0">
                <a:latin typeface="Arial" pitchFamily="34" charset="0"/>
                <a:cs typeface="Arial" pitchFamily="34" charset="0"/>
              </a:rPr>
              <a:t>et occasionne </a:t>
            </a:r>
            <a:r>
              <a:rPr sz="2400" dirty="0">
                <a:latin typeface="Arial" pitchFamily="34" charset="0"/>
                <a:cs typeface="Arial" pitchFamily="34" charset="0"/>
              </a:rPr>
              <a:t>soit</a:t>
            </a:r>
            <a:r>
              <a:rPr sz="2400" spc="-80" dirty="0">
                <a:latin typeface="Arial" pitchFamily="34" charset="0"/>
                <a:cs typeface="Arial" pitchFamily="34" charset="0"/>
              </a:rPr>
              <a:t> </a:t>
            </a:r>
            <a:r>
              <a:rPr sz="2400" dirty="0">
                <a:latin typeface="Arial" pitchFamily="34" charset="0"/>
                <a:cs typeface="Arial" pitchFamily="34" charset="0"/>
              </a:rPr>
              <a:t>:</a:t>
            </a:r>
            <a:endParaRPr sz="2400">
              <a:latin typeface="Arial" pitchFamily="34" charset="0"/>
              <a:cs typeface="Arial" pitchFamily="34" charset="0"/>
            </a:endParaRPr>
          </a:p>
          <a:p>
            <a:pPr marL="172085" marR="5715" indent="-159385">
              <a:lnSpc>
                <a:spcPct val="100000"/>
              </a:lnSpc>
              <a:buClr>
                <a:srgbClr val="E94C05"/>
              </a:buClr>
              <a:tabLst>
                <a:tab pos="172720" algn="l"/>
              </a:tabLst>
            </a:pPr>
            <a:endParaRPr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bject 3"/>
          <p:cNvSpPr/>
          <p:nvPr/>
        </p:nvSpPr>
        <p:spPr>
          <a:xfrm>
            <a:off x="9330845" y="424542"/>
            <a:ext cx="2846640" cy="34798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1002914" y="3282888"/>
            <a:ext cx="29476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fr-FR" sz="2400" spc="-5" dirty="0">
                <a:latin typeface="Arial"/>
                <a:cs typeface="Arial"/>
              </a:rPr>
              <a:t> Une électrisation : </a:t>
            </a:r>
            <a:endParaRPr lang="fr-FR" sz="2400" dirty="0"/>
          </a:p>
        </p:txBody>
      </p:sp>
      <p:sp>
        <p:nvSpPr>
          <p:cNvPr id="10" name="Rectangle 9"/>
          <p:cNvSpPr/>
          <p:nvPr/>
        </p:nvSpPr>
        <p:spPr>
          <a:xfrm>
            <a:off x="3763848" y="3269823"/>
            <a:ext cx="58707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latin typeface="Arial"/>
                <a:cs typeface="Arial"/>
              </a:rPr>
              <a:t>(non mortelle) </a:t>
            </a:r>
            <a:r>
              <a:rPr lang="fr-FR" sz="2400" spc="-5" dirty="0">
                <a:latin typeface="Arial"/>
                <a:cs typeface="Arial"/>
              </a:rPr>
              <a:t>qui peut être </a:t>
            </a:r>
            <a:r>
              <a:rPr lang="fr-FR" sz="2400" dirty="0">
                <a:latin typeface="Arial"/>
                <a:cs typeface="Arial"/>
              </a:rPr>
              <a:t>très </a:t>
            </a:r>
            <a:r>
              <a:rPr lang="fr-FR" sz="2400" spc="-5" dirty="0">
                <a:latin typeface="Arial"/>
                <a:cs typeface="Arial"/>
              </a:rPr>
              <a:t>grave </a:t>
            </a:r>
            <a:r>
              <a:rPr lang="fr-FR" sz="2400" dirty="0">
                <a:latin typeface="Arial"/>
                <a:cs typeface="Arial"/>
              </a:rPr>
              <a:t>: </a:t>
            </a:r>
            <a:r>
              <a:rPr lang="fr-FR" sz="2400" spc="-5" dirty="0">
                <a:latin typeface="Arial"/>
                <a:cs typeface="Arial"/>
              </a:rPr>
              <a:t>brûlure,  amputation.</a:t>
            </a:r>
            <a:endParaRPr lang="fr-FR" sz="2400" dirty="0"/>
          </a:p>
        </p:txBody>
      </p:sp>
      <p:sp>
        <p:nvSpPr>
          <p:cNvPr id="11" name="Rectangle 10"/>
          <p:cNvSpPr/>
          <p:nvPr/>
        </p:nvSpPr>
        <p:spPr>
          <a:xfrm>
            <a:off x="1051530" y="4574659"/>
            <a:ext cx="29658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fr-FR" sz="2400" spc="-5" dirty="0">
                <a:latin typeface="Arial"/>
                <a:cs typeface="Arial"/>
              </a:rPr>
              <a:t> Une électrocution :</a:t>
            </a:r>
            <a:endParaRPr lang="fr-FR" sz="2400" dirty="0"/>
          </a:p>
        </p:txBody>
      </p:sp>
      <p:sp>
        <p:nvSpPr>
          <p:cNvPr id="12" name="Rectangle 11"/>
          <p:cNvSpPr/>
          <p:nvPr/>
        </p:nvSpPr>
        <p:spPr>
          <a:xfrm>
            <a:off x="4034214" y="4596432"/>
            <a:ext cx="22974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spc="-5" dirty="0">
                <a:latin typeface="Arial"/>
                <a:cs typeface="Arial"/>
              </a:rPr>
              <a:t>Accident mortel</a:t>
            </a:r>
            <a:endParaRPr lang="fr-FR" sz="2400" dirty="0"/>
          </a:p>
        </p:txBody>
      </p:sp>
      <p:grpSp>
        <p:nvGrpSpPr>
          <p:cNvPr id="14" name="Groupe 13"/>
          <p:cNvGrpSpPr/>
          <p:nvPr/>
        </p:nvGrpSpPr>
        <p:grpSpPr>
          <a:xfrm>
            <a:off x="1234040" y="5977564"/>
            <a:ext cx="10493857" cy="2899737"/>
            <a:chOff x="1074030" y="5549392"/>
            <a:chExt cx="10493857" cy="2899737"/>
          </a:xfrm>
        </p:grpSpPr>
        <p:grpSp>
          <p:nvGrpSpPr>
            <p:cNvPr id="2" name="Groupe 1"/>
            <p:cNvGrpSpPr/>
            <p:nvPr/>
          </p:nvGrpSpPr>
          <p:grpSpPr>
            <a:xfrm>
              <a:off x="1074030" y="5549392"/>
              <a:ext cx="4243641" cy="2899737"/>
              <a:chOff x="8513509" y="1977063"/>
              <a:chExt cx="3892878" cy="2679035"/>
            </a:xfrm>
          </p:grpSpPr>
          <p:sp>
            <p:nvSpPr>
              <p:cNvPr id="3" name="object 5"/>
              <p:cNvSpPr/>
              <p:nvPr/>
            </p:nvSpPr>
            <p:spPr>
              <a:xfrm>
                <a:off x="8513509" y="1977063"/>
                <a:ext cx="3892878" cy="2679035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" name="object 6"/>
              <p:cNvSpPr txBox="1"/>
              <p:nvPr/>
            </p:nvSpPr>
            <p:spPr>
              <a:xfrm>
                <a:off x="10888395" y="2232102"/>
                <a:ext cx="1173480" cy="259079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</a:pPr>
                <a:r>
                  <a:rPr sz="1600" spc="-105" dirty="0">
                    <a:latin typeface="Arial"/>
                    <a:cs typeface="Arial"/>
                  </a:rPr>
                  <a:t>Conducteur</a:t>
                </a:r>
                <a:r>
                  <a:rPr sz="1600" spc="-310" dirty="0">
                    <a:latin typeface="Arial"/>
                    <a:cs typeface="Arial"/>
                  </a:rPr>
                  <a:t> </a:t>
                </a:r>
                <a:r>
                  <a:rPr sz="1600" spc="-114" dirty="0">
                    <a:latin typeface="Arial"/>
                    <a:cs typeface="Arial"/>
                  </a:rPr>
                  <a:t>nu</a:t>
                </a:r>
                <a:endParaRPr sz="1600">
                  <a:latin typeface="Arial"/>
                  <a:cs typeface="Arial"/>
                </a:endParaRPr>
              </a:p>
            </p:txBody>
          </p:sp>
          <p:sp>
            <p:nvSpPr>
              <p:cNvPr id="5" name="object 7"/>
              <p:cNvSpPr txBox="1"/>
              <p:nvPr/>
            </p:nvSpPr>
            <p:spPr>
              <a:xfrm>
                <a:off x="10278352" y="2671695"/>
                <a:ext cx="944880" cy="490220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 marR="5080" indent="186055">
                  <a:lnSpc>
                    <a:spcPts val="1900"/>
                  </a:lnSpc>
                </a:pPr>
                <a:r>
                  <a:rPr sz="1600" spc="-114" dirty="0">
                    <a:latin typeface="Arial"/>
                    <a:cs typeface="Arial"/>
                  </a:rPr>
                  <a:t>Risque  d’amorçage</a:t>
                </a:r>
                <a:endParaRPr sz="1600">
                  <a:latin typeface="Arial"/>
                  <a:cs typeface="Arial"/>
                </a:endParaRPr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5928329" y="6069631"/>
              <a:ext cx="563955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400" spc="-5" dirty="0">
                  <a:latin typeface="Arial"/>
                  <a:cs typeface="Arial"/>
                </a:rPr>
                <a:t>Il n’est pas nécessaire de toucher un conducteur pour se faire électriser </a:t>
              </a:r>
              <a:endParaRPr lang="fr-FR" sz="24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6"/>
          <p:cNvSpPr/>
          <p:nvPr/>
        </p:nvSpPr>
        <p:spPr>
          <a:xfrm>
            <a:off x="9023351" y="0"/>
            <a:ext cx="3154136" cy="3509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9"/>
          <p:cNvSpPr txBox="1"/>
          <p:nvPr/>
        </p:nvSpPr>
        <p:spPr>
          <a:xfrm>
            <a:off x="1022858" y="410567"/>
            <a:ext cx="7279313" cy="18466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</a:pPr>
            <a:r>
              <a:rPr sz="2400" spc="-5" dirty="0">
                <a:latin typeface="Arial" pitchFamily="34" charset="0"/>
                <a:cs typeface="Arial" pitchFamily="34" charset="0"/>
              </a:rPr>
              <a:t>Un </a:t>
            </a:r>
            <a:r>
              <a:rPr sz="2400" dirty="0">
                <a:latin typeface="Arial" pitchFamily="34" charset="0"/>
                <a:cs typeface="Arial" pitchFamily="34" charset="0"/>
              </a:rPr>
              <a:t>conducteur </a:t>
            </a:r>
            <a:r>
              <a:rPr sz="2400" spc="-5" dirty="0">
                <a:latin typeface="Arial" pitchFamily="34" charset="0"/>
                <a:cs typeface="Arial" pitchFamily="34" charset="0"/>
              </a:rPr>
              <a:t>est </a:t>
            </a:r>
            <a:r>
              <a:rPr sz="2400" dirty="0">
                <a:latin typeface="Arial" pitchFamily="34" charset="0"/>
                <a:cs typeface="Arial" pitchFamily="34" charset="0"/>
              </a:rPr>
              <a:t>tombé </a:t>
            </a:r>
            <a:r>
              <a:rPr sz="2400" spc="-5" dirty="0">
                <a:latin typeface="Arial" pitchFamily="34" charset="0"/>
                <a:cs typeface="Arial" pitchFamily="34" charset="0"/>
              </a:rPr>
              <a:t>au </a:t>
            </a:r>
            <a:r>
              <a:rPr sz="2400" dirty="0">
                <a:latin typeface="Arial" pitchFamily="34" charset="0"/>
                <a:cs typeface="Arial" pitchFamily="34" charset="0"/>
              </a:rPr>
              <a:t>sol. En  m’éloignant, </a:t>
            </a:r>
            <a:r>
              <a:rPr sz="2400" spc="-5" dirty="0">
                <a:latin typeface="Arial" pitchFamily="34" charset="0"/>
                <a:cs typeface="Arial" pitchFamily="34" charset="0"/>
              </a:rPr>
              <a:t>il </a:t>
            </a:r>
            <a:r>
              <a:rPr sz="2400" dirty="0">
                <a:latin typeface="Arial" pitchFamily="34" charset="0"/>
                <a:cs typeface="Arial" pitchFamily="34" charset="0"/>
              </a:rPr>
              <a:t>y </a:t>
            </a:r>
            <a:r>
              <a:rPr sz="2400" spc="-5" dirty="0">
                <a:latin typeface="Arial" pitchFamily="34" charset="0"/>
                <a:cs typeface="Arial" pitchFamily="34" charset="0"/>
              </a:rPr>
              <a:t>aura une </a:t>
            </a:r>
            <a:r>
              <a:rPr sz="2400" dirty="0">
                <a:latin typeface="Arial" pitchFamily="34" charset="0"/>
                <a:cs typeface="Arial" pitchFamily="34" charset="0"/>
              </a:rPr>
              <a:t>tension </a:t>
            </a:r>
            <a:r>
              <a:rPr sz="2400" spc="-5" dirty="0">
                <a:latin typeface="Arial" pitchFamily="34" charset="0"/>
                <a:cs typeface="Arial" pitchFamily="34" charset="0"/>
              </a:rPr>
              <a:t>entre </a:t>
            </a:r>
            <a:r>
              <a:rPr sz="2400" dirty="0" err="1">
                <a:latin typeface="Arial" pitchFamily="34" charset="0"/>
                <a:cs typeface="Arial" pitchFamily="34" charset="0"/>
              </a:rPr>
              <a:t>mes</a:t>
            </a:r>
            <a:r>
              <a:rPr sz="2400" dirty="0">
                <a:latin typeface="Arial" pitchFamily="34" charset="0"/>
                <a:cs typeface="Arial" pitchFamily="34" charset="0"/>
              </a:rPr>
              <a:t> 2 </a:t>
            </a:r>
            <a:r>
              <a:rPr sz="2400" spc="-5" dirty="0">
                <a:latin typeface="Arial" pitchFamily="34" charset="0"/>
                <a:cs typeface="Arial" pitchFamily="34" charset="0"/>
              </a:rPr>
              <a:t>pieds qui peut </a:t>
            </a:r>
            <a:r>
              <a:rPr sz="2400" spc="-5" dirty="0" err="1">
                <a:latin typeface="Arial" pitchFamily="34" charset="0"/>
                <a:cs typeface="Arial" pitchFamily="34" charset="0"/>
              </a:rPr>
              <a:t>être</a:t>
            </a:r>
            <a:r>
              <a:rPr sz="2400" spc="-5" dirty="0">
                <a:latin typeface="Arial" pitchFamily="34" charset="0"/>
                <a:cs typeface="Arial" pitchFamily="34" charset="0"/>
              </a:rPr>
              <a:t> </a:t>
            </a:r>
            <a:r>
              <a:rPr sz="2400" spc="-5" dirty="0" err="1">
                <a:latin typeface="Arial" pitchFamily="34" charset="0"/>
                <a:cs typeface="Arial" pitchFamily="34" charset="0"/>
              </a:rPr>
              <a:t>dangereuse</a:t>
            </a:r>
            <a:r>
              <a:rPr lang="fr-FR" sz="2400" spc="-5" dirty="0">
                <a:latin typeface="Arial" pitchFamily="34" charset="0"/>
                <a:cs typeface="Arial" pitchFamily="34" charset="0"/>
              </a:rPr>
              <a:t> : </a:t>
            </a:r>
            <a:r>
              <a:rPr lang="fr-FR" sz="2400" b="1" spc="-5" dirty="0">
                <a:latin typeface="Arial" pitchFamily="34" charset="0"/>
                <a:cs typeface="Arial" pitchFamily="34" charset="0"/>
              </a:rPr>
              <a:t>la tension de pas</a:t>
            </a:r>
            <a:r>
              <a:rPr lang="fr-FR" sz="2400" spc="-5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12700" marR="5080" algn="just">
              <a:lnSpc>
                <a:spcPct val="100000"/>
              </a:lnSpc>
            </a:pPr>
            <a:endParaRPr lang="fr-FR" sz="2400" spc="-5" dirty="0">
              <a:latin typeface="Arial" pitchFamily="34" charset="0"/>
              <a:cs typeface="Arial" pitchFamily="34" charset="0"/>
            </a:endParaRPr>
          </a:p>
          <a:p>
            <a:pPr marL="12700" marR="5080" algn="just">
              <a:lnSpc>
                <a:spcPct val="100000"/>
              </a:lnSpc>
            </a:pPr>
            <a:r>
              <a:rPr lang="fr-FR" sz="2400" spc="-5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2400" dirty="0">
                <a:latin typeface="Arial" pitchFamily="34" charset="0"/>
                <a:cs typeface="Arial" pitchFamily="34" charset="0"/>
              </a:rPr>
              <a:t>Pour </a:t>
            </a:r>
            <a:r>
              <a:rPr lang="fr-FR" sz="2400" spc="-5" dirty="0">
                <a:latin typeface="Arial" pitchFamily="34" charset="0"/>
                <a:cs typeface="Arial" pitchFamily="34" charset="0"/>
              </a:rPr>
              <a:t>éviter </a:t>
            </a:r>
            <a:r>
              <a:rPr lang="fr-FR" sz="2400" dirty="0">
                <a:latin typeface="Arial" pitchFamily="34" charset="0"/>
                <a:cs typeface="Arial" pitchFamily="34" charset="0"/>
              </a:rPr>
              <a:t>ce risque, </a:t>
            </a:r>
            <a:r>
              <a:rPr lang="fr-FR" sz="2400" spc="-5" dirty="0">
                <a:latin typeface="Arial" pitchFamily="34" charset="0"/>
                <a:cs typeface="Arial" pitchFamily="34" charset="0"/>
              </a:rPr>
              <a:t>il </a:t>
            </a:r>
            <a:r>
              <a:rPr lang="fr-FR" sz="2400" dirty="0">
                <a:latin typeface="Arial" pitchFamily="34" charset="0"/>
                <a:cs typeface="Arial" pitchFamily="34" charset="0"/>
              </a:rPr>
              <a:t>faut :</a:t>
            </a:r>
            <a:endParaRPr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62945" y="2373042"/>
            <a:ext cx="61212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latin typeface="Arial" pitchFamily="34" charset="0"/>
                <a:cs typeface="Arial" pitchFamily="34" charset="0"/>
              </a:rPr>
              <a:t>s’écarter à  tout </a:t>
            </a:r>
            <a:r>
              <a:rPr lang="fr-FR" sz="2400" spc="-5" dirty="0">
                <a:latin typeface="Arial" pitchFamily="34" charset="0"/>
                <a:cs typeface="Arial" pitchFamily="34" charset="0"/>
              </a:rPr>
              <a:t>petits pas ou </a:t>
            </a:r>
            <a:r>
              <a:rPr lang="fr-FR" sz="2400" dirty="0">
                <a:latin typeface="Arial" pitchFamily="34" charset="0"/>
                <a:cs typeface="Arial" pitchFamily="34" charset="0"/>
              </a:rPr>
              <a:t>à</a:t>
            </a:r>
            <a:r>
              <a:rPr lang="fr-FR" sz="2400" spc="-75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2400" dirty="0">
                <a:latin typeface="Arial" pitchFamily="34" charset="0"/>
                <a:cs typeface="Arial" pitchFamily="34" charset="0"/>
              </a:rPr>
              <a:t>cloche-pied.</a:t>
            </a:r>
            <a:endParaRPr lang="fr-FR" sz="2400" dirty="0"/>
          </a:p>
        </p:txBody>
      </p:sp>
      <p:grpSp>
        <p:nvGrpSpPr>
          <p:cNvPr id="13" name="Groupe 12"/>
          <p:cNvGrpSpPr/>
          <p:nvPr/>
        </p:nvGrpSpPr>
        <p:grpSpPr>
          <a:xfrm>
            <a:off x="1062944" y="3362102"/>
            <a:ext cx="9154205" cy="5337397"/>
            <a:chOff x="1062945" y="3362103"/>
            <a:chExt cx="7834312" cy="4351332"/>
          </a:xfrm>
        </p:grpSpPr>
        <p:pic>
          <p:nvPicPr>
            <p:cNvPr id="3076" name="Picture 4" descr=" 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29632" y="4018915"/>
              <a:ext cx="3313339" cy="3694520"/>
            </a:xfrm>
            <a:prstGeom prst="rect">
              <a:avLst/>
            </a:prstGeom>
            <a:noFill/>
          </p:spPr>
        </p:pic>
        <p:sp>
          <p:nvSpPr>
            <p:cNvPr id="7" name="Rectangle 6"/>
            <p:cNvSpPr/>
            <p:nvPr/>
          </p:nvSpPr>
          <p:spPr>
            <a:xfrm>
              <a:off x="1062945" y="3362103"/>
              <a:ext cx="783431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400" dirty="0">
                  <a:latin typeface="Arial"/>
                  <a:cs typeface="Arial"/>
                </a:rPr>
                <a:t>Mon </a:t>
              </a:r>
              <a:r>
                <a:rPr lang="fr-FR" sz="2400" spc="-5" dirty="0">
                  <a:latin typeface="Arial"/>
                  <a:cs typeface="Arial"/>
                </a:rPr>
                <a:t>engin entre en </a:t>
              </a:r>
              <a:r>
                <a:rPr lang="fr-FR" sz="2400" dirty="0">
                  <a:latin typeface="Arial"/>
                  <a:cs typeface="Arial"/>
                </a:rPr>
                <a:t>contact </a:t>
              </a:r>
              <a:r>
                <a:rPr lang="fr-FR" sz="2400" spc="-5" dirty="0">
                  <a:latin typeface="Arial"/>
                  <a:cs typeface="Arial"/>
                </a:rPr>
                <a:t>avec une ligne, que faire ?</a:t>
              </a:r>
              <a:endParaRPr lang="fr-FR" sz="2400" dirty="0"/>
            </a:p>
          </p:txBody>
        </p:sp>
      </p:grpSp>
      <p:sp>
        <p:nvSpPr>
          <p:cNvPr id="8" name="Rectangle 7"/>
          <p:cNvSpPr/>
          <p:nvPr/>
        </p:nvSpPr>
        <p:spPr>
          <a:xfrm>
            <a:off x="5769039" y="4226316"/>
            <a:ext cx="53258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fr-FR" sz="2400" dirty="0">
                <a:latin typeface="Arial"/>
                <a:cs typeface="Arial"/>
              </a:rPr>
              <a:t> Surtout </a:t>
            </a:r>
            <a:r>
              <a:rPr lang="fr-FR" sz="2400" spc="-5" dirty="0">
                <a:latin typeface="Arial"/>
                <a:cs typeface="Arial"/>
              </a:rPr>
              <a:t>ne pas descendre de l’engin</a:t>
            </a:r>
            <a:endParaRPr lang="fr-FR" sz="2400" dirty="0"/>
          </a:p>
        </p:txBody>
      </p:sp>
      <p:sp>
        <p:nvSpPr>
          <p:cNvPr id="9" name="Rectangle 8"/>
          <p:cNvSpPr/>
          <p:nvPr/>
        </p:nvSpPr>
        <p:spPr>
          <a:xfrm>
            <a:off x="5777376" y="4806887"/>
            <a:ext cx="53251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fr-FR" sz="2400" dirty="0">
                <a:latin typeface="Arial"/>
                <a:cs typeface="Arial"/>
              </a:rPr>
              <a:t> Si</a:t>
            </a:r>
            <a:r>
              <a:rPr lang="fr-FR" sz="2400" spc="-70" dirty="0">
                <a:latin typeface="Arial"/>
                <a:cs typeface="Arial"/>
              </a:rPr>
              <a:t> </a:t>
            </a:r>
            <a:r>
              <a:rPr lang="fr-FR" sz="2400" spc="-5" dirty="0">
                <a:latin typeface="Arial"/>
                <a:cs typeface="Arial"/>
              </a:rPr>
              <a:t>possible</a:t>
            </a:r>
            <a:r>
              <a:rPr lang="fr-FR" sz="2400" spc="-65" dirty="0">
                <a:latin typeface="Arial"/>
                <a:cs typeface="Arial"/>
              </a:rPr>
              <a:t> </a:t>
            </a:r>
            <a:r>
              <a:rPr lang="fr-FR" sz="2400" spc="-5" dirty="0">
                <a:latin typeface="Arial"/>
                <a:cs typeface="Arial"/>
              </a:rPr>
              <a:t>j’écarte</a:t>
            </a:r>
            <a:r>
              <a:rPr lang="fr-FR" sz="2400" spc="-65" dirty="0">
                <a:latin typeface="Arial"/>
                <a:cs typeface="Arial"/>
              </a:rPr>
              <a:t> </a:t>
            </a:r>
            <a:r>
              <a:rPr lang="fr-FR" sz="2400" spc="-5" dirty="0">
                <a:latin typeface="Arial"/>
                <a:cs typeface="Arial"/>
              </a:rPr>
              <a:t>l’engin</a:t>
            </a:r>
            <a:r>
              <a:rPr lang="fr-FR" sz="2400" spc="-65" dirty="0">
                <a:latin typeface="Arial"/>
                <a:cs typeface="Arial"/>
              </a:rPr>
              <a:t> </a:t>
            </a:r>
            <a:r>
              <a:rPr lang="fr-FR" sz="2400" spc="-5" dirty="0">
                <a:latin typeface="Arial"/>
                <a:cs typeface="Arial"/>
              </a:rPr>
              <a:t>de</a:t>
            </a:r>
            <a:r>
              <a:rPr lang="fr-FR" sz="2400" spc="-70" dirty="0">
                <a:latin typeface="Arial"/>
                <a:cs typeface="Arial"/>
              </a:rPr>
              <a:t> </a:t>
            </a:r>
            <a:r>
              <a:rPr lang="fr-FR" sz="2400" spc="-5" dirty="0">
                <a:latin typeface="Arial"/>
                <a:cs typeface="Arial"/>
              </a:rPr>
              <a:t>la</a:t>
            </a:r>
            <a:r>
              <a:rPr lang="fr-FR" sz="2400" spc="-70" dirty="0">
                <a:latin typeface="Arial"/>
                <a:cs typeface="Arial"/>
              </a:rPr>
              <a:t> </a:t>
            </a:r>
            <a:r>
              <a:rPr lang="fr-FR" sz="2400" spc="-5" dirty="0">
                <a:latin typeface="Arial"/>
                <a:cs typeface="Arial"/>
              </a:rPr>
              <a:t>ligne</a:t>
            </a:r>
            <a:endParaRPr lang="fr-FR" sz="2400" dirty="0"/>
          </a:p>
        </p:txBody>
      </p:sp>
      <p:sp>
        <p:nvSpPr>
          <p:cNvPr id="11" name="Rectangle 10"/>
          <p:cNvSpPr/>
          <p:nvPr/>
        </p:nvSpPr>
        <p:spPr>
          <a:xfrm>
            <a:off x="5774339" y="5416488"/>
            <a:ext cx="62427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fr-FR" sz="2400" spc="-5" dirty="0">
                <a:latin typeface="Arial"/>
                <a:cs typeface="Arial"/>
              </a:rPr>
              <a:t> </a:t>
            </a:r>
            <a:r>
              <a:rPr lang="fr-FR" sz="2400" spc="-65" dirty="0">
                <a:latin typeface="Arial"/>
                <a:cs typeface="Arial"/>
              </a:rPr>
              <a:t> </a:t>
            </a:r>
            <a:r>
              <a:rPr lang="fr-FR" sz="2400" spc="-5" dirty="0">
                <a:latin typeface="Arial"/>
                <a:cs typeface="Arial"/>
              </a:rPr>
              <a:t>J’arrête  le </a:t>
            </a:r>
            <a:r>
              <a:rPr lang="fr-FR" sz="2400" dirty="0">
                <a:latin typeface="Arial"/>
                <a:cs typeface="Arial"/>
              </a:rPr>
              <a:t>moteur </a:t>
            </a:r>
            <a:r>
              <a:rPr lang="fr-FR" sz="2400" spc="-5" dirty="0">
                <a:latin typeface="Arial"/>
                <a:cs typeface="Arial"/>
              </a:rPr>
              <a:t>et j’attends les</a:t>
            </a:r>
            <a:r>
              <a:rPr lang="fr-FR" sz="2400" spc="-70" dirty="0">
                <a:latin typeface="Arial"/>
                <a:cs typeface="Arial"/>
              </a:rPr>
              <a:t> </a:t>
            </a:r>
            <a:r>
              <a:rPr lang="fr-FR" sz="2400" dirty="0">
                <a:latin typeface="Arial"/>
                <a:cs typeface="Arial"/>
              </a:rPr>
              <a:t>secours.</a:t>
            </a:r>
            <a:endParaRPr lang="fr-FR" sz="2400" dirty="0"/>
          </a:p>
        </p:txBody>
      </p:sp>
      <p:sp>
        <p:nvSpPr>
          <p:cNvPr id="12" name="Organigramme : Document 11"/>
          <p:cNvSpPr/>
          <p:nvPr/>
        </p:nvSpPr>
        <p:spPr>
          <a:xfrm>
            <a:off x="5904367" y="7175304"/>
            <a:ext cx="6480175" cy="1490543"/>
          </a:xfrm>
          <a:prstGeom prst="flowChartDocument">
            <a:avLst/>
          </a:prstGeom>
        </p:spPr>
        <p:txBody>
          <a:bodyPr>
            <a:spAutoFit/>
          </a:bodyPr>
          <a:lstStyle/>
          <a:p>
            <a:r>
              <a:rPr lang="fr-FR" sz="2400" dirty="0">
                <a:latin typeface="Arial"/>
                <a:cs typeface="Arial"/>
              </a:rPr>
              <a:t>En restant </a:t>
            </a:r>
            <a:r>
              <a:rPr lang="fr-FR" sz="2400" spc="-5" dirty="0">
                <a:latin typeface="Arial"/>
                <a:cs typeface="Arial"/>
              </a:rPr>
              <a:t>dans </a:t>
            </a:r>
            <a:r>
              <a:rPr lang="fr-FR" sz="2400" dirty="0">
                <a:latin typeface="Arial"/>
                <a:cs typeface="Arial"/>
              </a:rPr>
              <a:t>ma cabine </a:t>
            </a:r>
            <a:r>
              <a:rPr lang="fr-FR" sz="2400" spc="-5" dirty="0">
                <a:latin typeface="Arial"/>
                <a:cs typeface="Arial"/>
              </a:rPr>
              <a:t>je ne </a:t>
            </a:r>
            <a:r>
              <a:rPr lang="fr-FR" sz="2400" dirty="0">
                <a:latin typeface="Arial"/>
                <a:cs typeface="Arial"/>
              </a:rPr>
              <a:t>risque rien. Par contre </a:t>
            </a:r>
            <a:r>
              <a:rPr lang="fr-FR" sz="2400" spc="-5" dirty="0">
                <a:latin typeface="Arial"/>
                <a:cs typeface="Arial"/>
              </a:rPr>
              <a:t>un </a:t>
            </a:r>
            <a:r>
              <a:rPr lang="fr-FR" sz="2400" dirty="0">
                <a:latin typeface="Arial"/>
                <a:cs typeface="Arial"/>
              </a:rPr>
              <a:t>collègue </a:t>
            </a:r>
            <a:r>
              <a:rPr lang="fr-FR" sz="2400" spc="-5" dirty="0">
                <a:latin typeface="Arial"/>
                <a:cs typeface="Arial"/>
              </a:rPr>
              <a:t>qui </a:t>
            </a:r>
            <a:r>
              <a:rPr lang="fr-FR" sz="2400" dirty="0">
                <a:latin typeface="Arial"/>
                <a:cs typeface="Arial"/>
              </a:rPr>
              <a:t>touchera </a:t>
            </a:r>
            <a:r>
              <a:rPr lang="fr-FR" sz="2400" spc="-5" dirty="0">
                <a:latin typeface="Arial"/>
                <a:cs typeface="Arial"/>
              </a:rPr>
              <a:t>l’engin </a:t>
            </a:r>
            <a:r>
              <a:rPr lang="fr-FR" sz="2400" dirty="0">
                <a:latin typeface="Arial"/>
                <a:cs typeface="Arial"/>
              </a:rPr>
              <a:t>risque </a:t>
            </a:r>
            <a:r>
              <a:rPr lang="fr-FR" sz="2400" spc="-5" dirty="0">
                <a:latin typeface="Arial"/>
                <a:cs typeface="Arial"/>
              </a:rPr>
              <a:t>un  </a:t>
            </a:r>
            <a:r>
              <a:rPr lang="fr-FR" sz="2400" dirty="0">
                <a:latin typeface="Arial"/>
                <a:cs typeface="Arial"/>
              </a:rPr>
              <a:t>choc</a:t>
            </a:r>
            <a:r>
              <a:rPr lang="fr-FR" sz="2400" spc="-105" dirty="0">
                <a:latin typeface="Arial"/>
                <a:cs typeface="Arial"/>
              </a:rPr>
              <a:t> </a:t>
            </a:r>
            <a:r>
              <a:rPr lang="fr-FR" sz="2400" spc="-5" dirty="0">
                <a:latin typeface="Arial"/>
                <a:cs typeface="Arial"/>
              </a:rPr>
              <a:t>électrique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2333" r="53317" b="50662"/>
          <a:stretch>
            <a:fillRect/>
          </a:stretch>
        </p:blipFill>
        <p:spPr bwMode="auto">
          <a:xfrm>
            <a:off x="1463040" y="914371"/>
            <a:ext cx="4594860" cy="384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2994" t="50220" r="53317"/>
          <a:stretch>
            <a:fillRect/>
          </a:stretch>
        </p:blipFill>
        <p:spPr bwMode="auto">
          <a:xfrm>
            <a:off x="7517130" y="897168"/>
            <a:ext cx="4526280" cy="3874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53821" r="3120" b="51543"/>
          <a:stretch/>
        </p:blipFill>
        <p:spPr bwMode="auto">
          <a:xfrm>
            <a:off x="1409700" y="5166360"/>
            <a:ext cx="4648200" cy="3930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55950" t="48751"/>
          <a:stretch>
            <a:fillRect/>
          </a:stretch>
        </p:blipFill>
        <p:spPr bwMode="auto">
          <a:xfrm>
            <a:off x="7579360" y="5166360"/>
            <a:ext cx="4563686" cy="3989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ZoneTexte 5"/>
          <p:cNvSpPr txBox="1"/>
          <p:nvPr/>
        </p:nvSpPr>
        <p:spPr>
          <a:xfrm>
            <a:off x="712907" y="16552"/>
            <a:ext cx="12249031" cy="646331"/>
          </a:xfrm>
          <a:prstGeom prst="rect">
            <a:avLst/>
          </a:prstGeom>
          <a:solidFill>
            <a:srgbClr val="00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DOMMAGES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0705" y="484144"/>
            <a:ext cx="11390312" cy="1200329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marL="787400" marR="40640" indent="-775335">
              <a:lnSpc>
                <a:spcPct val="100000"/>
              </a:lnSpc>
            </a:pPr>
            <a:r>
              <a:rPr lang="fr-FR" sz="2400" b="1" i="1" spc="-114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En </a:t>
            </a:r>
            <a:r>
              <a:rPr lang="fr-FR" sz="2400" b="1" i="1" spc="-13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HT </a:t>
            </a:r>
            <a:r>
              <a:rPr lang="fr-FR" sz="2400" b="1" i="1" spc="-6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fr-FR" sz="2400" b="1" i="1" spc="-12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Le </a:t>
            </a:r>
            <a:r>
              <a:rPr lang="fr-FR" sz="2400" b="1" i="1" spc="-1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risque électrique </a:t>
            </a:r>
            <a:r>
              <a:rPr lang="fr-FR" sz="2400" b="1" i="1" spc="-9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est </a:t>
            </a:r>
            <a:r>
              <a:rPr lang="fr-FR" sz="2400" b="1" i="1" spc="-1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plus grave. </a:t>
            </a:r>
            <a:r>
              <a:rPr lang="fr-FR" sz="2400" b="1" i="1" spc="-12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Avant </a:t>
            </a:r>
            <a:r>
              <a:rPr lang="fr-FR" sz="2400" b="1" i="1" spc="-11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de </a:t>
            </a:r>
            <a:r>
              <a:rPr lang="fr-FR" sz="2400" b="1" i="1" spc="-10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toucher </a:t>
            </a:r>
            <a:r>
              <a:rPr lang="fr-FR" sz="2400" b="1" i="1" spc="-8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le </a:t>
            </a:r>
            <a:r>
              <a:rPr lang="fr-FR" sz="2400" b="1" i="1" spc="-11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conducteur </a:t>
            </a:r>
            <a:r>
              <a:rPr lang="fr-FR" sz="2400" b="1" i="1" spc="-5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il </a:t>
            </a:r>
            <a:r>
              <a:rPr lang="fr-FR" sz="2400" b="1" i="1" spc="-10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y a </a:t>
            </a:r>
            <a:r>
              <a:rPr lang="fr-FR" sz="2400" b="1" i="1" spc="-114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un  amorçage </a:t>
            </a:r>
            <a:r>
              <a:rPr lang="fr-FR" sz="2400" b="1" i="1" spc="-1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qui </a:t>
            </a:r>
            <a:r>
              <a:rPr lang="fr-FR" sz="2400" b="1" i="1" spc="-12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provoque </a:t>
            </a:r>
            <a:r>
              <a:rPr lang="fr-FR" sz="2400" b="1" i="1" spc="26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400" b="1" i="1" spc="-10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généralement  </a:t>
            </a:r>
            <a:r>
              <a:rPr lang="fr-FR" sz="2400" b="1" i="1" spc="-8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le </a:t>
            </a:r>
            <a:r>
              <a:rPr lang="fr-FR" sz="2400" b="1" i="1" spc="-10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décès </a:t>
            </a:r>
            <a:r>
              <a:rPr lang="fr-FR" sz="2400" b="1" i="1" spc="-11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de </a:t>
            </a:r>
            <a:r>
              <a:rPr lang="fr-FR" sz="2400" b="1" i="1" spc="-9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l’individu. Cette </a:t>
            </a:r>
            <a:r>
              <a:rPr lang="fr-FR" sz="2400" b="1" i="1" spc="-1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distance </a:t>
            </a:r>
            <a:r>
              <a:rPr lang="fr-FR" sz="2400" b="1" i="1" spc="-114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d’amorçage </a:t>
            </a:r>
            <a:r>
              <a:rPr lang="fr-FR" sz="2400" b="1" i="1" spc="-12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augmente avec </a:t>
            </a:r>
            <a:r>
              <a:rPr lang="fr-FR" sz="2400" b="1" i="1" spc="-8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la </a:t>
            </a:r>
            <a:r>
              <a:rPr lang="fr-FR" sz="2400" b="1" i="1" spc="-9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tension. </a:t>
            </a:r>
          </a:p>
        </p:txBody>
      </p:sp>
      <p:sp>
        <p:nvSpPr>
          <p:cNvPr id="7" name="Arrondir un rectangle avec un coin diagonal 6"/>
          <p:cNvSpPr/>
          <p:nvPr/>
        </p:nvSpPr>
        <p:spPr>
          <a:xfrm>
            <a:off x="972457" y="7282106"/>
            <a:ext cx="11611429" cy="2070259"/>
          </a:xfrm>
          <a:prstGeom prst="round2DiagRect">
            <a:avLst>
              <a:gd name="adj1" fmla="val 16417"/>
              <a:gd name="adj2" fmla="val 0"/>
            </a:avLst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1625"/>
              </a:spcBef>
            </a:pPr>
            <a:r>
              <a:rPr lang="fr-FR" sz="2400" b="1" i="1" spc="-4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Il </a:t>
            </a:r>
            <a:r>
              <a:rPr lang="fr-FR" sz="2400" b="1" i="1" spc="-9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est </a:t>
            </a:r>
            <a:r>
              <a:rPr lang="fr-FR" sz="2400" b="1" i="1" spc="-8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interdit </a:t>
            </a:r>
            <a:r>
              <a:rPr lang="fr-FR" sz="2400" b="1" i="1" spc="-11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de </a:t>
            </a:r>
            <a:r>
              <a:rPr lang="fr-FR" sz="2400" b="1" i="1" spc="-9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franchir </a:t>
            </a:r>
            <a:r>
              <a:rPr lang="fr-FR" sz="2400" b="1" i="1" spc="-1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ces distances </a:t>
            </a:r>
            <a:r>
              <a:rPr lang="fr-FR" sz="2400" b="1" i="1" spc="-14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même </a:t>
            </a:r>
            <a:r>
              <a:rPr lang="fr-FR" sz="2400" b="1" i="1" spc="-11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pour </a:t>
            </a:r>
            <a:r>
              <a:rPr lang="fr-FR" sz="2400" b="1" i="1" spc="-114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un </a:t>
            </a:r>
            <a:r>
              <a:rPr lang="fr-FR" sz="2400" b="1" i="1" spc="-9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court </a:t>
            </a:r>
            <a:r>
              <a:rPr lang="fr-FR" sz="2400" b="1" i="1" spc="9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400" b="1" i="1" spc="-9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instant.</a:t>
            </a:r>
            <a:endParaRPr lang="fr-FR" sz="2400" dirty="0">
              <a:latin typeface="Arial" pitchFamily="34" charset="0"/>
              <a:cs typeface="Arial" pitchFamily="34" charset="0"/>
            </a:endParaRPr>
          </a:p>
          <a:p>
            <a:pPr marR="5080">
              <a:lnSpc>
                <a:spcPct val="100000"/>
              </a:lnSpc>
            </a:pPr>
            <a:r>
              <a:rPr lang="fr-FR" sz="2400" b="1" i="1" spc="-8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Si </a:t>
            </a:r>
            <a:r>
              <a:rPr lang="fr-FR" sz="2400" b="1" i="1" spc="-8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le </a:t>
            </a:r>
            <a:r>
              <a:rPr lang="fr-FR" sz="2400" b="1" i="1" spc="-1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chantier </a:t>
            </a:r>
            <a:r>
              <a:rPr lang="fr-FR" sz="2400" b="1" i="1" spc="-9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nécessite </a:t>
            </a:r>
            <a:r>
              <a:rPr lang="fr-FR" sz="2400" b="1" i="1" spc="-11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de </a:t>
            </a:r>
            <a:r>
              <a:rPr lang="fr-FR" sz="2400" b="1" i="1" spc="-9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pénétrer </a:t>
            </a:r>
            <a:r>
              <a:rPr lang="fr-FR" sz="2400" b="1" i="1" spc="-10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à </a:t>
            </a:r>
            <a:r>
              <a:rPr lang="fr-FR" sz="2400" b="1" i="1" spc="-8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l’intérieur </a:t>
            </a:r>
            <a:r>
              <a:rPr lang="fr-FR" sz="2400" b="1" i="1" spc="-11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de </a:t>
            </a:r>
            <a:r>
              <a:rPr lang="fr-FR" sz="2400" b="1" i="1" spc="-1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ces </a:t>
            </a:r>
            <a:r>
              <a:rPr lang="fr-FR" sz="2400" b="1" i="1" spc="-9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distances, </a:t>
            </a:r>
            <a:r>
              <a:rPr lang="fr-FR" sz="2400" b="1" i="1" spc="-5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il </a:t>
            </a:r>
            <a:r>
              <a:rPr lang="fr-FR" sz="2400" b="1" i="1" spc="-9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faut </a:t>
            </a:r>
            <a:r>
              <a:rPr lang="fr-FR" sz="2400" b="1" i="1" spc="-12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au </a:t>
            </a:r>
            <a:r>
              <a:rPr lang="fr-FR" sz="2400" b="1" i="1" spc="-9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préalable </a:t>
            </a:r>
            <a:r>
              <a:rPr lang="fr-FR" sz="2400" b="1" i="1" spc="-1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prévenir </a:t>
            </a:r>
            <a:r>
              <a:rPr lang="fr-FR" sz="2400" b="1" i="1" spc="-8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le </a:t>
            </a:r>
            <a:r>
              <a:rPr lang="fr-FR" sz="2400" b="1" i="1" spc="-1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gestionnaire  </a:t>
            </a:r>
            <a:r>
              <a:rPr lang="fr-FR" sz="2400" b="1" i="1" spc="-11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de</a:t>
            </a:r>
            <a:r>
              <a:rPr lang="fr-FR" sz="2400" b="1" i="1" spc="-4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400" b="1" i="1" spc="-8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la</a:t>
            </a:r>
            <a:r>
              <a:rPr lang="fr-FR" sz="2400" b="1" i="1" spc="-4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400" b="1" i="1" spc="-9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ligne</a:t>
            </a:r>
            <a:r>
              <a:rPr lang="fr-FR" sz="2400" b="1" i="1" spc="-4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400" b="1" i="1" spc="-1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qui</a:t>
            </a:r>
            <a:r>
              <a:rPr lang="fr-FR" sz="2400" b="1" i="1" spc="-4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400" b="1" i="1" spc="-1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procédera</a:t>
            </a:r>
            <a:r>
              <a:rPr lang="fr-FR" sz="2400" b="1" i="1" spc="-4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400" b="1" i="1" spc="-10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à</a:t>
            </a:r>
            <a:r>
              <a:rPr lang="fr-FR" sz="2400" b="1" i="1" spc="-4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400" b="1" i="1" spc="-114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une</a:t>
            </a:r>
            <a:r>
              <a:rPr lang="fr-FR" sz="2400" b="1" i="1" spc="-4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400" b="1" i="1" spc="-114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mise</a:t>
            </a:r>
            <a:r>
              <a:rPr lang="fr-FR" sz="2400" b="1" i="1" spc="-4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400" b="1" i="1" spc="-10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hors</a:t>
            </a:r>
            <a:r>
              <a:rPr lang="fr-FR" sz="2400" b="1" i="1" spc="-4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400" b="1" i="1" spc="-10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tension</a:t>
            </a:r>
            <a:r>
              <a:rPr lang="fr-FR" sz="2400" b="1" i="1" spc="-4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400" b="1" i="1" spc="-12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ou</a:t>
            </a:r>
            <a:r>
              <a:rPr lang="fr-FR" sz="2400" b="1" i="1" spc="-4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400" b="1" i="1" spc="-10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à</a:t>
            </a:r>
            <a:r>
              <a:rPr lang="fr-FR" sz="2400" b="1" i="1" spc="-4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400" b="1" i="1" spc="-8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la</a:t>
            </a:r>
            <a:r>
              <a:rPr lang="fr-FR" sz="2400" b="1" i="1" spc="-4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400" b="1" i="1" spc="-114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mise</a:t>
            </a:r>
            <a:r>
              <a:rPr lang="fr-FR" sz="2400" b="1" i="1" spc="-4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400" b="1" i="1" spc="-11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en</a:t>
            </a:r>
            <a:r>
              <a:rPr lang="fr-FR" sz="2400" b="1" i="1" spc="-4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400" b="1" i="1" spc="-1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place</a:t>
            </a:r>
            <a:r>
              <a:rPr lang="fr-FR" sz="2400" b="1" i="1" spc="-4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400" b="1" i="1" spc="-11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de</a:t>
            </a:r>
            <a:r>
              <a:rPr lang="fr-FR" sz="2400" b="1" i="1" spc="-4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400" b="1" i="1" spc="-9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dispositifs</a:t>
            </a:r>
            <a:r>
              <a:rPr lang="fr-FR" sz="2400" b="1" i="1" spc="-4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400" b="1" i="1" spc="-11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de</a:t>
            </a:r>
            <a:r>
              <a:rPr lang="fr-FR" sz="2400" b="1" i="1" spc="-4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400" b="1" i="1" spc="-9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protection.</a:t>
            </a:r>
            <a:endParaRPr lang="fr-FR" sz="24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00000"/>
              </a:lnSpc>
            </a:pPr>
            <a:r>
              <a:rPr lang="fr-FR" sz="2400" b="1" i="1" spc="-12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Le </a:t>
            </a:r>
            <a:r>
              <a:rPr lang="fr-FR" sz="2400" b="1" i="1" spc="-10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franchissement </a:t>
            </a:r>
            <a:r>
              <a:rPr lang="fr-FR" sz="2400" b="1" i="1" spc="-11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de </a:t>
            </a:r>
            <a:r>
              <a:rPr lang="fr-FR" sz="2400" b="1" i="1" spc="-1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ces distances </a:t>
            </a:r>
            <a:r>
              <a:rPr lang="fr-FR" sz="2400" b="1" i="1" spc="-9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nécessite </a:t>
            </a:r>
            <a:r>
              <a:rPr lang="fr-FR" sz="2400" b="1" i="1" spc="-11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d’avoir </a:t>
            </a:r>
            <a:r>
              <a:rPr lang="fr-FR" sz="2400" b="1" i="1" spc="-114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une </a:t>
            </a:r>
            <a:r>
              <a:rPr lang="fr-FR" sz="2400" b="1" i="1" spc="-9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habilitation </a:t>
            </a:r>
            <a:r>
              <a:rPr lang="fr-FR" sz="2400" b="1" i="1" spc="25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400" b="1" i="1" spc="-9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électrique.</a:t>
            </a:r>
            <a:endParaRPr lang="fr-FR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44545" y="5168518"/>
            <a:ext cx="6480175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400" dirty="0">
                <a:latin typeface="Arial" charset="0"/>
                <a:ea typeface="Arial" charset="0"/>
                <a:cs typeface="Arial" charset="0"/>
              </a:rPr>
              <a:t>Si on ne connaît pas la tension de la ligne ou qu’on n’arrive pas à l’identifier,</a:t>
            </a:r>
          </a:p>
        </p:txBody>
      </p:sp>
      <p:sp>
        <p:nvSpPr>
          <p:cNvPr id="9" name="Rectangle 8"/>
          <p:cNvSpPr/>
          <p:nvPr/>
        </p:nvSpPr>
        <p:spPr>
          <a:xfrm>
            <a:off x="6247968" y="6069632"/>
            <a:ext cx="61182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latin typeface="Arial" charset="0"/>
                <a:ea typeface="Arial" charset="0"/>
                <a:cs typeface="Arial" charset="0"/>
              </a:rPr>
              <a:t>on utilise la plus grande distance de sécurité soit 5 m.</a:t>
            </a:r>
            <a:endParaRPr lang="fr-FR" sz="2400" dirty="0"/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 cstate="print"/>
          <a:srcRect l="2615" t="10912" r="4665" b="11132"/>
          <a:stretch>
            <a:fillRect/>
          </a:stretch>
        </p:blipFill>
        <p:spPr bwMode="auto">
          <a:xfrm>
            <a:off x="870857" y="2235200"/>
            <a:ext cx="5210629" cy="416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4085400"/>
              </p:ext>
            </p:extLst>
          </p:nvPr>
        </p:nvGraphicFramePr>
        <p:xfrm>
          <a:off x="6355623" y="2430436"/>
          <a:ext cx="5241282" cy="24947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05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01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706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77221">
                <a:tc gridSpan="2"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Domaine de Tension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2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4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DLVS</a:t>
                      </a:r>
                      <a:r>
                        <a:rPr lang="fr-FR" sz="16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(Distance</a:t>
                      </a:r>
                      <a:r>
                        <a:rPr lang="fr-FR" sz="16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Limite de Voisinage Simple)</a:t>
                      </a:r>
                      <a:endParaRPr lang="fr-FR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9633">
                <a:tc>
                  <a:txBody>
                    <a:bodyPr/>
                    <a:lstStyle/>
                    <a:p>
                      <a:r>
                        <a:rPr lang="fr-FR" sz="2400" b="1" dirty="0">
                          <a:latin typeface="Arial" pitchFamily="34" charset="0"/>
                          <a:cs typeface="Arial" pitchFamily="34" charset="0"/>
                        </a:rPr>
                        <a:t>HTA</a:t>
                      </a:r>
                    </a:p>
                  </a:txBody>
                  <a:tcPr marL="90000" marR="90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400" b="1" dirty="0">
                          <a:latin typeface="Arial" panose="020B0604020202020204" pitchFamily="34" charset="0"/>
                          <a:ea typeface="Yu Mincho"/>
                          <a:cs typeface="Arial" panose="020B0604020202020204" pitchFamily="34" charset="0"/>
                        </a:rPr>
                        <a:t>&lt; 50 000V</a:t>
                      </a:r>
                      <a:endParaRPr lang="fr-FR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2140">
                <a:tc>
                  <a:txBody>
                    <a:bodyPr/>
                    <a:lstStyle/>
                    <a:p>
                      <a:r>
                        <a:rPr lang="fr-FR" sz="2400" b="1" dirty="0">
                          <a:latin typeface="Arial" pitchFamily="34" charset="0"/>
                          <a:cs typeface="Arial" pitchFamily="34" charset="0"/>
                        </a:rPr>
                        <a:t>HTB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400" b="1" dirty="0">
                          <a:latin typeface="Arial" panose="020B0604020202020204" pitchFamily="34" charset="0"/>
                          <a:ea typeface="Yu Mincho"/>
                          <a:cs typeface="Arial" panose="020B0604020202020204" pitchFamily="34" charset="0"/>
                        </a:rPr>
                        <a:t>&gt; 50 000V</a:t>
                      </a:r>
                      <a:endParaRPr lang="fr-FR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ZoneTexte 10"/>
          <p:cNvSpPr txBox="1"/>
          <p:nvPr/>
        </p:nvSpPr>
        <p:spPr>
          <a:xfrm>
            <a:off x="9768104" y="3338285"/>
            <a:ext cx="1117601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3 m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9760847" y="4158344"/>
            <a:ext cx="1117601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5 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1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2950" y="724664"/>
            <a:ext cx="10744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latin typeface="Arial" pitchFamily="34" charset="0"/>
                <a:cs typeface="Arial" pitchFamily="34" charset="0"/>
              </a:rPr>
              <a:t>L’habilitation BF HF est définie dans l’amendement A1 de la norme NF C 18-510 de février 2020.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756113" y="-4025"/>
            <a:ext cx="12209227" cy="615553"/>
          </a:xfrm>
          <a:prstGeom prst="rect">
            <a:avLst/>
          </a:prstGeom>
          <a:solidFill>
            <a:srgbClr val="00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HABILITATION ELECTRIQUE BF-HF</a:t>
            </a:r>
          </a:p>
        </p:txBody>
      </p:sp>
      <p:grpSp>
        <p:nvGrpSpPr>
          <p:cNvPr id="11" name="Groupe 10"/>
          <p:cNvGrpSpPr/>
          <p:nvPr/>
        </p:nvGrpSpPr>
        <p:grpSpPr>
          <a:xfrm>
            <a:off x="762000" y="1792370"/>
            <a:ext cx="12262934" cy="7669130"/>
            <a:chOff x="762000" y="1792370"/>
            <a:chExt cx="12262934" cy="7669130"/>
          </a:xfrm>
        </p:grpSpPr>
        <p:sp>
          <p:nvSpPr>
            <p:cNvPr id="6" name="Rectangle 5"/>
            <p:cNvSpPr/>
            <p:nvPr/>
          </p:nvSpPr>
          <p:spPr>
            <a:xfrm>
              <a:off x="857250" y="3378079"/>
              <a:ext cx="12167684" cy="26263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fr-FR" sz="2400" i="1" dirty="0">
                  <a:latin typeface="Arial" pitchFamily="34" charset="0"/>
                  <a:cs typeface="Arial" pitchFamily="34" charset="0"/>
                </a:rPr>
                <a:t> nettoyer une canalisation souterraine en vue de reconnaître sa nature ou   ses accessoires ;</a:t>
              </a:r>
            </a:p>
            <a:p>
              <a:pPr>
                <a:lnSpc>
                  <a:spcPts val="3500"/>
                </a:lnSpc>
                <a:buFont typeface="Arial" pitchFamily="34" charset="0"/>
                <a:buChar char="•"/>
              </a:pPr>
              <a:r>
                <a:rPr lang="fr-FR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fr-FR" sz="2400" i="1" dirty="0">
                  <a:latin typeface="Arial" pitchFamily="34" charset="0"/>
                  <a:cs typeface="Arial" pitchFamily="34" charset="0"/>
                </a:rPr>
                <a:t>effectuer un ripage ;</a:t>
              </a:r>
            </a:p>
            <a:p>
              <a:pPr>
                <a:lnSpc>
                  <a:spcPts val="3500"/>
                </a:lnSpc>
                <a:buFont typeface="Arial" pitchFamily="34" charset="0"/>
                <a:buChar char="•"/>
              </a:pPr>
              <a:r>
                <a:rPr lang="fr-FR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fr-FR" sz="2400" i="1" dirty="0">
                  <a:latin typeface="Arial" pitchFamily="34" charset="0"/>
                  <a:cs typeface="Arial" pitchFamily="34" charset="0"/>
                </a:rPr>
                <a:t>effectuer un soutènement ;</a:t>
              </a:r>
            </a:p>
            <a:p>
              <a:pPr>
                <a:lnSpc>
                  <a:spcPts val="3500"/>
                </a:lnSpc>
                <a:buFont typeface="Arial" pitchFamily="34" charset="0"/>
                <a:buChar char="•"/>
              </a:pPr>
              <a:r>
                <a:rPr lang="fr-FR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fr-FR" sz="2400" i="1" dirty="0">
                  <a:latin typeface="Arial" pitchFamily="34" charset="0"/>
                  <a:cs typeface="Arial" pitchFamily="34" charset="0"/>
                </a:rPr>
                <a:t>ouvrir un fourreau en vue de reconnaitre son contenu ;</a:t>
              </a:r>
            </a:p>
            <a:p>
              <a:pPr>
                <a:lnSpc>
                  <a:spcPts val="3500"/>
                </a:lnSpc>
                <a:buFont typeface="Arial" pitchFamily="34" charset="0"/>
                <a:buChar char="•"/>
              </a:pPr>
              <a:r>
                <a:rPr lang="fr-FR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fr-FR" sz="2400" i="1" dirty="0">
                  <a:latin typeface="Arial" pitchFamily="34" charset="0"/>
                  <a:cs typeface="Arial" pitchFamily="34" charset="0"/>
                </a:rPr>
                <a:t>mettre en œuvre des moyens de protections de câbles et accessoires.</a:t>
              </a:r>
              <a:endParaRPr lang="fr-FR" sz="2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762000" y="1792370"/>
              <a:ext cx="1152778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800" u="sng" dirty="0">
                  <a:latin typeface="Arial" pitchFamily="34" charset="0"/>
                  <a:cs typeface="Arial" pitchFamily="34" charset="0"/>
                </a:rPr>
                <a:t>Taches à réaliser par un BF HF (Opérations d’ordre non électrique)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763588" y="2361816"/>
              <a:ext cx="11372994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4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Sur canalisation  électrique isolée et non consigné mais nécessitant d’entrer en contact avec celle-ci sans la déplacer 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30287" y="6432461"/>
              <a:ext cx="5704848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600" b="1" dirty="0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rPr>
                <a:t>Ripage</a:t>
              </a:r>
              <a:r>
                <a:rPr lang="fr-FR" sz="1600" dirty="0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rPr>
                <a:t> : opération qui vise a déplacer légèrement de manière provisoire une canalisation électrique enterrée qui vient d’être mise à l’air libre, sans chercher à la déplacer de manière durable</a:t>
              </a:r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6149" t="25217" r="33675" b="14366"/>
            <a:stretch>
              <a:fillRect/>
            </a:stretch>
          </p:blipFill>
          <p:spPr bwMode="auto">
            <a:xfrm>
              <a:off x="1557563" y="7572829"/>
              <a:ext cx="3619188" cy="1758949"/>
            </a:xfrm>
            <a:prstGeom prst="rect">
              <a:avLst/>
            </a:prstGeom>
            <a:noFill/>
            <a:ln w="9525">
              <a:solidFill>
                <a:srgbClr val="000066"/>
              </a:solidFill>
              <a:miter lim="800000"/>
              <a:headEnd/>
              <a:tailEnd/>
            </a:ln>
            <a:effectLst/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30161" t="24957" r="9663" b="10200"/>
            <a:stretch>
              <a:fillRect/>
            </a:stretch>
          </p:blipFill>
          <p:spPr bwMode="auto">
            <a:xfrm>
              <a:off x="7746999" y="7512096"/>
              <a:ext cx="3234438" cy="1949404"/>
            </a:xfrm>
            <a:prstGeom prst="rect">
              <a:avLst/>
            </a:prstGeom>
            <a:noFill/>
            <a:ln w="9525">
              <a:solidFill>
                <a:srgbClr val="000066"/>
              </a:solidFill>
              <a:miter lim="800000"/>
              <a:headEnd/>
              <a:tailEnd/>
            </a:ln>
            <a:effectLst/>
          </p:spPr>
        </p:pic>
        <p:sp>
          <p:nvSpPr>
            <p:cNvPr id="18" name="Rectangle 17"/>
            <p:cNvSpPr/>
            <p:nvPr/>
          </p:nvSpPr>
          <p:spPr>
            <a:xfrm>
              <a:off x="6732587" y="6407061"/>
              <a:ext cx="6075065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600" b="1" dirty="0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rPr>
                <a:t>Soutènement</a:t>
              </a:r>
              <a:r>
                <a:rPr lang="fr-FR" sz="1600" dirty="0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rPr>
                <a:t>: opération qui vise a contenir, dans les limites prescrites par son fabricant, les contraintes mécaniques auxquelles est soumise la canalisation du fait de son poids durant sont séjour à l’air libre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56113" y="-4025"/>
            <a:ext cx="12209227" cy="615553"/>
          </a:xfrm>
          <a:prstGeom prst="rect">
            <a:avLst/>
          </a:prstGeom>
          <a:solidFill>
            <a:srgbClr val="00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TRAVAUX SANS TRANCHÉE</a:t>
            </a:r>
          </a:p>
        </p:txBody>
      </p:sp>
      <p:sp>
        <p:nvSpPr>
          <p:cNvPr id="4" name="Rectangle 3"/>
          <p:cNvSpPr/>
          <p:nvPr/>
        </p:nvSpPr>
        <p:spPr>
          <a:xfrm>
            <a:off x="1077459" y="1196539"/>
            <a:ext cx="11346770" cy="1608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80"/>
              </a:spcBef>
            </a:pPr>
            <a:r>
              <a:rPr lang="fr-FR" sz="2400" spc="-5" dirty="0">
                <a:latin typeface="Arial"/>
                <a:cs typeface="Arial"/>
              </a:rPr>
              <a:t>Les </a:t>
            </a:r>
            <a:r>
              <a:rPr lang="fr-FR" sz="2400" dirty="0">
                <a:latin typeface="Arial"/>
                <a:cs typeface="Arial"/>
              </a:rPr>
              <a:t>travaux sans tranchée </a:t>
            </a:r>
            <a:r>
              <a:rPr lang="fr-FR" sz="2400" spc="-5" dirty="0">
                <a:latin typeface="Arial"/>
                <a:cs typeface="Arial"/>
              </a:rPr>
              <a:t>nécessitent la </a:t>
            </a:r>
            <a:r>
              <a:rPr lang="fr-FR" sz="2400" dirty="0">
                <a:latin typeface="Arial"/>
                <a:cs typeface="Arial"/>
              </a:rPr>
              <a:t>connaissance </a:t>
            </a:r>
            <a:r>
              <a:rPr lang="fr-FR" sz="2400" spc="-5" dirty="0">
                <a:latin typeface="Arial"/>
                <a:cs typeface="Arial"/>
              </a:rPr>
              <a:t>précise des ouvrages existants. </a:t>
            </a:r>
            <a:r>
              <a:rPr lang="fr-FR" sz="2400" dirty="0">
                <a:latin typeface="Arial"/>
                <a:cs typeface="Arial"/>
              </a:rPr>
              <a:t>Plus </a:t>
            </a:r>
            <a:r>
              <a:rPr lang="fr-FR" sz="2400" spc="-5" dirty="0">
                <a:latin typeface="Arial"/>
                <a:cs typeface="Arial"/>
              </a:rPr>
              <a:t>leur  position est précise, plus</a:t>
            </a:r>
            <a:r>
              <a:rPr lang="fr-FR" sz="2400" spc="-65" dirty="0">
                <a:latin typeface="Arial"/>
                <a:cs typeface="Arial"/>
              </a:rPr>
              <a:t> </a:t>
            </a:r>
            <a:r>
              <a:rPr lang="fr-FR" sz="2400" dirty="0">
                <a:latin typeface="Arial"/>
                <a:cs typeface="Arial"/>
              </a:rPr>
              <a:t>:</a:t>
            </a:r>
          </a:p>
          <a:p>
            <a:pPr marL="172085" indent="-159385" algn="just">
              <a:lnSpc>
                <a:spcPct val="100000"/>
              </a:lnSpc>
              <a:buClr>
                <a:srgbClr val="E94C05"/>
              </a:buClr>
              <a:buChar char="•"/>
              <a:tabLst>
                <a:tab pos="172720" algn="l"/>
              </a:tabLst>
            </a:pPr>
            <a:r>
              <a:rPr lang="fr-FR" sz="2400" spc="-5" dirty="0">
                <a:latin typeface="Arial"/>
                <a:cs typeface="Arial"/>
              </a:rPr>
              <a:t>Elle simplifie le choix des techniques à</a:t>
            </a:r>
            <a:r>
              <a:rPr lang="fr-FR" sz="2400" spc="120" dirty="0">
                <a:latin typeface="Arial"/>
                <a:cs typeface="Arial"/>
              </a:rPr>
              <a:t> </a:t>
            </a:r>
            <a:r>
              <a:rPr lang="fr-FR" sz="2400" spc="-15" dirty="0">
                <a:latin typeface="Arial"/>
                <a:cs typeface="Arial"/>
              </a:rPr>
              <a:t>utiliser.</a:t>
            </a:r>
            <a:endParaRPr lang="fr-FR" sz="2400" dirty="0">
              <a:latin typeface="Arial"/>
              <a:cs typeface="Arial"/>
            </a:endParaRPr>
          </a:p>
          <a:p>
            <a:pPr marL="172085" indent="-159385" algn="just">
              <a:lnSpc>
                <a:spcPct val="100000"/>
              </a:lnSpc>
              <a:spcBef>
                <a:spcPts val="285"/>
              </a:spcBef>
              <a:buClr>
                <a:srgbClr val="E94C05"/>
              </a:buClr>
              <a:buChar char="•"/>
              <a:tabLst>
                <a:tab pos="172720" algn="l"/>
              </a:tabLst>
            </a:pPr>
            <a:r>
              <a:rPr lang="fr-FR" sz="2400" dirty="0">
                <a:latin typeface="Arial"/>
                <a:cs typeface="Arial"/>
              </a:rPr>
              <a:t>Elle </a:t>
            </a:r>
            <a:r>
              <a:rPr lang="fr-FR" sz="2400" spc="-5" dirty="0">
                <a:latin typeface="Arial"/>
                <a:cs typeface="Arial"/>
              </a:rPr>
              <a:t>limite les </a:t>
            </a:r>
            <a:r>
              <a:rPr lang="fr-FR" sz="2400" dirty="0">
                <a:latin typeface="Arial"/>
                <a:cs typeface="Arial"/>
              </a:rPr>
              <a:t>risques </a:t>
            </a:r>
            <a:r>
              <a:rPr lang="fr-FR" sz="2400" spc="-5" dirty="0">
                <a:latin typeface="Arial"/>
                <a:cs typeface="Arial"/>
              </a:rPr>
              <a:t>pour le personnel et les</a:t>
            </a:r>
            <a:r>
              <a:rPr lang="fr-FR" sz="2400" spc="-45" dirty="0">
                <a:latin typeface="Arial"/>
                <a:cs typeface="Arial"/>
              </a:rPr>
              <a:t> </a:t>
            </a:r>
            <a:r>
              <a:rPr lang="fr-FR" sz="2400" dirty="0">
                <a:latin typeface="Arial"/>
                <a:cs typeface="Arial"/>
              </a:rPr>
              <a:t>riverains.</a:t>
            </a:r>
          </a:p>
        </p:txBody>
      </p:sp>
      <p:sp>
        <p:nvSpPr>
          <p:cNvPr id="6" name="object 6"/>
          <p:cNvSpPr/>
          <p:nvPr/>
        </p:nvSpPr>
        <p:spPr>
          <a:xfrm>
            <a:off x="913039" y="4728330"/>
            <a:ext cx="7779657" cy="49935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423400" y="1774825"/>
            <a:ext cx="2393950" cy="13063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1128260" y="2936332"/>
            <a:ext cx="6480175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12700" marR="5080" algn="just">
              <a:lnSpc>
                <a:spcPct val="100000"/>
              </a:lnSpc>
            </a:pPr>
            <a:r>
              <a:rPr lang="fr-FR" sz="2400" spc="-5" dirty="0">
                <a:latin typeface="Arial"/>
                <a:cs typeface="Arial"/>
              </a:rPr>
              <a:t>Une </a:t>
            </a:r>
            <a:r>
              <a:rPr lang="fr-FR" sz="2400" dirty="0">
                <a:latin typeface="Arial"/>
                <a:cs typeface="Arial"/>
              </a:rPr>
              <a:t>fusée réalise </a:t>
            </a:r>
            <a:r>
              <a:rPr lang="fr-FR" sz="2400" spc="-5" dirty="0">
                <a:latin typeface="Arial"/>
                <a:cs typeface="Arial"/>
              </a:rPr>
              <a:t>un </a:t>
            </a:r>
            <a:r>
              <a:rPr lang="fr-FR" sz="2400" dirty="0">
                <a:latin typeface="Arial"/>
                <a:cs typeface="Arial"/>
              </a:rPr>
              <a:t>tunnel </a:t>
            </a:r>
            <a:r>
              <a:rPr lang="fr-FR" sz="2400" spc="-5" dirty="0">
                <a:latin typeface="Arial"/>
                <a:cs typeface="Arial"/>
              </a:rPr>
              <a:t>par </a:t>
            </a:r>
            <a:r>
              <a:rPr lang="fr-FR" sz="2400" dirty="0">
                <a:latin typeface="Arial"/>
                <a:cs typeface="Arial"/>
              </a:rPr>
              <a:t>refoulement </a:t>
            </a:r>
            <a:r>
              <a:rPr lang="fr-FR" sz="2400" spc="-5" dirty="0">
                <a:latin typeface="Arial"/>
                <a:cs typeface="Arial"/>
              </a:rPr>
              <a:t>et  </a:t>
            </a:r>
            <a:r>
              <a:rPr lang="fr-FR" sz="2400" dirty="0">
                <a:latin typeface="Arial"/>
                <a:cs typeface="Arial"/>
              </a:rPr>
              <a:t>compression</a:t>
            </a:r>
            <a:r>
              <a:rPr lang="fr-FR" sz="2400" spc="-125" dirty="0">
                <a:latin typeface="Arial"/>
                <a:cs typeface="Arial"/>
              </a:rPr>
              <a:t> </a:t>
            </a:r>
            <a:r>
              <a:rPr lang="fr-FR" sz="2400" spc="-5" dirty="0">
                <a:latin typeface="Arial"/>
                <a:cs typeface="Arial"/>
              </a:rPr>
              <a:t>du</a:t>
            </a:r>
            <a:r>
              <a:rPr lang="fr-FR" sz="2400" spc="-125" dirty="0">
                <a:latin typeface="Arial"/>
                <a:cs typeface="Arial"/>
              </a:rPr>
              <a:t> </a:t>
            </a:r>
            <a:r>
              <a:rPr lang="fr-FR" sz="2400" dirty="0">
                <a:latin typeface="Arial"/>
                <a:cs typeface="Arial"/>
              </a:rPr>
              <a:t>sol</a:t>
            </a:r>
            <a:r>
              <a:rPr lang="fr-FR" sz="2400" spc="-125" dirty="0">
                <a:latin typeface="Arial"/>
                <a:cs typeface="Arial"/>
              </a:rPr>
              <a:t> </a:t>
            </a:r>
            <a:r>
              <a:rPr lang="fr-FR" sz="2400" spc="-5" dirty="0">
                <a:latin typeface="Arial"/>
                <a:cs typeface="Arial"/>
              </a:rPr>
              <a:t>dans</a:t>
            </a:r>
            <a:r>
              <a:rPr lang="fr-FR" sz="2400" spc="-125" dirty="0">
                <a:latin typeface="Arial"/>
                <a:cs typeface="Arial"/>
              </a:rPr>
              <a:t> </a:t>
            </a:r>
            <a:r>
              <a:rPr lang="fr-FR" sz="2400" spc="-5" dirty="0">
                <a:latin typeface="Arial"/>
                <a:cs typeface="Arial"/>
              </a:rPr>
              <a:t>lequel</a:t>
            </a:r>
            <a:r>
              <a:rPr lang="fr-FR" sz="2400" spc="-125" dirty="0">
                <a:latin typeface="Arial"/>
                <a:cs typeface="Arial"/>
              </a:rPr>
              <a:t> </a:t>
            </a:r>
            <a:r>
              <a:rPr lang="fr-FR" sz="2400" dirty="0">
                <a:latin typeface="Arial"/>
                <a:cs typeface="Arial"/>
              </a:rPr>
              <a:t>sera</a:t>
            </a:r>
            <a:r>
              <a:rPr lang="fr-FR" sz="2400" spc="-125" dirty="0">
                <a:latin typeface="Arial"/>
                <a:cs typeface="Arial"/>
              </a:rPr>
              <a:t> </a:t>
            </a:r>
            <a:r>
              <a:rPr lang="fr-FR" sz="2400" spc="-5" dirty="0">
                <a:latin typeface="Arial"/>
                <a:cs typeface="Arial"/>
              </a:rPr>
              <a:t>ensuite</a:t>
            </a:r>
            <a:r>
              <a:rPr lang="fr-FR" sz="2400" spc="-125" dirty="0">
                <a:latin typeface="Arial"/>
                <a:cs typeface="Arial"/>
              </a:rPr>
              <a:t> </a:t>
            </a:r>
            <a:r>
              <a:rPr lang="fr-FR" sz="2400" spc="-5" dirty="0">
                <a:latin typeface="Arial"/>
                <a:cs typeface="Arial"/>
              </a:rPr>
              <a:t>posé  une </a:t>
            </a:r>
            <a:r>
              <a:rPr lang="fr-FR" sz="2400" dirty="0">
                <a:latin typeface="Arial"/>
                <a:cs typeface="Arial"/>
              </a:rPr>
              <a:t>canalisation </a:t>
            </a:r>
            <a:r>
              <a:rPr lang="fr-FR" sz="2400" spc="-5" dirty="0">
                <a:latin typeface="Arial"/>
                <a:cs typeface="Arial"/>
              </a:rPr>
              <a:t>ou un </a:t>
            </a:r>
            <a:r>
              <a:rPr lang="fr-FR" sz="2400" dirty="0">
                <a:latin typeface="Arial"/>
                <a:cs typeface="Arial"/>
              </a:rPr>
              <a:t>fourreau. </a:t>
            </a:r>
            <a:r>
              <a:rPr lang="fr-FR" sz="2400" spc="-5" dirty="0">
                <a:latin typeface="Arial"/>
                <a:cs typeface="Arial"/>
              </a:rPr>
              <a:t>La </a:t>
            </a:r>
            <a:r>
              <a:rPr lang="fr-FR" sz="2400" dirty="0">
                <a:latin typeface="Arial"/>
                <a:cs typeface="Arial"/>
              </a:rPr>
              <a:t>trajectoire </a:t>
            </a:r>
            <a:r>
              <a:rPr lang="fr-FR" sz="2400" spc="-5" dirty="0">
                <a:latin typeface="Arial"/>
                <a:cs typeface="Arial"/>
              </a:rPr>
              <a:t>de  la</a:t>
            </a:r>
            <a:r>
              <a:rPr lang="fr-FR" sz="2400" spc="-175" dirty="0">
                <a:latin typeface="Arial"/>
                <a:cs typeface="Arial"/>
              </a:rPr>
              <a:t> </a:t>
            </a:r>
            <a:r>
              <a:rPr lang="fr-FR" sz="2400" dirty="0">
                <a:latin typeface="Arial"/>
                <a:cs typeface="Arial"/>
              </a:rPr>
              <a:t>fusée</a:t>
            </a:r>
            <a:r>
              <a:rPr lang="fr-FR" sz="2400" spc="-180" dirty="0">
                <a:latin typeface="Arial"/>
                <a:cs typeface="Arial"/>
              </a:rPr>
              <a:t> </a:t>
            </a:r>
            <a:r>
              <a:rPr lang="fr-FR" sz="2400" spc="-5" dirty="0">
                <a:latin typeface="Arial"/>
                <a:cs typeface="Arial"/>
              </a:rPr>
              <a:t>doit</a:t>
            </a:r>
            <a:r>
              <a:rPr lang="fr-FR" sz="2400" spc="-175" dirty="0">
                <a:latin typeface="Arial"/>
                <a:cs typeface="Arial"/>
              </a:rPr>
              <a:t> </a:t>
            </a:r>
            <a:r>
              <a:rPr lang="fr-FR" sz="2400" spc="-5" dirty="0">
                <a:latin typeface="Arial"/>
                <a:cs typeface="Arial"/>
              </a:rPr>
              <a:t>être</a:t>
            </a:r>
            <a:r>
              <a:rPr lang="fr-FR" sz="2400" spc="-175" dirty="0">
                <a:latin typeface="Arial"/>
                <a:cs typeface="Arial"/>
              </a:rPr>
              <a:t> </a:t>
            </a:r>
            <a:r>
              <a:rPr lang="fr-FR" sz="2400" dirty="0">
                <a:latin typeface="Arial"/>
                <a:cs typeface="Arial"/>
              </a:rPr>
              <a:t>surveillée</a:t>
            </a:r>
            <a:r>
              <a:rPr lang="fr-FR" sz="2400" spc="-175" dirty="0">
                <a:latin typeface="Arial"/>
                <a:cs typeface="Arial"/>
              </a:rPr>
              <a:t> </a:t>
            </a:r>
            <a:r>
              <a:rPr lang="fr-FR" sz="2400" spc="-5" dirty="0">
                <a:latin typeface="Arial"/>
                <a:cs typeface="Arial"/>
              </a:rPr>
              <a:t>durant</a:t>
            </a:r>
            <a:r>
              <a:rPr lang="fr-FR" sz="2400" spc="-175" dirty="0">
                <a:latin typeface="Arial"/>
                <a:cs typeface="Arial"/>
              </a:rPr>
              <a:t> </a:t>
            </a:r>
            <a:r>
              <a:rPr lang="fr-FR" sz="2400" dirty="0">
                <a:latin typeface="Arial"/>
                <a:cs typeface="Arial"/>
              </a:rPr>
              <a:t>tout</a:t>
            </a:r>
            <a:r>
              <a:rPr lang="fr-FR" sz="2400" spc="-180" dirty="0">
                <a:latin typeface="Arial"/>
                <a:cs typeface="Arial"/>
              </a:rPr>
              <a:t> </a:t>
            </a:r>
            <a:r>
              <a:rPr lang="fr-FR" sz="2400" spc="-5" dirty="0">
                <a:latin typeface="Arial"/>
                <a:cs typeface="Arial"/>
              </a:rPr>
              <a:t>le</a:t>
            </a:r>
            <a:r>
              <a:rPr lang="fr-FR" sz="2400" spc="-175" dirty="0">
                <a:latin typeface="Arial"/>
                <a:cs typeface="Arial"/>
              </a:rPr>
              <a:t> </a:t>
            </a:r>
            <a:r>
              <a:rPr lang="fr-FR" sz="2400" spc="-5" dirty="0">
                <a:latin typeface="Arial"/>
                <a:cs typeface="Arial"/>
              </a:rPr>
              <a:t>parcours.</a:t>
            </a:r>
            <a:endParaRPr lang="fr-FR" sz="2400" dirty="0">
              <a:latin typeface="Arial"/>
              <a:cs typeface="Arial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9640890" y="2677103"/>
            <a:ext cx="2093911" cy="293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 descr=" "/>
          <p:cNvPicPr>
            <a:picLocks noChangeAspect="1" noChangeArrowheads="1"/>
          </p:cNvPicPr>
          <p:nvPr/>
        </p:nvPicPr>
        <p:blipFill>
          <a:blip r:embed="rId5" cstate="print"/>
          <a:srcRect l="20487" t="9676"/>
          <a:stretch>
            <a:fillRect/>
          </a:stretch>
        </p:blipFill>
        <p:spPr bwMode="auto">
          <a:xfrm>
            <a:off x="8712200" y="5562600"/>
            <a:ext cx="3836398" cy="3225573"/>
          </a:xfrm>
          <a:prstGeom prst="rect">
            <a:avLst/>
          </a:prstGeom>
          <a:noFill/>
        </p:spPr>
      </p:pic>
      <p:sp>
        <p:nvSpPr>
          <p:cNvPr id="11" name="ZoneTexte 10"/>
          <p:cNvSpPr txBox="1"/>
          <p:nvPr/>
        </p:nvSpPr>
        <p:spPr>
          <a:xfrm>
            <a:off x="1069951" y="765699"/>
            <a:ext cx="7559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fuseés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8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56113" y="-4023"/>
            <a:ext cx="12190394" cy="615553"/>
          </a:xfrm>
          <a:prstGeom prst="rect">
            <a:avLst/>
          </a:prstGeom>
          <a:solidFill>
            <a:srgbClr val="00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INTERVENANTS DES RESEAUX ET LEUR RÔLE</a:t>
            </a:r>
          </a:p>
        </p:txBody>
      </p:sp>
      <p:grpSp>
        <p:nvGrpSpPr>
          <p:cNvPr id="17" name="Groupe 16"/>
          <p:cNvGrpSpPr/>
          <p:nvPr/>
        </p:nvGrpSpPr>
        <p:grpSpPr>
          <a:xfrm>
            <a:off x="772338" y="2225548"/>
            <a:ext cx="11485035" cy="1810915"/>
            <a:chOff x="750567" y="824922"/>
            <a:chExt cx="11485035" cy="1810915"/>
          </a:xfrm>
        </p:grpSpPr>
        <p:sp>
          <p:nvSpPr>
            <p:cNvPr id="18" name="object 9"/>
            <p:cNvSpPr txBox="1"/>
            <p:nvPr/>
          </p:nvSpPr>
          <p:spPr>
            <a:xfrm>
              <a:off x="753570" y="1158509"/>
              <a:ext cx="11482032" cy="1477328"/>
            </a:xfrm>
            <a:prstGeom prst="rect">
              <a:avLst/>
            </a:prstGeom>
            <a:solidFill>
              <a:srgbClr val="C7ECBA"/>
            </a:solidFill>
          </p:spPr>
          <p:txBody>
            <a:bodyPr vert="horz" wrap="square" lIns="0" tIns="0" rIns="0" bIns="0" rtlCol="0">
              <a:spAutoFit/>
            </a:bodyPr>
            <a:lstStyle/>
            <a:p>
              <a:pPr marL="180975" marR="313055"/>
              <a:r>
                <a:rPr lang="fr-FR" sz="2400" dirty="0">
                  <a:latin typeface="Arial"/>
                  <a:cs typeface="Arial"/>
                </a:rPr>
                <a:t>Il est le commanditaire </a:t>
              </a:r>
              <a:r>
                <a:rPr lang="fr-FR" sz="2400" spc="-5" dirty="0">
                  <a:latin typeface="Arial"/>
                  <a:cs typeface="Arial"/>
                </a:rPr>
                <a:t>des  </a:t>
              </a:r>
              <a:r>
                <a:rPr lang="fr-FR" sz="2400" dirty="0">
                  <a:latin typeface="Arial"/>
                  <a:cs typeface="Arial"/>
                </a:rPr>
                <a:t>travaux. </a:t>
              </a:r>
              <a:r>
                <a:rPr lang="fr-FR" sz="2400" spc="-5" dirty="0">
                  <a:latin typeface="Arial"/>
                  <a:cs typeface="Arial"/>
                </a:rPr>
                <a:t>Son rôle </a:t>
              </a:r>
              <a:r>
                <a:rPr lang="fr-FR" sz="2400" dirty="0">
                  <a:latin typeface="Arial"/>
                  <a:cs typeface="Arial"/>
                </a:rPr>
                <a:t>est </a:t>
              </a:r>
              <a:r>
                <a:rPr lang="fr-FR" sz="2400" spc="-5" dirty="0">
                  <a:latin typeface="Arial"/>
                  <a:cs typeface="Arial"/>
                </a:rPr>
                <a:t>de définir le  projet et de décrire les objectifs de  l’opération. Il </a:t>
              </a:r>
              <a:r>
                <a:rPr lang="fr-FR" sz="2400" dirty="0">
                  <a:latin typeface="Arial"/>
                  <a:cs typeface="Arial"/>
                </a:rPr>
                <a:t>fixe </a:t>
              </a:r>
              <a:r>
                <a:rPr lang="fr-FR" sz="2400" spc="-5" dirty="0">
                  <a:latin typeface="Arial"/>
                  <a:cs typeface="Arial"/>
                </a:rPr>
                <a:t>des exigences  de budget, de délais et de qualité.  </a:t>
              </a:r>
              <a:r>
                <a:rPr lang="fr-FR" sz="2400" dirty="0">
                  <a:latin typeface="Arial"/>
                  <a:cs typeface="Arial"/>
                </a:rPr>
                <a:t>Il </a:t>
              </a:r>
              <a:r>
                <a:rPr lang="fr-FR" sz="2400" spc="-5" dirty="0">
                  <a:latin typeface="Arial"/>
                  <a:cs typeface="Arial"/>
                </a:rPr>
                <a:t>veille au bon déroulement des  </a:t>
              </a:r>
              <a:r>
                <a:rPr lang="fr-FR" sz="2400" dirty="0">
                  <a:latin typeface="Arial"/>
                  <a:cs typeface="Arial"/>
                </a:rPr>
                <a:t>travaux </a:t>
              </a:r>
              <a:r>
                <a:rPr lang="fr-FR" sz="2400" spc="-5" dirty="0">
                  <a:latin typeface="Arial"/>
                  <a:cs typeface="Arial"/>
                </a:rPr>
                <a:t>et procède </a:t>
              </a:r>
              <a:r>
                <a:rPr lang="fr-FR" sz="2400" dirty="0">
                  <a:latin typeface="Arial"/>
                  <a:cs typeface="Arial"/>
                </a:rPr>
                <a:t>à </a:t>
              </a:r>
              <a:r>
                <a:rPr lang="fr-FR" sz="2400" spc="-5" dirty="0">
                  <a:latin typeface="Arial"/>
                  <a:cs typeface="Arial"/>
                </a:rPr>
                <a:t>la </a:t>
              </a:r>
              <a:r>
                <a:rPr lang="fr-FR" sz="2400" dirty="0">
                  <a:latin typeface="Arial"/>
                  <a:cs typeface="Arial"/>
                </a:rPr>
                <a:t>réception  </a:t>
              </a:r>
              <a:r>
                <a:rPr lang="fr-FR" sz="2400" spc="-5" dirty="0">
                  <a:latin typeface="Arial"/>
                  <a:cs typeface="Arial"/>
                </a:rPr>
                <a:t>de </a:t>
              </a:r>
              <a:r>
                <a:rPr lang="fr-FR" sz="2400" dirty="0">
                  <a:latin typeface="Arial"/>
                  <a:cs typeface="Arial"/>
                </a:rPr>
                <a:t>ceux-ci, </a:t>
              </a:r>
              <a:r>
                <a:rPr lang="fr-FR" sz="2400" spc="-5" dirty="0">
                  <a:latin typeface="Arial"/>
                  <a:cs typeface="Arial"/>
                </a:rPr>
                <a:t>une </a:t>
              </a:r>
              <a:r>
                <a:rPr lang="fr-FR" sz="2400" dirty="0">
                  <a:latin typeface="Arial"/>
                  <a:cs typeface="Arial"/>
                </a:rPr>
                <a:t>fois</a:t>
              </a:r>
              <a:r>
                <a:rPr lang="fr-FR" sz="2400" spc="-90" dirty="0">
                  <a:latin typeface="Arial"/>
                  <a:cs typeface="Arial"/>
                </a:rPr>
                <a:t> </a:t>
              </a:r>
              <a:r>
                <a:rPr lang="fr-FR" sz="2400" dirty="0">
                  <a:latin typeface="Arial"/>
                  <a:cs typeface="Arial"/>
                </a:rPr>
                <a:t>terminés.</a:t>
              </a:r>
              <a:r>
                <a:rPr sz="2400" spc="-5" dirty="0">
                  <a:latin typeface="Arial"/>
                  <a:cs typeface="Arial"/>
                </a:rPr>
                <a:t>  </a:t>
              </a:r>
              <a:endParaRPr sz="2400" dirty="0">
                <a:latin typeface="Arial"/>
                <a:cs typeface="Arial"/>
              </a:endParaRPr>
            </a:p>
          </p:txBody>
        </p:sp>
        <p:sp>
          <p:nvSpPr>
            <p:cNvPr id="19" name="object 8"/>
            <p:cNvSpPr txBox="1"/>
            <p:nvPr/>
          </p:nvSpPr>
          <p:spPr>
            <a:xfrm>
              <a:off x="750567" y="824922"/>
              <a:ext cx="11482032" cy="343364"/>
            </a:xfrm>
            <a:prstGeom prst="rect">
              <a:avLst/>
            </a:prstGeom>
            <a:solidFill>
              <a:srgbClr val="4FAC2E"/>
            </a:solidFill>
          </p:spPr>
          <p:txBody>
            <a:bodyPr vert="horz" wrap="square" lIns="0" tIns="68580" rIns="0" bIns="0" rtlCol="0" anchor="ctr" anchorCtr="0">
              <a:spAutoFit/>
            </a:bodyPr>
            <a:lstStyle/>
            <a:p>
              <a:pPr marL="711200" marR="598805">
                <a:lnSpc>
                  <a:spcPts val="2000"/>
                </a:lnSpc>
                <a:spcBef>
                  <a:spcPts val="540"/>
                </a:spcBef>
                <a:buFont typeface="Wingdings" pitchFamily="2" charset="2"/>
                <a:buChar char="Ø"/>
              </a:pPr>
              <a:r>
                <a:rPr lang="fr-FR" sz="2800" b="1" spc="-6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Maitre d’ouvrage</a:t>
              </a:r>
              <a:endParaRPr lang="fr-FR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e 20"/>
          <p:cNvGrpSpPr/>
          <p:nvPr/>
        </p:nvGrpSpPr>
        <p:grpSpPr>
          <a:xfrm>
            <a:off x="750566" y="4090640"/>
            <a:ext cx="11490863" cy="1446077"/>
            <a:chOff x="750566" y="4279322"/>
            <a:chExt cx="11490863" cy="1446077"/>
          </a:xfrm>
        </p:grpSpPr>
        <p:sp>
          <p:nvSpPr>
            <p:cNvPr id="26" name="object 5"/>
            <p:cNvSpPr txBox="1"/>
            <p:nvPr/>
          </p:nvSpPr>
          <p:spPr>
            <a:xfrm>
              <a:off x="759397" y="4617403"/>
              <a:ext cx="11482032" cy="110799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vert="horz" wrap="square" lIns="0" tIns="0" rIns="0" bIns="0" rtlCol="0">
              <a:spAutoFit/>
            </a:bodyPr>
            <a:lstStyle/>
            <a:p>
              <a:pPr marL="174625" marR="5080" algn="just">
                <a:lnSpc>
                  <a:spcPct val="100000"/>
                </a:lnSpc>
              </a:pPr>
              <a:r>
                <a:rPr lang="fr-FR" sz="2400" dirty="0">
                  <a:latin typeface="Arial" pitchFamily="34" charset="0"/>
                  <a:cs typeface="Arial" pitchFamily="34" charset="0"/>
                </a:rPr>
                <a:t>Il est</a:t>
              </a:r>
              <a:r>
                <a:rPr sz="2400" dirty="0">
                  <a:latin typeface="Arial" pitchFamily="34" charset="0"/>
                  <a:cs typeface="Arial" pitchFamily="34" charset="0"/>
                </a:rPr>
                <a:t> mandaté </a:t>
              </a:r>
              <a:r>
                <a:rPr sz="2400" spc="-5" dirty="0">
                  <a:latin typeface="Arial" pitchFamily="34" charset="0"/>
                  <a:cs typeface="Arial" pitchFamily="34" charset="0"/>
                </a:rPr>
                <a:t>par le </a:t>
              </a:r>
              <a:r>
                <a:rPr sz="2400" dirty="0">
                  <a:latin typeface="Arial" pitchFamily="34" charset="0"/>
                  <a:cs typeface="Arial" pitchFamily="34" charset="0"/>
                </a:rPr>
                <a:t>maître  </a:t>
              </a:r>
              <a:r>
                <a:rPr sz="2400" spc="-5" dirty="0">
                  <a:latin typeface="Arial" pitchFamily="34" charset="0"/>
                  <a:cs typeface="Arial" pitchFamily="34" charset="0"/>
                </a:rPr>
                <a:t>d’ouvrage pour </a:t>
              </a:r>
              <a:r>
                <a:rPr sz="2400" dirty="0">
                  <a:latin typeface="Arial" pitchFamily="34" charset="0"/>
                  <a:cs typeface="Arial" pitchFamily="34" charset="0"/>
                </a:rPr>
                <a:t>concevoir </a:t>
              </a:r>
              <a:r>
                <a:rPr sz="2400" spc="-5" dirty="0">
                  <a:latin typeface="Arial" pitchFamily="34" charset="0"/>
                  <a:cs typeface="Arial" pitchFamily="34" charset="0"/>
                </a:rPr>
                <a:t>le projet  et</a:t>
              </a:r>
              <a:r>
                <a:rPr sz="2400" spc="-240" dirty="0">
                  <a:latin typeface="Arial" pitchFamily="34" charset="0"/>
                  <a:cs typeface="Arial" pitchFamily="34" charset="0"/>
                </a:rPr>
                <a:t> </a:t>
              </a:r>
              <a:r>
                <a:rPr sz="2400" spc="-5" dirty="0">
                  <a:latin typeface="Arial" pitchFamily="34" charset="0"/>
                  <a:cs typeface="Arial" pitchFamily="34" charset="0"/>
                </a:rPr>
                <a:t>diriger</a:t>
              </a:r>
              <a:r>
                <a:rPr sz="2400" spc="-240" dirty="0">
                  <a:latin typeface="Arial" pitchFamily="34" charset="0"/>
                  <a:cs typeface="Arial" pitchFamily="34" charset="0"/>
                </a:rPr>
                <a:t> </a:t>
              </a:r>
              <a:r>
                <a:rPr sz="2400" spc="-5" dirty="0">
                  <a:latin typeface="Arial" pitchFamily="34" charset="0"/>
                  <a:cs typeface="Arial" pitchFamily="34" charset="0"/>
                </a:rPr>
                <a:t>les</a:t>
              </a:r>
              <a:r>
                <a:rPr sz="2400" spc="-240" dirty="0">
                  <a:latin typeface="Arial" pitchFamily="34" charset="0"/>
                  <a:cs typeface="Arial" pitchFamily="34" charset="0"/>
                </a:rPr>
                <a:t> </a:t>
              </a:r>
              <a:r>
                <a:rPr sz="2400" dirty="0">
                  <a:latin typeface="Arial" pitchFamily="34" charset="0"/>
                  <a:cs typeface="Arial" pitchFamily="34" charset="0"/>
                </a:rPr>
                <a:t>travaux</a:t>
              </a:r>
              <a:r>
                <a:rPr sz="2400" spc="-250" dirty="0">
                  <a:latin typeface="Arial" pitchFamily="34" charset="0"/>
                  <a:cs typeface="Arial" pitchFamily="34" charset="0"/>
                </a:rPr>
                <a:t> </a:t>
              </a:r>
              <a:r>
                <a:rPr sz="2400" dirty="0">
                  <a:latin typeface="Arial" pitchFamily="34" charset="0"/>
                  <a:cs typeface="Arial" pitchFamily="34" charset="0"/>
                </a:rPr>
                <a:t>à</a:t>
              </a:r>
              <a:r>
                <a:rPr sz="2400" spc="-245" dirty="0">
                  <a:latin typeface="Arial" pitchFamily="34" charset="0"/>
                  <a:cs typeface="Arial" pitchFamily="34" charset="0"/>
                </a:rPr>
                <a:t> </a:t>
              </a:r>
              <a:r>
                <a:rPr sz="2400" spc="-5" dirty="0">
                  <a:latin typeface="Arial" pitchFamily="34" charset="0"/>
                  <a:cs typeface="Arial" pitchFamily="34" charset="0"/>
                </a:rPr>
                <a:t>proximité</a:t>
              </a:r>
              <a:r>
                <a:rPr sz="2400" spc="-240" dirty="0">
                  <a:latin typeface="Arial" pitchFamily="34" charset="0"/>
                  <a:cs typeface="Arial" pitchFamily="34" charset="0"/>
                </a:rPr>
                <a:t> </a:t>
              </a:r>
              <a:r>
                <a:rPr sz="2400" spc="-5" dirty="0">
                  <a:latin typeface="Arial" pitchFamily="34" charset="0"/>
                  <a:cs typeface="Arial" pitchFamily="34" charset="0"/>
                </a:rPr>
                <a:t>des  </a:t>
              </a:r>
              <a:r>
                <a:rPr sz="2400" dirty="0">
                  <a:latin typeface="Arial" pitchFamily="34" charset="0"/>
                  <a:cs typeface="Arial" pitchFamily="34" charset="0"/>
                </a:rPr>
                <a:t>réseaux</a:t>
              </a:r>
              <a:r>
                <a:rPr sz="2400" spc="-315" dirty="0">
                  <a:latin typeface="Arial" pitchFamily="34" charset="0"/>
                  <a:cs typeface="Arial" pitchFamily="34" charset="0"/>
                </a:rPr>
                <a:t> </a:t>
              </a:r>
              <a:r>
                <a:rPr sz="2400" spc="-5" dirty="0">
                  <a:latin typeface="Arial" pitchFamily="34" charset="0"/>
                  <a:cs typeface="Arial" pitchFamily="34" charset="0"/>
                </a:rPr>
                <a:t>enterrés</a:t>
              </a:r>
              <a:r>
                <a:rPr sz="2400" spc="-315" dirty="0">
                  <a:latin typeface="Arial" pitchFamily="34" charset="0"/>
                  <a:cs typeface="Arial" pitchFamily="34" charset="0"/>
                </a:rPr>
                <a:t> </a:t>
              </a:r>
              <a:r>
                <a:rPr sz="2400" spc="-5" dirty="0">
                  <a:latin typeface="Arial" pitchFamily="34" charset="0"/>
                  <a:cs typeface="Arial" pitchFamily="34" charset="0"/>
                </a:rPr>
                <a:t>ou</a:t>
              </a:r>
              <a:r>
                <a:rPr sz="2400" spc="-315" dirty="0">
                  <a:latin typeface="Arial" pitchFamily="34" charset="0"/>
                  <a:cs typeface="Arial" pitchFamily="34" charset="0"/>
                </a:rPr>
                <a:t> </a:t>
              </a:r>
              <a:r>
                <a:rPr sz="2400" spc="-5" dirty="0">
                  <a:latin typeface="Arial" pitchFamily="34" charset="0"/>
                  <a:cs typeface="Arial" pitchFamily="34" charset="0"/>
                </a:rPr>
                <a:t>aériens.</a:t>
              </a:r>
              <a:r>
                <a:rPr sz="2400" spc="-315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fr-FR" sz="2400" dirty="0">
                  <a:latin typeface="Arial" pitchFamily="34" charset="0"/>
                  <a:cs typeface="Arial" pitchFamily="34" charset="0"/>
                </a:rPr>
                <a:t>Il est </a:t>
              </a:r>
              <a:r>
                <a:rPr sz="2400" dirty="0">
                  <a:latin typeface="Arial" pitchFamily="34" charset="0"/>
                  <a:cs typeface="Arial" pitchFamily="34" charset="0"/>
                </a:rPr>
                <a:t>chargé </a:t>
              </a:r>
              <a:r>
                <a:rPr sz="2400" spc="-5" dirty="0">
                  <a:latin typeface="Arial" pitchFamily="34" charset="0"/>
                  <a:cs typeface="Arial" pitchFamily="34" charset="0"/>
                </a:rPr>
                <a:t>des </a:t>
              </a:r>
              <a:r>
                <a:rPr sz="2400" dirty="0">
                  <a:latin typeface="Arial" pitchFamily="34" charset="0"/>
                  <a:cs typeface="Arial" pitchFamily="34" charset="0"/>
                </a:rPr>
                <a:t>fonctions techniques</a:t>
              </a:r>
              <a:r>
                <a:rPr sz="2400" spc="-245" dirty="0">
                  <a:latin typeface="Arial" pitchFamily="34" charset="0"/>
                  <a:cs typeface="Arial" pitchFamily="34" charset="0"/>
                </a:rPr>
                <a:t> </a:t>
              </a:r>
              <a:r>
                <a:rPr sz="2400" spc="-5" dirty="0">
                  <a:latin typeface="Arial" pitchFamily="34" charset="0"/>
                  <a:cs typeface="Arial" pitchFamily="34" charset="0"/>
                </a:rPr>
                <a:t>et  </a:t>
              </a:r>
              <a:r>
                <a:rPr sz="2400" spc="-5">
                  <a:latin typeface="Arial" pitchFamily="34" charset="0"/>
                  <a:cs typeface="Arial" pitchFamily="34" charset="0"/>
                </a:rPr>
                <a:t>économiques.</a:t>
              </a:r>
              <a:r>
                <a:rPr lang="fr-FR" sz="2400" spc="-5" dirty="0">
                  <a:latin typeface="Arial" pitchFamily="34" charset="0"/>
                  <a:cs typeface="Arial" pitchFamily="34" charset="0"/>
                </a:rPr>
                <a:t> œuvre</a:t>
              </a:r>
              <a:endParaRPr sz="2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object 8"/>
            <p:cNvSpPr txBox="1"/>
            <p:nvPr/>
          </p:nvSpPr>
          <p:spPr>
            <a:xfrm>
              <a:off x="750566" y="4279322"/>
              <a:ext cx="11482032" cy="325730"/>
            </a:xfrm>
            <a:prstGeom prst="rect">
              <a:avLst/>
            </a:prstGeom>
            <a:solidFill>
              <a:srgbClr val="4FAC2E"/>
            </a:solidFill>
          </p:spPr>
          <p:txBody>
            <a:bodyPr vert="horz" wrap="square" lIns="0" tIns="68580" rIns="0" bIns="0" rtlCol="0" anchor="ctr" anchorCtr="0">
              <a:spAutoFit/>
            </a:bodyPr>
            <a:lstStyle/>
            <a:p>
              <a:pPr marL="711200" marR="598805">
                <a:lnSpc>
                  <a:spcPts val="2000"/>
                </a:lnSpc>
                <a:spcBef>
                  <a:spcPts val="540"/>
                </a:spcBef>
                <a:buFont typeface="Wingdings" pitchFamily="2" charset="2"/>
                <a:buChar char="Ø"/>
              </a:pPr>
              <a:r>
                <a:rPr lang="fr-FR" sz="2800" b="1" spc="-6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Maitre d’œuvre</a:t>
              </a:r>
              <a:endParaRPr lang="fr-FR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e 31"/>
          <p:cNvGrpSpPr/>
          <p:nvPr/>
        </p:nvGrpSpPr>
        <p:grpSpPr>
          <a:xfrm>
            <a:off x="72573" y="824922"/>
            <a:ext cx="12163029" cy="1253288"/>
            <a:chOff x="72573" y="824922"/>
            <a:chExt cx="12163029" cy="1253288"/>
          </a:xfrm>
        </p:grpSpPr>
        <p:grpSp>
          <p:nvGrpSpPr>
            <p:cNvPr id="11" name="Groupe 10"/>
            <p:cNvGrpSpPr/>
            <p:nvPr/>
          </p:nvGrpSpPr>
          <p:grpSpPr>
            <a:xfrm>
              <a:off x="750567" y="824922"/>
              <a:ext cx="11485035" cy="1253288"/>
              <a:chOff x="750567" y="824922"/>
              <a:chExt cx="11485035" cy="1165865"/>
            </a:xfrm>
          </p:grpSpPr>
          <p:sp>
            <p:nvSpPr>
              <p:cNvPr id="22" name="object 9"/>
              <p:cNvSpPr txBox="1"/>
              <p:nvPr/>
            </p:nvSpPr>
            <p:spPr>
              <a:xfrm>
                <a:off x="753570" y="1303649"/>
                <a:ext cx="11482032" cy="687138"/>
              </a:xfrm>
              <a:prstGeom prst="rect">
                <a:avLst/>
              </a:prstGeom>
              <a:solidFill>
                <a:srgbClr val="C7ECBA"/>
              </a:solidFill>
              <a:ln w="28575">
                <a:solidFill>
                  <a:schemeClr val="tx1"/>
                </a:solidFill>
              </a:ln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80975" marR="313055">
                  <a:lnSpc>
                    <a:spcPct val="100000"/>
                  </a:lnSpc>
                </a:pPr>
                <a:r>
                  <a:rPr sz="2400" err="1">
                    <a:latin typeface="Arial"/>
                    <a:cs typeface="Arial"/>
                  </a:rPr>
                  <a:t>Personne</a:t>
                </a:r>
                <a:r>
                  <a:rPr sz="2400" spc="-5">
                    <a:latin typeface="Arial"/>
                    <a:cs typeface="Arial"/>
                  </a:rPr>
                  <a:t> pour </a:t>
                </a:r>
                <a:r>
                  <a:rPr sz="2400" spc="-5" dirty="0">
                    <a:latin typeface="Arial"/>
                    <a:cs typeface="Arial"/>
                  </a:rPr>
                  <a:t>le  </a:t>
                </a:r>
                <a:r>
                  <a:rPr sz="2400" dirty="0" err="1">
                    <a:latin typeface="Arial"/>
                    <a:cs typeface="Arial"/>
                  </a:rPr>
                  <a:t>compte</a:t>
                </a:r>
                <a:r>
                  <a:rPr sz="2400" dirty="0">
                    <a:latin typeface="Arial"/>
                    <a:cs typeface="Arial"/>
                  </a:rPr>
                  <a:t> </a:t>
                </a:r>
                <a:r>
                  <a:rPr sz="2400" spc="-5" dirty="0">
                    <a:latin typeface="Arial"/>
                    <a:cs typeface="Arial"/>
                  </a:rPr>
                  <a:t>de </a:t>
                </a:r>
                <a:r>
                  <a:rPr sz="2400" spc="-5" dirty="0" err="1">
                    <a:latin typeface="Arial"/>
                    <a:cs typeface="Arial"/>
                  </a:rPr>
                  <a:t>laquelle</a:t>
                </a:r>
                <a:r>
                  <a:rPr sz="2400" spc="-5" dirty="0">
                    <a:latin typeface="Arial"/>
                    <a:cs typeface="Arial"/>
                  </a:rPr>
                  <a:t> les  </a:t>
                </a:r>
                <a:r>
                  <a:rPr sz="2400" dirty="0">
                    <a:latin typeface="Arial"/>
                    <a:cs typeface="Arial"/>
                  </a:rPr>
                  <a:t>travaux sont </a:t>
                </a:r>
                <a:r>
                  <a:rPr sz="2400" spc="-5" err="1">
                    <a:latin typeface="Arial"/>
                    <a:cs typeface="Arial"/>
                  </a:rPr>
                  <a:t>exécutés</a:t>
                </a:r>
                <a:r>
                  <a:rPr sz="2400" spc="-5">
                    <a:latin typeface="Arial"/>
                    <a:cs typeface="Arial"/>
                  </a:rPr>
                  <a:t>,</a:t>
                </a:r>
                <a:r>
                  <a:rPr lang="fr-FR" sz="2400" spc="-5" dirty="0">
                    <a:latin typeface="Arial"/>
                    <a:cs typeface="Arial"/>
                  </a:rPr>
                  <a:t> ou son représentant ayant reçu délégation.</a:t>
                </a:r>
              </a:p>
            </p:txBody>
          </p:sp>
          <p:sp>
            <p:nvSpPr>
              <p:cNvPr id="23" name="object 8"/>
              <p:cNvSpPr txBox="1"/>
              <p:nvPr/>
            </p:nvSpPr>
            <p:spPr>
              <a:xfrm>
                <a:off x="750567" y="824922"/>
                <a:ext cx="11482032" cy="468000"/>
              </a:xfrm>
              <a:prstGeom prst="rect">
                <a:avLst/>
              </a:prstGeom>
              <a:solidFill>
                <a:srgbClr val="4FAC2E"/>
              </a:solidFill>
              <a:ln w="28575">
                <a:solidFill>
                  <a:schemeClr val="tx1"/>
                </a:solidFill>
              </a:ln>
            </p:spPr>
            <p:txBody>
              <a:bodyPr vert="horz" wrap="square" lIns="0" tIns="68580" rIns="0" bIns="0" rtlCol="0" anchor="ctr" anchorCtr="0">
                <a:spAutoFit/>
              </a:bodyPr>
              <a:lstStyle/>
              <a:p>
                <a:pPr marL="711200" marR="598805">
                  <a:lnSpc>
                    <a:spcPts val="2000"/>
                  </a:lnSpc>
                  <a:spcBef>
                    <a:spcPts val="540"/>
                  </a:spcBef>
                  <a:buFont typeface="Wingdings" pitchFamily="2" charset="2"/>
                  <a:buChar char="Ø"/>
                </a:pPr>
                <a:r>
                  <a:rPr lang="fr-FR" sz="2800" b="1" spc="-55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Responsable  </a:t>
                </a:r>
                <a:r>
                  <a:rPr lang="fr-FR" sz="2800" b="1" spc="-30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du</a:t>
                </a:r>
                <a:r>
                  <a:rPr lang="fr-FR" sz="2800" b="1" spc="-145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800" b="1" spc="-60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projet</a:t>
                </a:r>
                <a:endParaRPr lang="fr-FR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4" name="Flèche droite à entaille 23"/>
            <p:cNvSpPr/>
            <p:nvPr/>
          </p:nvSpPr>
          <p:spPr>
            <a:xfrm>
              <a:off x="72573" y="914400"/>
              <a:ext cx="391886" cy="333828"/>
            </a:xfrm>
            <a:prstGeom prst="notchedRightArrow">
              <a:avLst/>
            </a:prstGeom>
            <a:solidFill>
              <a:srgbClr val="7CBF33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33" name="Groupe 32"/>
          <p:cNvGrpSpPr/>
          <p:nvPr/>
        </p:nvGrpSpPr>
        <p:grpSpPr>
          <a:xfrm>
            <a:off x="58056" y="6317461"/>
            <a:ext cx="12193651" cy="943215"/>
            <a:chOff x="58056" y="6317461"/>
            <a:chExt cx="12193651" cy="943215"/>
          </a:xfrm>
        </p:grpSpPr>
        <p:grpSp>
          <p:nvGrpSpPr>
            <p:cNvPr id="31" name="Groupe 30"/>
            <p:cNvGrpSpPr/>
            <p:nvPr/>
          </p:nvGrpSpPr>
          <p:grpSpPr>
            <a:xfrm>
              <a:off x="763554" y="6317461"/>
              <a:ext cx="11488153" cy="943215"/>
              <a:chOff x="763554" y="6317461"/>
              <a:chExt cx="11488153" cy="943215"/>
            </a:xfrm>
          </p:grpSpPr>
          <p:sp>
            <p:nvSpPr>
              <p:cNvPr id="27" name="object 13"/>
              <p:cNvSpPr txBox="1"/>
              <p:nvPr/>
            </p:nvSpPr>
            <p:spPr>
              <a:xfrm>
                <a:off x="769675" y="6792676"/>
                <a:ext cx="11482032" cy="468000"/>
              </a:xfrm>
              <a:prstGeom prst="rect">
                <a:avLst/>
              </a:prstGeom>
              <a:solidFill>
                <a:srgbClr val="BDE6FF"/>
              </a:solidFill>
              <a:ln w="28575">
                <a:solidFill>
                  <a:schemeClr val="tx1"/>
                </a:solidFill>
              </a:ln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74625" marR="117475">
                  <a:lnSpc>
                    <a:spcPct val="100000"/>
                  </a:lnSpc>
                </a:pPr>
                <a:r>
                  <a:rPr sz="2400" spc="-60">
                    <a:latin typeface="Arial" pitchFamily="34" charset="0"/>
                    <a:cs typeface="Arial" pitchFamily="34" charset="0"/>
                  </a:rPr>
                  <a:t>Tout </a:t>
                </a:r>
                <a:r>
                  <a:rPr sz="2400" spc="-5" dirty="0">
                    <a:latin typeface="Arial" pitchFamily="34" charset="0"/>
                    <a:cs typeface="Arial" pitchFamily="34" charset="0"/>
                  </a:rPr>
                  <a:t>exploitant d’un  ouvrage ou </a:t>
                </a:r>
                <a:r>
                  <a:rPr sz="2400" dirty="0">
                    <a:latin typeface="Arial" pitchFamily="34" charset="0"/>
                    <a:cs typeface="Arial" pitchFamily="34" charset="0"/>
                  </a:rPr>
                  <a:t>son  représentant </a:t>
                </a:r>
                <a:r>
                  <a:rPr sz="2400" spc="-5" dirty="0">
                    <a:latin typeface="Arial" pitchFamily="34" charset="0"/>
                    <a:cs typeface="Arial" pitchFamily="34" charset="0"/>
                  </a:rPr>
                  <a:t>ayant</a:t>
                </a:r>
                <a:r>
                  <a:rPr sz="2400" spc="-100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sz="2400" dirty="0">
                    <a:latin typeface="Arial" pitchFamily="34" charset="0"/>
                    <a:cs typeface="Arial" pitchFamily="34" charset="0"/>
                  </a:rPr>
                  <a:t>reçu  </a:t>
                </a:r>
                <a:r>
                  <a:rPr sz="2400" spc="-5" dirty="0">
                    <a:latin typeface="Arial" pitchFamily="34" charset="0"/>
                    <a:cs typeface="Arial" pitchFamily="34" charset="0"/>
                  </a:rPr>
                  <a:t>délégation.</a:t>
                </a:r>
                <a:endParaRPr sz="24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8" name="object 12"/>
              <p:cNvSpPr txBox="1"/>
              <p:nvPr/>
            </p:nvSpPr>
            <p:spPr>
              <a:xfrm>
                <a:off x="763554" y="6317461"/>
                <a:ext cx="11482032" cy="468000"/>
              </a:xfrm>
              <a:prstGeom prst="rect">
                <a:avLst/>
              </a:prstGeom>
              <a:solidFill>
                <a:srgbClr val="0077C0"/>
              </a:solidFill>
              <a:ln w="28575">
                <a:solidFill>
                  <a:schemeClr val="tx1"/>
                </a:solidFill>
              </a:ln>
            </p:spPr>
            <p:txBody>
              <a:bodyPr vert="horz" wrap="square" lIns="0" tIns="68580" rIns="0" bIns="0" rtlCol="0" anchor="ctr" anchorCtr="0">
                <a:spAutoFit/>
              </a:bodyPr>
              <a:lstStyle/>
              <a:p>
                <a:pPr marL="711200" marR="597535">
                  <a:lnSpc>
                    <a:spcPts val="2000"/>
                  </a:lnSpc>
                  <a:spcBef>
                    <a:spcPts val="540"/>
                  </a:spcBef>
                  <a:buFont typeface="Wingdings" pitchFamily="2" charset="2"/>
                  <a:buChar char="Ø"/>
                </a:pPr>
                <a:r>
                  <a:rPr lang="fr-FR" sz="2400" b="1" spc="-70" dirty="0">
                    <a:solidFill>
                      <a:srgbClr val="FFFFFF"/>
                    </a:solidFill>
                    <a:latin typeface="Arial" pitchFamily="34" charset="0"/>
                    <a:cs typeface="Arial" pitchFamily="34" charset="0"/>
                  </a:rPr>
                  <a:t> Exploitant du réseau</a:t>
                </a:r>
                <a:endParaRPr lang="fr-FR" sz="2400" dirty="0">
                  <a:latin typeface="Arial Black"/>
                  <a:cs typeface="Arial Black"/>
                </a:endParaRPr>
              </a:p>
            </p:txBody>
          </p:sp>
        </p:grpSp>
        <p:sp>
          <p:nvSpPr>
            <p:cNvPr id="29" name="Flèche droite à entaille 28"/>
            <p:cNvSpPr/>
            <p:nvPr/>
          </p:nvSpPr>
          <p:spPr>
            <a:xfrm>
              <a:off x="58056" y="6408056"/>
              <a:ext cx="391886" cy="333828"/>
            </a:xfrm>
            <a:prstGeom prst="notchedRightArrow">
              <a:avLst/>
            </a:prstGeom>
            <a:solidFill>
              <a:srgbClr val="0070C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34" name="Groupe 33"/>
          <p:cNvGrpSpPr/>
          <p:nvPr/>
        </p:nvGrpSpPr>
        <p:grpSpPr>
          <a:xfrm>
            <a:off x="58056" y="8044905"/>
            <a:ext cx="12187648" cy="950195"/>
            <a:chOff x="58056" y="8044905"/>
            <a:chExt cx="12187648" cy="950195"/>
          </a:xfrm>
        </p:grpSpPr>
        <p:grpSp>
          <p:nvGrpSpPr>
            <p:cNvPr id="15" name="Groupe 14"/>
            <p:cNvGrpSpPr/>
            <p:nvPr/>
          </p:nvGrpSpPr>
          <p:grpSpPr>
            <a:xfrm>
              <a:off x="758390" y="8044905"/>
              <a:ext cx="11487314" cy="950195"/>
              <a:chOff x="743874" y="7706542"/>
              <a:chExt cx="11487314" cy="950195"/>
            </a:xfrm>
          </p:grpSpPr>
          <p:sp>
            <p:nvSpPr>
              <p:cNvPr id="9" name="object 11"/>
              <p:cNvSpPr txBox="1"/>
              <p:nvPr/>
            </p:nvSpPr>
            <p:spPr>
              <a:xfrm>
                <a:off x="743874" y="8188737"/>
                <a:ext cx="11482032" cy="468000"/>
              </a:xfrm>
              <a:prstGeom prst="rect">
                <a:avLst/>
              </a:prstGeom>
              <a:solidFill>
                <a:srgbClr val="D6AF9E"/>
              </a:solidFill>
              <a:ln w="28575">
                <a:solidFill>
                  <a:schemeClr val="tx1"/>
                </a:solidFill>
              </a:ln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69863" marR="413384">
                  <a:lnSpc>
                    <a:spcPct val="100000"/>
                  </a:lnSpc>
                </a:pPr>
                <a:r>
                  <a:rPr sz="2400">
                    <a:latin typeface="Arial"/>
                    <a:cs typeface="Arial"/>
                  </a:rPr>
                  <a:t>Personne</a:t>
                </a:r>
                <a:r>
                  <a:rPr lang="fr-FR" sz="2400" spc="-100" dirty="0">
                    <a:latin typeface="Arial"/>
                    <a:cs typeface="Arial"/>
                  </a:rPr>
                  <a:t>  </a:t>
                </a:r>
                <a:r>
                  <a:rPr sz="2400" spc="-5">
                    <a:latin typeface="Arial"/>
                    <a:cs typeface="Arial"/>
                  </a:rPr>
                  <a:t>assurant  </a:t>
                </a:r>
                <a:r>
                  <a:rPr sz="2400" spc="-5" dirty="0">
                    <a:latin typeface="Arial"/>
                    <a:cs typeface="Arial"/>
                  </a:rPr>
                  <a:t>l’exécution des  </a:t>
                </a:r>
                <a:r>
                  <a:rPr sz="2400" dirty="0">
                    <a:latin typeface="Arial"/>
                    <a:cs typeface="Arial"/>
                  </a:rPr>
                  <a:t>travaux.</a:t>
                </a:r>
              </a:p>
            </p:txBody>
          </p:sp>
          <p:sp>
            <p:nvSpPr>
              <p:cNvPr id="10" name="object 10"/>
              <p:cNvSpPr txBox="1"/>
              <p:nvPr/>
            </p:nvSpPr>
            <p:spPr>
              <a:xfrm>
                <a:off x="749156" y="7706542"/>
                <a:ext cx="11482032" cy="468000"/>
              </a:xfrm>
              <a:prstGeom prst="rect">
                <a:avLst/>
              </a:prstGeom>
              <a:solidFill>
                <a:srgbClr val="800000"/>
              </a:solidFill>
              <a:ln w="28575">
                <a:solidFill>
                  <a:schemeClr val="tx1"/>
                </a:solidFill>
              </a:ln>
            </p:spPr>
            <p:txBody>
              <a:bodyPr vert="horz" wrap="square" lIns="0" tIns="75565" rIns="0" bIns="0" rtlCol="0">
                <a:spAutoFit/>
              </a:bodyPr>
              <a:lstStyle/>
              <a:p>
                <a:pPr marL="711200" marR="193040">
                  <a:lnSpc>
                    <a:spcPts val="2000"/>
                  </a:lnSpc>
                  <a:spcBef>
                    <a:spcPts val="595"/>
                  </a:spcBef>
                  <a:buFont typeface="Wingdings" pitchFamily="2" charset="2"/>
                  <a:buChar char="Ø"/>
                </a:pPr>
                <a:r>
                  <a:rPr lang="fr-FR" sz="2400" b="1" spc="-65" dirty="0">
                    <a:solidFill>
                      <a:srgbClr val="FFFFFF"/>
                    </a:solidFill>
                    <a:latin typeface="Arial" pitchFamily="34" charset="0"/>
                    <a:cs typeface="Arial" pitchFamily="34" charset="0"/>
                  </a:rPr>
                  <a:t> Exécutant des travaux</a:t>
                </a:r>
                <a:r>
                  <a:rPr lang="fr-FR" sz="1800" b="1" spc="-65" dirty="0">
                    <a:solidFill>
                      <a:srgbClr val="FFFFFF"/>
                    </a:solidFill>
                    <a:latin typeface="Arial Black"/>
                    <a:cs typeface="Arial Black"/>
                  </a:rPr>
                  <a:t>	</a:t>
                </a:r>
                <a:endParaRPr sz="1800">
                  <a:latin typeface="Arial Black"/>
                  <a:cs typeface="Arial Black"/>
                </a:endParaRPr>
              </a:p>
            </p:txBody>
          </p:sp>
        </p:grpSp>
        <p:sp>
          <p:nvSpPr>
            <p:cNvPr id="30" name="Flèche droite à entaille 29"/>
            <p:cNvSpPr/>
            <p:nvPr/>
          </p:nvSpPr>
          <p:spPr>
            <a:xfrm>
              <a:off x="58056" y="8091715"/>
              <a:ext cx="391886" cy="333828"/>
            </a:xfrm>
            <a:prstGeom prst="notchedRightArrow">
              <a:avLst/>
            </a:prstGeom>
            <a:solidFill>
              <a:srgbClr val="8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401738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56113" y="-4025"/>
            <a:ext cx="12209227" cy="646331"/>
          </a:xfrm>
          <a:prstGeom prst="rect">
            <a:avLst/>
          </a:prstGeom>
          <a:solidFill>
            <a:srgbClr val="00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DISPOSITIONS REGLEMENTAIRES</a:t>
            </a:r>
          </a:p>
        </p:txBody>
      </p:sp>
      <p:sp>
        <p:nvSpPr>
          <p:cNvPr id="5" name="Rectangle 4"/>
          <p:cNvSpPr/>
          <p:nvPr/>
        </p:nvSpPr>
        <p:spPr>
          <a:xfrm>
            <a:off x="848035" y="1091013"/>
            <a:ext cx="11535454" cy="1490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lang="fr-FR" sz="2000" b="1" spc="-40" dirty="0">
                <a:latin typeface="Arial"/>
                <a:cs typeface="Arial"/>
              </a:rPr>
              <a:t>Tout </a:t>
            </a:r>
            <a:r>
              <a:rPr lang="fr-FR" sz="2000" b="1" spc="-5" dirty="0">
                <a:latin typeface="Arial"/>
                <a:cs typeface="Arial"/>
              </a:rPr>
              <a:t>responsable </a:t>
            </a:r>
            <a:r>
              <a:rPr lang="fr-FR" sz="2000" b="1" dirty="0">
                <a:latin typeface="Arial"/>
                <a:cs typeface="Arial"/>
              </a:rPr>
              <a:t>de projet, tout </a:t>
            </a:r>
            <a:r>
              <a:rPr lang="fr-FR" sz="2000" b="1" spc="-5" dirty="0">
                <a:latin typeface="Arial"/>
                <a:cs typeface="Arial"/>
              </a:rPr>
              <a:t>exploitant </a:t>
            </a:r>
            <a:r>
              <a:rPr lang="fr-FR" sz="2000" b="1" dirty="0">
                <a:latin typeface="Arial"/>
                <a:cs typeface="Arial"/>
              </a:rPr>
              <a:t>de </a:t>
            </a:r>
            <a:r>
              <a:rPr lang="fr-FR" sz="2000" b="1" spc="-5" dirty="0">
                <a:latin typeface="Arial"/>
                <a:cs typeface="Arial"/>
              </a:rPr>
              <a:t>réseau et </a:t>
            </a:r>
            <a:r>
              <a:rPr lang="fr-FR" sz="2000" b="1" dirty="0">
                <a:latin typeface="Arial"/>
                <a:cs typeface="Arial"/>
              </a:rPr>
              <a:t>tout </a:t>
            </a:r>
            <a:r>
              <a:rPr lang="fr-FR" sz="2000" b="1" spc="-5" dirty="0">
                <a:latin typeface="Arial"/>
                <a:cs typeface="Arial"/>
              </a:rPr>
              <a:t>exécutant </a:t>
            </a:r>
            <a:r>
              <a:rPr lang="fr-FR" sz="2000" b="1" dirty="0">
                <a:latin typeface="Arial"/>
                <a:cs typeface="Arial"/>
              </a:rPr>
              <a:t>de travaux doit  </a:t>
            </a:r>
            <a:r>
              <a:rPr lang="fr-FR" sz="2000" b="1" spc="-20" dirty="0">
                <a:latin typeface="Arial"/>
                <a:cs typeface="Arial"/>
              </a:rPr>
              <a:t>examiner,</a:t>
            </a:r>
            <a:r>
              <a:rPr lang="fr-FR" sz="2000" b="1" spc="-140" dirty="0">
                <a:latin typeface="Arial"/>
                <a:cs typeface="Arial"/>
              </a:rPr>
              <a:t> </a:t>
            </a:r>
            <a:r>
              <a:rPr lang="fr-FR" sz="2000" b="1" dirty="0">
                <a:latin typeface="Arial"/>
                <a:cs typeface="Arial"/>
              </a:rPr>
              <a:t>lors</a:t>
            </a:r>
            <a:r>
              <a:rPr lang="fr-FR" sz="2000" b="1" spc="-130" dirty="0">
                <a:latin typeface="Arial"/>
                <a:cs typeface="Arial"/>
              </a:rPr>
              <a:t> </a:t>
            </a:r>
            <a:r>
              <a:rPr lang="fr-FR" sz="2000" b="1" dirty="0">
                <a:latin typeface="Arial"/>
                <a:cs typeface="Arial"/>
              </a:rPr>
              <a:t>de</a:t>
            </a:r>
            <a:r>
              <a:rPr lang="fr-FR" sz="2000" b="1" spc="-135" dirty="0">
                <a:latin typeface="Arial"/>
                <a:cs typeface="Arial"/>
              </a:rPr>
              <a:t> </a:t>
            </a:r>
            <a:r>
              <a:rPr lang="fr-FR" sz="2000" b="1" dirty="0">
                <a:latin typeface="Arial"/>
                <a:cs typeface="Arial"/>
              </a:rPr>
              <a:t>la</a:t>
            </a:r>
            <a:r>
              <a:rPr lang="fr-FR" sz="2000" b="1" spc="-130" dirty="0">
                <a:latin typeface="Arial"/>
                <a:cs typeface="Arial"/>
              </a:rPr>
              <a:t> </a:t>
            </a:r>
            <a:r>
              <a:rPr lang="fr-FR" sz="2000" b="1" dirty="0">
                <a:latin typeface="Arial"/>
                <a:cs typeface="Arial"/>
              </a:rPr>
              <a:t>préparation</a:t>
            </a:r>
            <a:r>
              <a:rPr lang="fr-FR" sz="2000" b="1" spc="-140" dirty="0">
                <a:latin typeface="Arial"/>
                <a:cs typeface="Arial"/>
              </a:rPr>
              <a:t> </a:t>
            </a:r>
            <a:r>
              <a:rPr lang="fr-FR" sz="2000" b="1" dirty="0">
                <a:latin typeface="Arial"/>
                <a:cs typeface="Arial"/>
              </a:rPr>
              <a:t>du</a:t>
            </a:r>
            <a:r>
              <a:rPr lang="fr-FR" sz="2000" b="1" spc="-135" dirty="0">
                <a:latin typeface="Arial"/>
                <a:cs typeface="Arial"/>
              </a:rPr>
              <a:t> </a:t>
            </a:r>
            <a:r>
              <a:rPr lang="fr-FR" sz="2000" b="1" dirty="0">
                <a:latin typeface="Arial"/>
                <a:cs typeface="Arial"/>
              </a:rPr>
              <a:t>projet,</a:t>
            </a:r>
            <a:r>
              <a:rPr lang="fr-FR" sz="2000" b="1" spc="-140" dirty="0">
                <a:latin typeface="Arial"/>
                <a:cs typeface="Arial"/>
              </a:rPr>
              <a:t> </a:t>
            </a:r>
            <a:r>
              <a:rPr lang="fr-FR" sz="2000" b="1" dirty="0">
                <a:latin typeface="Arial"/>
                <a:cs typeface="Arial"/>
              </a:rPr>
              <a:t>puis</a:t>
            </a:r>
            <a:r>
              <a:rPr lang="fr-FR" sz="2000" b="1" spc="-135" dirty="0">
                <a:latin typeface="Arial"/>
                <a:cs typeface="Arial"/>
              </a:rPr>
              <a:t> </a:t>
            </a:r>
            <a:r>
              <a:rPr lang="fr-FR" sz="2000" b="1" dirty="0">
                <a:latin typeface="Arial"/>
                <a:cs typeface="Arial"/>
              </a:rPr>
              <a:t>lors</a:t>
            </a:r>
            <a:r>
              <a:rPr lang="fr-FR" sz="2000" b="1" spc="-135" dirty="0">
                <a:latin typeface="Arial"/>
                <a:cs typeface="Arial"/>
              </a:rPr>
              <a:t> </a:t>
            </a:r>
            <a:r>
              <a:rPr lang="fr-FR" sz="2000" b="1" dirty="0">
                <a:latin typeface="Arial"/>
                <a:cs typeface="Arial"/>
              </a:rPr>
              <a:t>de</a:t>
            </a:r>
            <a:r>
              <a:rPr lang="fr-FR" sz="2000" b="1" spc="-130" dirty="0">
                <a:latin typeface="Arial"/>
                <a:cs typeface="Arial"/>
              </a:rPr>
              <a:t> </a:t>
            </a:r>
            <a:r>
              <a:rPr lang="fr-FR" sz="2000" b="1" dirty="0">
                <a:latin typeface="Arial"/>
                <a:cs typeface="Arial"/>
              </a:rPr>
              <a:t>la</a:t>
            </a:r>
            <a:r>
              <a:rPr lang="fr-FR" sz="2000" b="1" spc="-130" dirty="0">
                <a:latin typeface="Arial"/>
                <a:cs typeface="Arial"/>
              </a:rPr>
              <a:t> </a:t>
            </a:r>
            <a:r>
              <a:rPr lang="fr-FR" sz="2000" b="1" dirty="0">
                <a:latin typeface="Arial"/>
                <a:cs typeface="Arial"/>
              </a:rPr>
              <a:t>préparation</a:t>
            </a:r>
            <a:r>
              <a:rPr lang="fr-FR" sz="2000" b="1" spc="-135" dirty="0">
                <a:latin typeface="Arial"/>
                <a:cs typeface="Arial"/>
              </a:rPr>
              <a:t> </a:t>
            </a:r>
            <a:r>
              <a:rPr lang="fr-FR" sz="2000" b="1" dirty="0">
                <a:latin typeface="Arial"/>
                <a:cs typeface="Arial"/>
              </a:rPr>
              <a:t>du</a:t>
            </a:r>
            <a:r>
              <a:rPr lang="fr-FR" sz="2000" b="1" spc="-135" dirty="0">
                <a:latin typeface="Arial"/>
                <a:cs typeface="Arial"/>
              </a:rPr>
              <a:t> </a:t>
            </a:r>
            <a:r>
              <a:rPr lang="fr-FR" sz="2000" b="1" spc="-20" dirty="0">
                <a:latin typeface="Arial"/>
                <a:cs typeface="Arial"/>
              </a:rPr>
              <a:t>chantier,</a:t>
            </a:r>
            <a:r>
              <a:rPr lang="fr-FR" sz="2000" b="1" spc="-140" dirty="0">
                <a:latin typeface="Arial"/>
                <a:cs typeface="Arial"/>
              </a:rPr>
              <a:t> </a:t>
            </a:r>
            <a:r>
              <a:rPr lang="fr-FR" sz="2000" b="1" dirty="0">
                <a:latin typeface="Arial"/>
                <a:cs typeface="Arial"/>
              </a:rPr>
              <a:t>les</a:t>
            </a:r>
            <a:r>
              <a:rPr lang="fr-FR" sz="2000" b="1" spc="-130" dirty="0">
                <a:latin typeface="Arial"/>
                <a:cs typeface="Arial"/>
              </a:rPr>
              <a:t> </a:t>
            </a:r>
            <a:r>
              <a:rPr lang="fr-FR" sz="2000" b="1" spc="-5" dirty="0">
                <a:latin typeface="Arial"/>
                <a:cs typeface="Arial"/>
              </a:rPr>
              <a:t>modalités  </a:t>
            </a:r>
            <a:r>
              <a:rPr lang="fr-FR" sz="2000" b="1" dirty="0">
                <a:latin typeface="Arial"/>
                <a:cs typeface="Arial"/>
              </a:rPr>
              <a:t>d’application  du guide d’application de la réglementation antiendommagement.</a:t>
            </a:r>
          </a:p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lang="fr-FR" sz="2000" b="1" dirty="0">
                <a:latin typeface="Arial"/>
                <a:cs typeface="Arial"/>
              </a:rPr>
              <a:t>Il est constitué de 3 fascicules:</a:t>
            </a:r>
          </a:p>
        </p:txBody>
      </p:sp>
      <p:sp>
        <p:nvSpPr>
          <p:cNvPr id="6" name="Rectangle 5"/>
          <p:cNvSpPr/>
          <p:nvPr/>
        </p:nvSpPr>
        <p:spPr>
          <a:xfrm>
            <a:off x="858838" y="2496288"/>
            <a:ext cx="11326812" cy="4258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400" b="1" dirty="0">
                <a:solidFill>
                  <a:srgbClr val="A41F72"/>
                </a:solidFill>
                <a:latin typeface="Arial" pitchFamily="34" charset="0"/>
                <a:cs typeface="Arial" pitchFamily="34" charset="0"/>
              </a:rPr>
              <a:t>Fascicule 1 • </a:t>
            </a:r>
            <a:r>
              <a:rPr lang="fr-FR" sz="2400" b="1" dirty="0">
                <a:latin typeface="Arial" pitchFamily="34" charset="0"/>
                <a:cs typeface="Arial" pitchFamily="34" charset="0"/>
              </a:rPr>
              <a:t>« dispositions générales </a:t>
            </a:r>
            <a:r>
              <a:rPr lang="fr-FR" sz="2400" b="1" spc="-5" dirty="0">
                <a:latin typeface="Arial" pitchFamily="34" charset="0"/>
                <a:cs typeface="Arial" pitchFamily="34" charset="0"/>
              </a:rPr>
              <a:t>». </a:t>
            </a:r>
            <a:r>
              <a:rPr lang="fr-FR" dirty="0">
                <a:latin typeface="Arial" pitchFamily="34" charset="0"/>
                <a:cs typeface="Arial" pitchFamily="34" charset="0"/>
              </a:rPr>
              <a:t>relatives à la prévention des dommages qui définit</a:t>
            </a:r>
          </a:p>
          <a:p>
            <a:pPr marL="1524000">
              <a:lnSpc>
                <a:spcPct val="150000"/>
              </a:lnSpc>
            </a:pPr>
            <a:r>
              <a:rPr lang="fr-FR" dirty="0">
                <a:latin typeface="Arial" pitchFamily="34" charset="0"/>
                <a:cs typeface="Arial" pitchFamily="34" charset="0"/>
              </a:rPr>
              <a:t>les rôles et responsabilités des différentes parties prenantes depuis la conception et la préparation de projets jusqu’à l’exécution des travaux à proximité des réseaux.</a:t>
            </a:r>
            <a:endParaRPr lang="fr-FR" b="1" spc="-5" dirty="0">
              <a:latin typeface="Arial" pitchFamily="34" charset="0"/>
              <a:cs typeface="Arial" pitchFamily="34" charset="0"/>
            </a:endParaRPr>
          </a:p>
          <a:p>
            <a:pPr marL="12700" marR="5710555">
              <a:lnSpc>
                <a:spcPct val="150000"/>
              </a:lnSpc>
            </a:pPr>
            <a:endParaRPr lang="fr-FR" sz="1050" b="1" spc="-5" dirty="0">
              <a:latin typeface="Arial" pitchFamily="34" charset="0"/>
              <a:cs typeface="Arial" pitchFamily="34" charset="0"/>
            </a:endParaRPr>
          </a:p>
          <a:p>
            <a:pPr marL="1524000" indent="-1524000">
              <a:lnSpc>
                <a:spcPct val="150000"/>
              </a:lnSpc>
            </a:pPr>
            <a:r>
              <a:rPr lang="fr-FR" sz="2400" b="1" dirty="0">
                <a:solidFill>
                  <a:srgbClr val="A41F72"/>
                </a:solidFill>
                <a:latin typeface="Arial" pitchFamily="34" charset="0"/>
                <a:cs typeface="Arial" pitchFamily="34" charset="0"/>
              </a:rPr>
              <a:t>Fascicule 2 • </a:t>
            </a:r>
            <a:r>
              <a:rPr lang="fr-FR" sz="2400" b="1" dirty="0">
                <a:latin typeface="Arial" pitchFamily="34" charset="0"/>
                <a:cs typeface="Arial" pitchFamily="34" charset="0"/>
              </a:rPr>
              <a:t>« guide technique des travaux</a:t>
            </a:r>
            <a:r>
              <a:rPr lang="fr-FR" sz="2400" b="1" spc="-12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2400" b="1" spc="-5" dirty="0">
                <a:latin typeface="Arial" pitchFamily="34" charset="0"/>
                <a:cs typeface="Arial" pitchFamily="34" charset="0"/>
              </a:rPr>
              <a:t>». </a:t>
            </a:r>
            <a:r>
              <a:rPr lang="fr-FR" dirty="0">
                <a:latin typeface="Arial" pitchFamily="34" charset="0"/>
                <a:cs typeface="Arial" pitchFamily="34" charset="0"/>
              </a:rPr>
              <a:t>contient les recommandations (facultatives) et prescriptions techniques (obligatoires) à appliquer à proximité des ouvrages en service souterrains ou aériens, ainsi que les modalités de leur mise en œuvre</a:t>
            </a:r>
          </a:p>
          <a:p>
            <a:pPr indent="1524000"/>
            <a:endParaRPr lang="fr-FR" sz="1000" dirty="0">
              <a:latin typeface="Arial" pitchFamily="34" charset="0"/>
              <a:cs typeface="Arial" pitchFamily="34" charset="0"/>
            </a:endParaRPr>
          </a:p>
          <a:p>
            <a:pPr marL="1524000" indent="-1511300">
              <a:lnSpc>
                <a:spcPct val="150000"/>
              </a:lnSpc>
            </a:pPr>
            <a:r>
              <a:rPr lang="fr-FR" sz="2400" b="1" dirty="0">
                <a:solidFill>
                  <a:srgbClr val="A41F72"/>
                </a:solidFill>
                <a:latin typeface="Arial" pitchFamily="34" charset="0"/>
                <a:cs typeface="Arial" pitchFamily="34" charset="0"/>
              </a:rPr>
              <a:t>Fascicule 3 • </a:t>
            </a:r>
            <a:r>
              <a:rPr lang="fr-FR" sz="2400" b="1" dirty="0">
                <a:latin typeface="Arial" pitchFamily="34" charset="0"/>
                <a:cs typeface="Arial" pitchFamily="34" charset="0"/>
              </a:rPr>
              <a:t>« formulaires </a:t>
            </a:r>
            <a:r>
              <a:rPr lang="fr-FR" sz="2400" b="1" spc="-5" dirty="0">
                <a:latin typeface="Arial" pitchFamily="34" charset="0"/>
                <a:cs typeface="Arial" pitchFamily="34" charset="0"/>
              </a:rPr>
              <a:t>et autres </a:t>
            </a:r>
            <a:r>
              <a:rPr lang="fr-FR" sz="2400" b="1" dirty="0">
                <a:latin typeface="Arial" pitchFamily="34" charset="0"/>
                <a:cs typeface="Arial" pitchFamily="34" charset="0"/>
              </a:rPr>
              <a:t>documents pratiques</a:t>
            </a:r>
            <a:r>
              <a:rPr lang="fr-FR" sz="2400" b="1" spc="-35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2400" b="1" spc="-5" dirty="0">
                <a:latin typeface="Arial" pitchFamily="34" charset="0"/>
                <a:cs typeface="Arial" pitchFamily="34" charset="0"/>
              </a:rPr>
              <a:t>». </a:t>
            </a:r>
            <a:r>
              <a:rPr lang="fr-FR" spc="-5" dirty="0">
                <a:latin typeface="Arial" pitchFamily="34" charset="0"/>
                <a:cs typeface="Arial" pitchFamily="34" charset="0"/>
              </a:rPr>
              <a:t>rassemble: les définitions, les formulaires, exemples de courriers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1085850" y="6656614"/>
            <a:ext cx="11400064" cy="2758202"/>
            <a:chOff x="1085850" y="6698826"/>
            <a:chExt cx="11400064" cy="3164264"/>
          </a:xfrm>
        </p:grpSpPr>
        <p:sp>
          <p:nvSpPr>
            <p:cNvPr id="8" name="ZoneTexte 7"/>
            <p:cNvSpPr txBox="1"/>
            <p:nvPr/>
          </p:nvSpPr>
          <p:spPr>
            <a:xfrm>
              <a:off x="1085850" y="6698826"/>
              <a:ext cx="11400064" cy="3164264"/>
            </a:xfrm>
            <a:prstGeom prst="round2DiagRect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2873375" indent="-2873375"/>
              <a:r>
                <a:rPr lang="fr-FR" sz="2400" b="1" dirty="0">
                  <a:latin typeface="Arial" pitchFamily="34" charset="0"/>
                  <a:cs typeface="Arial" pitchFamily="34" charset="0"/>
                </a:rPr>
                <a:t>GUICHET UNIQUE : </a:t>
              </a:r>
              <a:r>
                <a:rPr lang="fr-FR" sz="2600" b="1" dirty="0">
                  <a:latin typeface="Arial" pitchFamily="34" charset="0"/>
                  <a:cs typeface="Arial" pitchFamily="34" charset="0"/>
                </a:rPr>
                <a:t>Ce service sur internet permet d’accéder à tout moment aux informations relatives à la localisation des réseaux présents sur un secteur donné, de connaître les coordonnées des différents gestionnaires de réseaux et de pré-remplir les formulaires de DT et DICT</a:t>
              </a:r>
              <a:endParaRPr lang="fr-FR" sz="2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object 22"/>
            <p:cNvSpPr/>
            <p:nvPr/>
          </p:nvSpPr>
          <p:spPr>
            <a:xfrm>
              <a:off x="1303398" y="7614557"/>
              <a:ext cx="1991345" cy="1595433"/>
            </a:xfrm>
            <a:prstGeom prst="round2Diag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71742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56113" y="-4025"/>
            <a:ext cx="12209227" cy="615553"/>
          </a:xfrm>
          <a:prstGeom prst="rect">
            <a:avLst/>
          </a:prstGeom>
          <a:solidFill>
            <a:srgbClr val="00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PROJET A L’EXECUTION  DE PROJET DE TRAVAUX</a:t>
            </a:r>
          </a:p>
        </p:txBody>
      </p:sp>
      <p:sp>
        <p:nvSpPr>
          <p:cNvPr id="3" name="object 2"/>
          <p:cNvSpPr txBox="1"/>
          <p:nvPr/>
        </p:nvSpPr>
        <p:spPr>
          <a:xfrm>
            <a:off x="5454519" y="1308100"/>
            <a:ext cx="2449941" cy="85100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650" dirty="0">
              <a:latin typeface="Times New Roman"/>
              <a:cs typeface="Times New Roman"/>
            </a:endParaRPr>
          </a:p>
          <a:p>
            <a:pPr marL="863600">
              <a:lnSpc>
                <a:spcPct val="100000"/>
              </a:lnSpc>
              <a:tabLst>
                <a:tab pos="1295400" algn="l"/>
              </a:tabLst>
            </a:pPr>
            <a:r>
              <a:rPr sz="2250" b="1" baseline="-16666" dirty="0">
                <a:solidFill>
                  <a:srgbClr val="FFFFFF"/>
                </a:solidFill>
                <a:latin typeface="Arial Black"/>
                <a:cs typeface="Arial Black"/>
              </a:rPr>
              <a:t>13</a:t>
            </a:r>
            <a:r>
              <a:rPr sz="2250" b="1" baseline="-16666">
                <a:solidFill>
                  <a:srgbClr val="FFFFFF"/>
                </a:solidFill>
                <a:latin typeface="Arial Black"/>
                <a:cs typeface="Arial Black"/>
              </a:rPr>
              <a:t>	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61698" y="1336485"/>
            <a:ext cx="2695003" cy="8150859"/>
          </a:xfrm>
          <a:custGeom>
            <a:avLst/>
            <a:gdLst/>
            <a:ahLst/>
            <a:cxnLst/>
            <a:rect l="l" t="t" r="r" b="b"/>
            <a:pathLst>
              <a:path w="2534920" h="8150859">
                <a:moveTo>
                  <a:pt x="0" y="8150415"/>
                </a:moveTo>
                <a:lnTo>
                  <a:pt x="2534399" y="8150415"/>
                </a:lnTo>
                <a:lnTo>
                  <a:pt x="2534399" y="0"/>
                </a:lnTo>
                <a:lnTo>
                  <a:pt x="0" y="0"/>
                </a:lnTo>
                <a:lnTo>
                  <a:pt x="0" y="8150415"/>
                </a:lnTo>
                <a:close/>
              </a:path>
            </a:pathLst>
          </a:custGeom>
          <a:solidFill>
            <a:srgbClr val="B8E0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20355" y="3552721"/>
            <a:ext cx="2212981" cy="1255395"/>
          </a:xfrm>
          <a:custGeom>
            <a:avLst/>
            <a:gdLst/>
            <a:ahLst/>
            <a:cxnLst/>
            <a:rect l="l" t="t" r="r" b="b"/>
            <a:pathLst>
              <a:path w="2081529" h="1255395">
                <a:moveTo>
                  <a:pt x="2081453" y="0"/>
                </a:moveTo>
                <a:lnTo>
                  <a:pt x="0" y="0"/>
                </a:lnTo>
                <a:lnTo>
                  <a:pt x="0" y="1024521"/>
                </a:lnTo>
                <a:lnTo>
                  <a:pt x="3600" y="1157723"/>
                </a:lnTo>
                <a:lnTo>
                  <a:pt x="28800" y="1226124"/>
                </a:lnTo>
                <a:lnTo>
                  <a:pt x="97201" y="1251325"/>
                </a:lnTo>
                <a:lnTo>
                  <a:pt x="230403" y="1254925"/>
                </a:lnTo>
                <a:lnTo>
                  <a:pt x="1851050" y="1254925"/>
                </a:lnTo>
                <a:lnTo>
                  <a:pt x="1984252" y="1251325"/>
                </a:lnTo>
                <a:lnTo>
                  <a:pt x="2052653" y="1226124"/>
                </a:lnTo>
                <a:lnTo>
                  <a:pt x="2077853" y="1157723"/>
                </a:lnTo>
                <a:lnTo>
                  <a:pt x="2081453" y="1024521"/>
                </a:lnTo>
                <a:lnTo>
                  <a:pt x="20814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400813" y="3703847"/>
            <a:ext cx="1806570" cy="401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830" marR="5080" indent="-24765">
              <a:lnSpc>
                <a:spcPct val="101299"/>
              </a:lnSpc>
            </a:pPr>
            <a:r>
              <a:rPr sz="1250" b="1" spc="-65" dirty="0">
                <a:latin typeface="Arial"/>
                <a:cs typeface="Arial"/>
              </a:rPr>
              <a:t>Analyse</a:t>
            </a:r>
            <a:r>
              <a:rPr sz="1250" b="1" spc="-175" dirty="0">
                <a:latin typeface="Arial"/>
                <a:cs typeface="Arial"/>
              </a:rPr>
              <a:t> </a:t>
            </a:r>
            <a:r>
              <a:rPr sz="1250" b="1" spc="-35" dirty="0">
                <a:latin typeface="Arial"/>
                <a:cs typeface="Arial"/>
              </a:rPr>
              <a:t>la</a:t>
            </a:r>
            <a:r>
              <a:rPr sz="1250" b="1" spc="-180" dirty="0">
                <a:latin typeface="Arial"/>
                <a:cs typeface="Arial"/>
              </a:rPr>
              <a:t> </a:t>
            </a:r>
            <a:r>
              <a:rPr sz="1250" b="1" spc="-70" dirty="0">
                <a:latin typeface="Arial"/>
                <a:cs typeface="Arial"/>
              </a:rPr>
              <a:t>précision</a:t>
            </a:r>
            <a:r>
              <a:rPr sz="1250" b="1" spc="-180" dirty="0">
                <a:latin typeface="Arial"/>
                <a:cs typeface="Arial"/>
              </a:rPr>
              <a:t> </a:t>
            </a:r>
            <a:r>
              <a:rPr sz="1250" spc="-30" dirty="0">
                <a:latin typeface="Arial"/>
                <a:cs typeface="Arial"/>
              </a:rPr>
              <a:t>de</a:t>
            </a:r>
            <a:r>
              <a:rPr sz="1250" spc="-180" dirty="0">
                <a:latin typeface="Arial"/>
                <a:cs typeface="Arial"/>
              </a:rPr>
              <a:t> </a:t>
            </a:r>
            <a:r>
              <a:rPr sz="1250" spc="-80" dirty="0">
                <a:latin typeface="Arial"/>
                <a:cs typeface="Arial"/>
              </a:rPr>
              <a:t>la  </a:t>
            </a:r>
            <a:r>
              <a:rPr sz="1250" spc="-75" dirty="0">
                <a:latin typeface="Arial"/>
                <a:cs typeface="Arial"/>
              </a:rPr>
              <a:t>localisation</a:t>
            </a:r>
            <a:r>
              <a:rPr sz="1250" spc="-190" dirty="0">
                <a:latin typeface="Arial"/>
                <a:cs typeface="Arial"/>
              </a:rPr>
              <a:t> </a:t>
            </a:r>
            <a:r>
              <a:rPr sz="1250" spc="-45" dirty="0">
                <a:latin typeface="Arial"/>
                <a:cs typeface="Arial"/>
              </a:rPr>
              <a:t>des</a:t>
            </a:r>
            <a:r>
              <a:rPr sz="1250" spc="-195" dirty="0">
                <a:latin typeface="Arial"/>
                <a:cs typeface="Arial"/>
              </a:rPr>
              <a:t> </a:t>
            </a:r>
            <a:r>
              <a:rPr sz="1250" spc="-75" dirty="0">
                <a:latin typeface="Arial"/>
                <a:cs typeface="Arial"/>
              </a:rPr>
              <a:t>réseaux</a:t>
            </a:r>
            <a:endParaRPr sz="12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131158" y="4236813"/>
            <a:ext cx="174176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i="1" spc="-70" dirty="0">
                <a:solidFill>
                  <a:srgbClr val="4B4B4B"/>
                </a:solidFill>
                <a:latin typeface="Arial"/>
                <a:cs typeface="Arial"/>
              </a:rPr>
              <a:t>ou</a:t>
            </a:r>
            <a:endParaRPr sz="11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120355" y="3552721"/>
            <a:ext cx="2212981" cy="1255395"/>
          </a:xfrm>
          <a:custGeom>
            <a:avLst/>
            <a:gdLst/>
            <a:ahLst/>
            <a:cxnLst/>
            <a:rect l="l" t="t" r="r" b="b"/>
            <a:pathLst>
              <a:path w="2081529" h="1255395">
                <a:moveTo>
                  <a:pt x="0" y="0"/>
                </a:moveTo>
                <a:lnTo>
                  <a:pt x="0" y="1024521"/>
                </a:lnTo>
                <a:lnTo>
                  <a:pt x="3600" y="1157723"/>
                </a:lnTo>
                <a:lnTo>
                  <a:pt x="28800" y="1226124"/>
                </a:lnTo>
                <a:lnTo>
                  <a:pt x="97201" y="1251325"/>
                </a:lnTo>
                <a:lnTo>
                  <a:pt x="230403" y="1254925"/>
                </a:lnTo>
                <a:lnTo>
                  <a:pt x="1851050" y="1254925"/>
                </a:lnTo>
                <a:lnTo>
                  <a:pt x="1984252" y="1251325"/>
                </a:lnTo>
                <a:lnTo>
                  <a:pt x="2052653" y="1226124"/>
                </a:lnTo>
                <a:lnTo>
                  <a:pt x="2077853" y="1157723"/>
                </a:lnTo>
                <a:lnTo>
                  <a:pt x="2081453" y="1024521"/>
                </a:lnTo>
                <a:lnTo>
                  <a:pt x="2081453" y="0"/>
                </a:lnTo>
                <a:lnTo>
                  <a:pt x="0" y="0"/>
                </a:lnTo>
                <a:close/>
              </a:path>
            </a:pathLst>
          </a:custGeom>
          <a:ln w="5080">
            <a:solidFill>
              <a:srgbClr val="50AE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717956" y="4229938"/>
            <a:ext cx="599490" cy="265430"/>
          </a:xfrm>
          <a:custGeom>
            <a:avLst/>
            <a:gdLst/>
            <a:ahLst/>
            <a:cxnLst/>
            <a:rect l="l" t="t" r="r" b="b"/>
            <a:pathLst>
              <a:path w="563879" h="265429">
                <a:moveTo>
                  <a:pt x="0" y="264934"/>
                </a:moveTo>
                <a:lnTo>
                  <a:pt x="563879" y="264934"/>
                </a:lnTo>
                <a:lnTo>
                  <a:pt x="563879" y="0"/>
                </a:lnTo>
                <a:lnTo>
                  <a:pt x="0" y="0"/>
                </a:lnTo>
                <a:lnTo>
                  <a:pt x="0" y="264934"/>
                </a:lnTo>
                <a:close/>
              </a:path>
            </a:pathLst>
          </a:custGeom>
          <a:solidFill>
            <a:srgbClr val="50AE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729460" y="4255237"/>
            <a:ext cx="573161" cy="256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3840" marR="5080" indent="-231775">
              <a:lnSpc>
                <a:spcPts val="960"/>
              </a:lnSpc>
            </a:pPr>
            <a:r>
              <a:rPr sz="950" b="1" spc="-25" dirty="0">
                <a:solidFill>
                  <a:srgbClr val="FFFFFF"/>
                </a:solidFill>
                <a:latin typeface="Arial Black"/>
                <a:cs typeface="Arial Black"/>
              </a:rPr>
              <a:t>CLASSE  </a:t>
            </a:r>
            <a:r>
              <a:rPr sz="950" b="1" spc="5" dirty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endParaRPr sz="950">
              <a:latin typeface="Arial Black"/>
              <a:cs typeface="Arial Black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717956" y="4229938"/>
            <a:ext cx="599490" cy="265430"/>
          </a:xfrm>
          <a:custGeom>
            <a:avLst/>
            <a:gdLst/>
            <a:ahLst/>
            <a:cxnLst/>
            <a:rect l="l" t="t" r="r" b="b"/>
            <a:pathLst>
              <a:path w="563879" h="265429">
                <a:moveTo>
                  <a:pt x="0" y="264934"/>
                </a:moveTo>
                <a:lnTo>
                  <a:pt x="563879" y="264934"/>
                </a:lnTo>
                <a:lnTo>
                  <a:pt x="563879" y="0"/>
                </a:lnTo>
                <a:lnTo>
                  <a:pt x="0" y="0"/>
                </a:lnTo>
                <a:lnTo>
                  <a:pt x="0" y="264934"/>
                </a:lnTo>
                <a:close/>
              </a:path>
            </a:pathLst>
          </a:custGeom>
          <a:ln w="20320">
            <a:solidFill>
              <a:srgbClr val="50AE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29700" y="4244200"/>
            <a:ext cx="591388" cy="265430"/>
          </a:xfrm>
          <a:custGeom>
            <a:avLst/>
            <a:gdLst/>
            <a:ahLst/>
            <a:cxnLst/>
            <a:rect l="l" t="t" r="r" b="b"/>
            <a:pathLst>
              <a:path w="556260" h="265429">
                <a:moveTo>
                  <a:pt x="0" y="264934"/>
                </a:moveTo>
                <a:lnTo>
                  <a:pt x="555675" y="264934"/>
                </a:lnTo>
                <a:lnTo>
                  <a:pt x="555675" y="0"/>
                </a:lnTo>
                <a:lnTo>
                  <a:pt x="0" y="0"/>
                </a:lnTo>
                <a:lnTo>
                  <a:pt x="0" y="264934"/>
                </a:lnTo>
                <a:close/>
              </a:path>
            </a:pathLst>
          </a:custGeom>
          <a:solidFill>
            <a:srgbClr val="50AE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136838" y="4264421"/>
            <a:ext cx="573161" cy="256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9055" marR="5080" indent="-46990">
              <a:lnSpc>
                <a:spcPts val="960"/>
              </a:lnSpc>
            </a:pPr>
            <a:r>
              <a:rPr sz="950" b="1" spc="-25" dirty="0">
                <a:solidFill>
                  <a:srgbClr val="FFFFFF"/>
                </a:solidFill>
                <a:latin typeface="Arial Black"/>
                <a:cs typeface="Arial Black"/>
              </a:rPr>
              <a:t>CLASSE  </a:t>
            </a:r>
            <a:r>
              <a:rPr sz="950" b="1" spc="5" dirty="0">
                <a:solidFill>
                  <a:srgbClr val="FFFFFF"/>
                </a:solidFill>
                <a:latin typeface="Arial Black"/>
                <a:cs typeface="Arial Black"/>
              </a:rPr>
              <a:t>B </a:t>
            </a:r>
            <a:r>
              <a:rPr sz="950" b="1" spc="-10" dirty="0">
                <a:solidFill>
                  <a:srgbClr val="FFFFFF"/>
                </a:solidFill>
                <a:latin typeface="Arial Black"/>
                <a:cs typeface="Arial Black"/>
              </a:rPr>
              <a:t>OU</a:t>
            </a:r>
            <a:r>
              <a:rPr sz="950" b="1" spc="-14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50" b="1" spc="5" dirty="0">
                <a:solidFill>
                  <a:srgbClr val="FFFFFF"/>
                </a:solidFill>
                <a:latin typeface="Arial Black"/>
                <a:cs typeface="Arial Black"/>
              </a:rPr>
              <a:t>C</a:t>
            </a:r>
            <a:endParaRPr sz="950">
              <a:latin typeface="Arial Black"/>
              <a:cs typeface="Arial Black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129700" y="4244200"/>
            <a:ext cx="591388" cy="265430"/>
          </a:xfrm>
          <a:custGeom>
            <a:avLst/>
            <a:gdLst/>
            <a:ahLst/>
            <a:cxnLst/>
            <a:rect l="l" t="t" r="r" b="b"/>
            <a:pathLst>
              <a:path w="556260" h="265429">
                <a:moveTo>
                  <a:pt x="0" y="264934"/>
                </a:moveTo>
                <a:lnTo>
                  <a:pt x="555675" y="264934"/>
                </a:lnTo>
                <a:lnTo>
                  <a:pt x="555675" y="0"/>
                </a:lnTo>
                <a:lnTo>
                  <a:pt x="0" y="0"/>
                </a:lnTo>
                <a:lnTo>
                  <a:pt x="0" y="264934"/>
                </a:lnTo>
                <a:close/>
              </a:path>
            </a:pathLst>
          </a:custGeom>
          <a:ln w="20320">
            <a:solidFill>
              <a:srgbClr val="50AE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454519" y="1308100"/>
            <a:ext cx="2449941" cy="7219950"/>
          </a:xfrm>
          <a:custGeom>
            <a:avLst/>
            <a:gdLst/>
            <a:ahLst/>
            <a:cxnLst/>
            <a:rect l="l" t="t" r="r" b="b"/>
            <a:pathLst>
              <a:path w="2304415" h="7219950">
                <a:moveTo>
                  <a:pt x="0" y="7219823"/>
                </a:moveTo>
                <a:lnTo>
                  <a:pt x="2303995" y="7219823"/>
                </a:lnTo>
                <a:lnTo>
                  <a:pt x="2303995" y="0"/>
                </a:lnTo>
                <a:lnTo>
                  <a:pt x="0" y="0"/>
                </a:lnTo>
                <a:lnTo>
                  <a:pt x="0" y="7219823"/>
                </a:lnTo>
                <a:close/>
              </a:path>
            </a:pathLst>
          </a:custGeom>
          <a:solidFill>
            <a:srgbClr val="BDE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454519" y="8926042"/>
            <a:ext cx="2449941" cy="561340"/>
          </a:xfrm>
          <a:custGeom>
            <a:avLst/>
            <a:gdLst/>
            <a:ahLst/>
            <a:cxnLst/>
            <a:rect l="l" t="t" r="r" b="b"/>
            <a:pathLst>
              <a:path w="2304415" h="561340">
                <a:moveTo>
                  <a:pt x="0" y="560857"/>
                </a:moveTo>
                <a:lnTo>
                  <a:pt x="2303995" y="560857"/>
                </a:lnTo>
                <a:lnTo>
                  <a:pt x="2303995" y="0"/>
                </a:lnTo>
                <a:lnTo>
                  <a:pt x="0" y="0"/>
                </a:lnTo>
                <a:lnTo>
                  <a:pt x="0" y="560857"/>
                </a:lnTo>
                <a:close/>
              </a:path>
            </a:pathLst>
          </a:custGeom>
          <a:solidFill>
            <a:srgbClr val="D3E0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5500439" y="1380096"/>
            <a:ext cx="2342600" cy="465512"/>
          </a:xfrm>
          <a:prstGeom prst="rect">
            <a:avLst/>
          </a:prstGeom>
          <a:solidFill>
            <a:srgbClr val="0077C0"/>
          </a:solidFill>
        </p:spPr>
        <p:txBody>
          <a:bodyPr vert="horz" wrap="square" lIns="0" tIns="54610" rIns="0" bIns="0" rtlCol="0">
            <a:spAutoFit/>
          </a:bodyPr>
          <a:lstStyle/>
          <a:p>
            <a:pPr marL="528955" marR="476250" indent="-50800">
              <a:lnSpc>
                <a:spcPts val="1600"/>
              </a:lnSpc>
              <a:spcBef>
                <a:spcPts val="430"/>
              </a:spcBef>
            </a:pPr>
            <a:r>
              <a:rPr sz="1400" b="1" spc="-65" dirty="0">
                <a:solidFill>
                  <a:srgbClr val="FFFFFF"/>
                </a:solidFill>
                <a:latin typeface="Arial Black"/>
                <a:cs typeface="Arial Black"/>
              </a:rPr>
              <a:t>EXPLOITANT  </a:t>
            </a:r>
            <a:r>
              <a:rPr sz="1400" b="1" spc="-35" dirty="0">
                <a:solidFill>
                  <a:srgbClr val="FFFFFF"/>
                </a:solidFill>
                <a:latin typeface="Arial Black"/>
                <a:cs typeface="Arial Black"/>
              </a:rPr>
              <a:t>DU</a:t>
            </a:r>
            <a:r>
              <a:rPr sz="1400" b="1" spc="-11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400" b="1" spc="-55" dirty="0">
                <a:solidFill>
                  <a:srgbClr val="FFFFFF"/>
                </a:solidFill>
                <a:latin typeface="Arial Black"/>
                <a:cs typeface="Arial Black"/>
              </a:rPr>
              <a:t>RÉSEAU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507995" y="6071281"/>
            <a:ext cx="2339900" cy="847725"/>
          </a:xfrm>
          <a:custGeom>
            <a:avLst/>
            <a:gdLst/>
            <a:ahLst/>
            <a:cxnLst/>
            <a:rect l="l" t="t" r="r" b="b"/>
            <a:pathLst>
              <a:path w="2200909" h="847725">
                <a:moveTo>
                  <a:pt x="2200656" y="0"/>
                </a:moveTo>
                <a:lnTo>
                  <a:pt x="0" y="0"/>
                </a:lnTo>
                <a:lnTo>
                  <a:pt x="0" y="617004"/>
                </a:lnTo>
                <a:lnTo>
                  <a:pt x="3600" y="750198"/>
                </a:lnTo>
                <a:lnTo>
                  <a:pt x="28800" y="818595"/>
                </a:lnTo>
                <a:lnTo>
                  <a:pt x="97201" y="843794"/>
                </a:lnTo>
                <a:lnTo>
                  <a:pt x="230403" y="847394"/>
                </a:lnTo>
                <a:lnTo>
                  <a:pt x="1970265" y="847394"/>
                </a:lnTo>
                <a:lnTo>
                  <a:pt x="2103459" y="843794"/>
                </a:lnTo>
                <a:lnTo>
                  <a:pt x="2171857" y="818595"/>
                </a:lnTo>
                <a:lnTo>
                  <a:pt x="2197056" y="750198"/>
                </a:lnTo>
                <a:lnTo>
                  <a:pt x="2200656" y="617004"/>
                </a:lnTo>
                <a:lnTo>
                  <a:pt x="22006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6042002" y="6103368"/>
            <a:ext cx="1247587" cy="401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5080" indent="-26034">
              <a:lnSpc>
                <a:spcPct val="101299"/>
              </a:lnSpc>
            </a:pPr>
            <a:r>
              <a:rPr sz="1250" b="1" spc="-55" dirty="0">
                <a:latin typeface="Arial"/>
                <a:cs typeface="Arial"/>
              </a:rPr>
              <a:t>Prend</a:t>
            </a:r>
            <a:r>
              <a:rPr sz="1250" b="1" spc="-215" dirty="0">
                <a:latin typeface="Arial"/>
                <a:cs typeface="Arial"/>
              </a:rPr>
              <a:t> </a:t>
            </a:r>
            <a:r>
              <a:rPr sz="1250" b="1" spc="-30" dirty="0">
                <a:latin typeface="Arial"/>
                <a:cs typeface="Arial"/>
              </a:rPr>
              <a:t>en</a:t>
            </a:r>
            <a:r>
              <a:rPr sz="1250" b="1" spc="-215" dirty="0">
                <a:latin typeface="Arial"/>
                <a:cs typeface="Arial"/>
              </a:rPr>
              <a:t> </a:t>
            </a:r>
            <a:r>
              <a:rPr sz="1250" b="1" spc="-75" dirty="0">
                <a:latin typeface="Arial"/>
                <a:cs typeface="Arial"/>
              </a:rPr>
              <a:t>compte  </a:t>
            </a:r>
            <a:r>
              <a:rPr sz="1250" b="1" spc="-35" dirty="0">
                <a:latin typeface="Arial"/>
                <a:cs typeface="Arial"/>
              </a:rPr>
              <a:t>le</a:t>
            </a:r>
            <a:r>
              <a:rPr sz="1250" b="1" spc="-195" dirty="0">
                <a:latin typeface="Arial"/>
                <a:cs typeface="Arial"/>
              </a:rPr>
              <a:t> </a:t>
            </a:r>
            <a:r>
              <a:rPr sz="1250" b="1" spc="-70" dirty="0">
                <a:latin typeface="Arial"/>
                <a:cs typeface="Arial"/>
              </a:rPr>
              <a:t>résultat</a:t>
            </a:r>
            <a:r>
              <a:rPr sz="1250" b="1" spc="-190" dirty="0">
                <a:latin typeface="Arial"/>
                <a:cs typeface="Arial"/>
              </a:rPr>
              <a:t> </a:t>
            </a:r>
            <a:r>
              <a:rPr sz="1250" b="1" spc="-45" dirty="0">
                <a:latin typeface="Arial"/>
                <a:cs typeface="Arial"/>
              </a:rPr>
              <a:t>des</a:t>
            </a:r>
            <a:r>
              <a:rPr sz="1250" b="1" spc="-195" dirty="0">
                <a:latin typeface="Arial"/>
                <a:cs typeface="Arial"/>
              </a:rPr>
              <a:t> </a:t>
            </a:r>
            <a:r>
              <a:rPr sz="1250" b="1" spc="-75" dirty="0">
                <a:latin typeface="Arial"/>
                <a:cs typeface="Arial"/>
              </a:rPr>
              <a:t>IC</a:t>
            </a:r>
            <a:endParaRPr sz="12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701249" y="6485492"/>
            <a:ext cx="1930789" cy="401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9570" marR="5080" indent="-357505">
              <a:lnSpc>
                <a:spcPct val="115199"/>
              </a:lnSpc>
            </a:pPr>
            <a:r>
              <a:rPr sz="1100" i="1" spc="-50" dirty="0">
                <a:solidFill>
                  <a:srgbClr val="4B4B4B"/>
                </a:solidFill>
                <a:latin typeface="Arial"/>
                <a:cs typeface="Arial"/>
              </a:rPr>
              <a:t>dans</a:t>
            </a:r>
            <a:r>
              <a:rPr sz="1100" i="1" spc="-160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100" i="1" spc="-45" dirty="0">
                <a:solidFill>
                  <a:srgbClr val="4B4B4B"/>
                </a:solidFill>
                <a:latin typeface="Arial"/>
                <a:cs typeface="Arial"/>
              </a:rPr>
              <a:t>ses</a:t>
            </a:r>
            <a:r>
              <a:rPr sz="1100" i="1" spc="-160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100" i="1" spc="-55" dirty="0">
                <a:solidFill>
                  <a:srgbClr val="4B4B4B"/>
                </a:solidFill>
                <a:latin typeface="Arial"/>
                <a:cs typeface="Arial"/>
              </a:rPr>
              <a:t>plans</a:t>
            </a:r>
            <a:r>
              <a:rPr sz="1100" i="1" spc="-160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100" i="1" spc="-60" dirty="0">
                <a:solidFill>
                  <a:srgbClr val="4B4B4B"/>
                </a:solidFill>
                <a:latin typeface="Arial"/>
                <a:cs typeface="Arial"/>
              </a:rPr>
              <a:t>qu’il</a:t>
            </a:r>
            <a:r>
              <a:rPr sz="1100" i="1" spc="-160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100" i="1" spc="-75" dirty="0">
                <a:solidFill>
                  <a:srgbClr val="4B4B4B"/>
                </a:solidFill>
                <a:latin typeface="Arial"/>
                <a:cs typeface="Arial"/>
              </a:rPr>
              <a:t>géoréférence  </a:t>
            </a:r>
            <a:r>
              <a:rPr sz="1100" i="1" spc="-65" dirty="0">
                <a:solidFill>
                  <a:srgbClr val="4B4B4B"/>
                </a:solidFill>
                <a:latin typeface="Arial"/>
                <a:cs typeface="Arial"/>
              </a:rPr>
              <a:t>progressivement</a:t>
            </a:r>
            <a:r>
              <a:rPr sz="1100" i="1" spc="-240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100" i="1" spc="-75" dirty="0">
                <a:solidFill>
                  <a:srgbClr val="4B4B4B"/>
                </a:solidFill>
                <a:latin typeface="Arial"/>
                <a:cs typeface="Arial"/>
              </a:rPr>
              <a:t>(2)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507995" y="6071281"/>
            <a:ext cx="2339900" cy="847725"/>
          </a:xfrm>
          <a:custGeom>
            <a:avLst/>
            <a:gdLst/>
            <a:ahLst/>
            <a:cxnLst/>
            <a:rect l="l" t="t" r="r" b="b"/>
            <a:pathLst>
              <a:path w="2200909" h="847725">
                <a:moveTo>
                  <a:pt x="0" y="0"/>
                </a:moveTo>
                <a:lnTo>
                  <a:pt x="0" y="617004"/>
                </a:lnTo>
                <a:lnTo>
                  <a:pt x="3600" y="750198"/>
                </a:lnTo>
                <a:lnTo>
                  <a:pt x="28800" y="818595"/>
                </a:lnTo>
                <a:lnTo>
                  <a:pt x="97201" y="843794"/>
                </a:lnTo>
                <a:lnTo>
                  <a:pt x="230403" y="847394"/>
                </a:lnTo>
                <a:lnTo>
                  <a:pt x="1970265" y="847394"/>
                </a:lnTo>
                <a:lnTo>
                  <a:pt x="2103459" y="843794"/>
                </a:lnTo>
                <a:lnTo>
                  <a:pt x="2171857" y="818595"/>
                </a:lnTo>
                <a:lnTo>
                  <a:pt x="2197056" y="750198"/>
                </a:lnTo>
                <a:lnTo>
                  <a:pt x="2200656" y="617004"/>
                </a:lnTo>
                <a:lnTo>
                  <a:pt x="2200656" y="0"/>
                </a:lnTo>
                <a:lnTo>
                  <a:pt x="0" y="0"/>
                </a:lnTo>
                <a:close/>
              </a:path>
            </a:pathLst>
          </a:custGeom>
          <a:ln w="5080">
            <a:solidFill>
              <a:srgbClr val="A419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509888" y="2261040"/>
            <a:ext cx="2339900" cy="1121410"/>
          </a:xfrm>
          <a:custGeom>
            <a:avLst/>
            <a:gdLst/>
            <a:ahLst/>
            <a:cxnLst/>
            <a:rect l="l" t="t" r="r" b="b"/>
            <a:pathLst>
              <a:path w="2200909" h="1121410">
                <a:moveTo>
                  <a:pt x="2200656" y="0"/>
                </a:moveTo>
                <a:lnTo>
                  <a:pt x="0" y="0"/>
                </a:lnTo>
                <a:lnTo>
                  <a:pt x="0" y="890600"/>
                </a:lnTo>
                <a:lnTo>
                  <a:pt x="3600" y="1023802"/>
                </a:lnTo>
                <a:lnTo>
                  <a:pt x="28800" y="1092203"/>
                </a:lnTo>
                <a:lnTo>
                  <a:pt x="97201" y="1117403"/>
                </a:lnTo>
                <a:lnTo>
                  <a:pt x="230403" y="1121003"/>
                </a:lnTo>
                <a:lnTo>
                  <a:pt x="1970265" y="1121003"/>
                </a:lnTo>
                <a:lnTo>
                  <a:pt x="2103459" y="1117403"/>
                </a:lnTo>
                <a:lnTo>
                  <a:pt x="2171857" y="1092203"/>
                </a:lnTo>
                <a:lnTo>
                  <a:pt x="2197056" y="1023802"/>
                </a:lnTo>
                <a:lnTo>
                  <a:pt x="2200656" y="890600"/>
                </a:lnTo>
                <a:lnTo>
                  <a:pt x="22006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6109956" y="2278285"/>
            <a:ext cx="1115942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50" b="1" spc="-60" dirty="0">
                <a:latin typeface="Arial"/>
                <a:cs typeface="Arial"/>
              </a:rPr>
              <a:t>Répond</a:t>
            </a:r>
            <a:r>
              <a:rPr sz="1250" b="1" spc="-195" dirty="0">
                <a:latin typeface="Arial"/>
                <a:cs typeface="Arial"/>
              </a:rPr>
              <a:t> </a:t>
            </a:r>
            <a:r>
              <a:rPr sz="1250" b="1" spc="15" dirty="0">
                <a:latin typeface="Arial"/>
                <a:cs typeface="Arial"/>
              </a:rPr>
              <a:t>à</a:t>
            </a:r>
            <a:r>
              <a:rPr sz="1250" b="1" spc="-200" dirty="0">
                <a:latin typeface="Arial"/>
                <a:cs typeface="Arial"/>
              </a:rPr>
              <a:t> </a:t>
            </a:r>
            <a:r>
              <a:rPr sz="1250" b="1" spc="-35" dirty="0">
                <a:latin typeface="Arial"/>
                <a:cs typeface="Arial"/>
              </a:rPr>
              <a:t>la</a:t>
            </a:r>
            <a:r>
              <a:rPr sz="1250" b="1" spc="-200" dirty="0">
                <a:latin typeface="Arial"/>
                <a:cs typeface="Arial"/>
              </a:rPr>
              <a:t> </a:t>
            </a:r>
            <a:r>
              <a:rPr sz="1250" b="1" spc="-70" dirty="0">
                <a:latin typeface="Arial"/>
                <a:cs typeface="Arial"/>
              </a:rPr>
              <a:t>DT</a:t>
            </a:r>
            <a:endParaRPr sz="12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611131" y="2468849"/>
            <a:ext cx="2113741" cy="594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5260" marR="167640" indent="-635" algn="ctr">
              <a:lnSpc>
                <a:spcPct val="101299"/>
              </a:lnSpc>
            </a:pPr>
            <a:r>
              <a:rPr sz="1250" b="1" spc="-35" dirty="0">
                <a:latin typeface="Arial"/>
                <a:cs typeface="Arial"/>
              </a:rPr>
              <a:t>et </a:t>
            </a:r>
            <a:r>
              <a:rPr sz="1250" b="1" spc="15" dirty="0">
                <a:latin typeface="Arial"/>
                <a:cs typeface="Arial"/>
              </a:rPr>
              <a:t>y </a:t>
            </a:r>
            <a:r>
              <a:rPr sz="1250" b="1" spc="-60" dirty="0">
                <a:latin typeface="Arial"/>
                <a:cs typeface="Arial"/>
              </a:rPr>
              <a:t>joint </a:t>
            </a:r>
            <a:r>
              <a:rPr sz="1250" b="1" spc="-45" dirty="0">
                <a:latin typeface="Arial"/>
                <a:cs typeface="Arial"/>
              </a:rPr>
              <a:t>des </a:t>
            </a:r>
            <a:r>
              <a:rPr sz="1250" b="1" spc="-75" dirty="0">
                <a:latin typeface="Arial"/>
                <a:cs typeface="Arial"/>
              </a:rPr>
              <a:t>conseils  </a:t>
            </a:r>
            <a:r>
              <a:rPr sz="1250" b="1" spc="-60" dirty="0">
                <a:latin typeface="Arial"/>
                <a:cs typeface="Arial"/>
              </a:rPr>
              <a:t>selon</a:t>
            </a:r>
            <a:r>
              <a:rPr sz="1250" b="1" spc="-185" dirty="0">
                <a:latin typeface="Arial"/>
                <a:cs typeface="Arial"/>
              </a:rPr>
              <a:t> </a:t>
            </a:r>
            <a:r>
              <a:rPr sz="1250" b="1" spc="-35" dirty="0">
                <a:latin typeface="Arial"/>
                <a:cs typeface="Arial"/>
              </a:rPr>
              <a:t>la</a:t>
            </a:r>
            <a:r>
              <a:rPr sz="1250" b="1" spc="-190" dirty="0">
                <a:latin typeface="Arial"/>
                <a:cs typeface="Arial"/>
              </a:rPr>
              <a:t> </a:t>
            </a:r>
            <a:r>
              <a:rPr sz="1250" b="1" spc="-60" dirty="0">
                <a:latin typeface="Arial"/>
                <a:cs typeface="Arial"/>
              </a:rPr>
              <a:t>nature</a:t>
            </a:r>
            <a:r>
              <a:rPr sz="1250" b="1" spc="-190" dirty="0">
                <a:latin typeface="Arial"/>
                <a:cs typeface="Arial"/>
              </a:rPr>
              <a:t> </a:t>
            </a:r>
            <a:r>
              <a:rPr sz="1250" b="1" spc="-30" dirty="0">
                <a:latin typeface="Arial"/>
                <a:cs typeface="Arial"/>
              </a:rPr>
              <a:t>du</a:t>
            </a:r>
            <a:r>
              <a:rPr sz="1250" b="1" spc="-190" dirty="0">
                <a:latin typeface="Arial"/>
                <a:cs typeface="Arial"/>
              </a:rPr>
              <a:t> </a:t>
            </a:r>
            <a:r>
              <a:rPr sz="1250" b="1" spc="-80" dirty="0">
                <a:latin typeface="Arial"/>
                <a:cs typeface="Arial"/>
              </a:rPr>
              <a:t>projet,</a:t>
            </a:r>
            <a:endParaRPr sz="12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sz="1250" b="1" spc="-35" dirty="0">
                <a:latin typeface="Arial"/>
                <a:cs typeface="Arial"/>
              </a:rPr>
              <a:t>et</a:t>
            </a:r>
            <a:r>
              <a:rPr sz="1250" b="1" spc="-185" dirty="0">
                <a:latin typeface="Arial"/>
                <a:cs typeface="Arial"/>
              </a:rPr>
              <a:t> </a:t>
            </a:r>
            <a:r>
              <a:rPr sz="1250" b="1" spc="-50" dirty="0">
                <a:latin typeface="Arial"/>
                <a:cs typeface="Arial"/>
              </a:rPr>
              <a:t>les</a:t>
            </a:r>
            <a:r>
              <a:rPr sz="1250" b="1" spc="-185" dirty="0">
                <a:latin typeface="Arial"/>
                <a:cs typeface="Arial"/>
              </a:rPr>
              <a:t> </a:t>
            </a:r>
            <a:r>
              <a:rPr sz="1250" b="1" spc="-60" dirty="0">
                <a:latin typeface="Arial"/>
                <a:cs typeface="Arial"/>
              </a:rPr>
              <a:t>données</a:t>
            </a:r>
            <a:r>
              <a:rPr sz="1250" b="1" spc="-185" dirty="0">
                <a:latin typeface="Arial"/>
                <a:cs typeface="Arial"/>
              </a:rPr>
              <a:t> </a:t>
            </a:r>
            <a:r>
              <a:rPr sz="1250" b="1" spc="-30" dirty="0">
                <a:latin typeface="Arial"/>
                <a:cs typeface="Arial"/>
              </a:rPr>
              <a:t>de</a:t>
            </a:r>
            <a:r>
              <a:rPr sz="1250" b="1" spc="-185" dirty="0">
                <a:latin typeface="Arial"/>
                <a:cs typeface="Arial"/>
              </a:rPr>
              <a:t> </a:t>
            </a:r>
            <a:r>
              <a:rPr sz="1250" b="1" spc="-80" dirty="0">
                <a:latin typeface="Arial"/>
                <a:cs typeface="Arial"/>
              </a:rPr>
              <a:t>localisation</a:t>
            </a:r>
            <a:endParaRPr sz="12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607111" y="3184693"/>
            <a:ext cx="2123192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815340" algn="l"/>
                <a:tab pos="1131570" algn="l"/>
              </a:tabLst>
            </a:pPr>
            <a:r>
              <a:rPr sz="1100" i="1" spc="-55" dirty="0">
                <a:solidFill>
                  <a:srgbClr val="4B4B4B"/>
                </a:solidFill>
                <a:latin typeface="Arial"/>
                <a:cs typeface="Arial"/>
              </a:rPr>
              <a:t>Envoi</a:t>
            </a:r>
            <a:r>
              <a:rPr sz="1100" i="1" spc="-155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100" i="1" spc="-55" dirty="0">
                <a:solidFill>
                  <a:srgbClr val="4B4B4B"/>
                </a:solidFill>
                <a:latin typeface="Arial"/>
                <a:cs typeface="Arial"/>
              </a:rPr>
              <a:t>plans	</a:t>
            </a:r>
            <a:r>
              <a:rPr sz="1100" i="1" spc="-30" dirty="0">
                <a:solidFill>
                  <a:srgbClr val="4B4B4B"/>
                </a:solidFill>
                <a:latin typeface="Arial"/>
                <a:cs typeface="Arial"/>
              </a:rPr>
              <a:t>ou	</a:t>
            </a:r>
            <a:r>
              <a:rPr sz="1100" i="1" spc="-40" dirty="0">
                <a:solidFill>
                  <a:srgbClr val="4B4B4B"/>
                </a:solidFill>
                <a:latin typeface="Arial"/>
                <a:cs typeface="Arial"/>
              </a:rPr>
              <a:t>RDV</a:t>
            </a:r>
            <a:r>
              <a:rPr sz="1100" i="1" spc="-180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100" i="1" spc="-45" dirty="0">
                <a:solidFill>
                  <a:srgbClr val="4B4B4B"/>
                </a:solidFill>
                <a:latin typeface="Arial"/>
                <a:cs typeface="Arial"/>
              </a:rPr>
              <a:t>sur</a:t>
            </a:r>
            <a:r>
              <a:rPr sz="1100" i="1" spc="-180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100" i="1" spc="-55" dirty="0">
                <a:solidFill>
                  <a:srgbClr val="4B4B4B"/>
                </a:solidFill>
                <a:latin typeface="Arial"/>
                <a:cs typeface="Arial"/>
              </a:rPr>
              <a:t>site</a:t>
            </a:r>
            <a:r>
              <a:rPr sz="1100" i="1" spc="-180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100" i="1" spc="-75" dirty="0">
                <a:solidFill>
                  <a:srgbClr val="4B4B4B"/>
                </a:solidFill>
                <a:latin typeface="Arial"/>
                <a:cs typeface="Arial"/>
              </a:rPr>
              <a:t>(1)</a:t>
            </a:r>
            <a:endParaRPr sz="11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509888" y="2261040"/>
            <a:ext cx="2339900" cy="1121410"/>
          </a:xfrm>
          <a:custGeom>
            <a:avLst/>
            <a:gdLst/>
            <a:ahLst/>
            <a:cxnLst/>
            <a:rect l="l" t="t" r="r" b="b"/>
            <a:pathLst>
              <a:path w="2200909" h="1121410">
                <a:moveTo>
                  <a:pt x="0" y="0"/>
                </a:moveTo>
                <a:lnTo>
                  <a:pt x="0" y="890600"/>
                </a:lnTo>
                <a:lnTo>
                  <a:pt x="3600" y="1023802"/>
                </a:lnTo>
                <a:lnTo>
                  <a:pt x="28800" y="1092203"/>
                </a:lnTo>
                <a:lnTo>
                  <a:pt x="97201" y="1117403"/>
                </a:lnTo>
                <a:lnTo>
                  <a:pt x="230403" y="1121003"/>
                </a:lnTo>
                <a:lnTo>
                  <a:pt x="1970265" y="1121003"/>
                </a:lnTo>
                <a:lnTo>
                  <a:pt x="2103459" y="1117403"/>
                </a:lnTo>
                <a:lnTo>
                  <a:pt x="2171857" y="1092203"/>
                </a:lnTo>
                <a:lnTo>
                  <a:pt x="2197056" y="1023802"/>
                </a:lnTo>
                <a:lnTo>
                  <a:pt x="2200656" y="890600"/>
                </a:lnTo>
                <a:lnTo>
                  <a:pt x="2200656" y="0"/>
                </a:lnTo>
                <a:lnTo>
                  <a:pt x="0" y="0"/>
                </a:lnTo>
                <a:close/>
              </a:path>
            </a:pathLst>
          </a:custGeom>
          <a:ln w="5080">
            <a:solidFill>
              <a:srgbClr val="A419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509891" y="2267134"/>
            <a:ext cx="394934" cy="204470"/>
          </a:xfrm>
          <a:custGeom>
            <a:avLst/>
            <a:gdLst/>
            <a:ahLst/>
            <a:cxnLst/>
            <a:rect l="l" t="t" r="r" b="b"/>
            <a:pathLst>
              <a:path w="371475" h="204469">
                <a:moveTo>
                  <a:pt x="208838" y="0"/>
                </a:moveTo>
                <a:lnTo>
                  <a:pt x="0" y="0"/>
                </a:lnTo>
                <a:lnTo>
                  <a:pt x="0" y="33400"/>
                </a:lnTo>
                <a:lnTo>
                  <a:pt x="4241" y="93910"/>
                </a:lnTo>
                <a:lnTo>
                  <a:pt x="17184" y="138986"/>
                </a:lnTo>
                <a:lnTo>
                  <a:pt x="39158" y="170605"/>
                </a:lnTo>
                <a:lnTo>
                  <a:pt x="111511" y="201377"/>
                </a:lnTo>
                <a:lnTo>
                  <a:pt x="162547" y="204482"/>
                </a:lnTo>
                <a:lnTo>
                  <a:pt x="371386" y="204482"/>
                </a:lnTo>
                <a:lnTo>
                  <a:pt x="320350" y="201377"/>
                </a:lnTo>
                <a:lnTo>
                  <a:pt x="279330" y="190743"/>
                </a:lnTo>
                <a:lnTo>
                  <a:pt x="247997" y="170605"/>
                </a:lnTo>
                <a:lnTo>
                  <a:pt x="226023" y="138986"/>
                </a:lnTo>
                <a:lnTo>
                  <a:pt x="213080" y="93910"/>
                </a:lnTo>
                <a:lnTo>
                  <a:pt x="208838" y="33400"/>
                </a:lnTo>
                <a:lnTo>
                  <a:pt x="208838" y="0"/>
                </a:lnTo>
                <a:close/>
              </a:path>
            </a:pathLst>
          </a:custGeom>
          <a:solidFill>
            <a:srgbClr val="E94C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579712" y="2289849"/>
            <a:ext cx="98565" cy="147955"/>
          </a:xfrm>
          <a:custGeom>
            <a:avLst/>
            <a:gdLst/>
            <a:ahLst/>
            <a:cxnLst/>
            <a:rect l="l" t="t" r="r" b="b"/>
            <a:pathLst>
              <a:path w="92710" h="147955">
                <a:moveTo>
                  <a:pt x="89943" y="27685"/>
                </a:moveTo>
                <a:lnTo>
                  <a:pt x="51434" y="27685"/>
                </a:lnTo>
                <a:lnTo>
                  <a:pt x="54559" y="29260"/>
                </a:lnTo>
                <a:lnTo>
                  <a:pt x="59537" y="35547"/>
                </a:lnTo>
                <a:lnTo>
                  <a:pt x="60782" y="39331"/>
                </a:lnTo>
                <a:lnTo>
                  <a:pt x="60782" y="47866"/>
                </a:lnTo>
                <a:lnTo>
                  <a:pt x="39738" y="76796"/>
                </a:lnTo>
                <a:lnTo>
                  <a:pt x="29519" y="87269"/>
                </a:lnTo>
                <a:lnTo>
                  <a:pt x="6004" y="122201"/>
                </a:lnTo>
                <a:lnTo>
                  <a:pt x="0" y="147942"/>
                </a:lnTo>
                <a:lnTo>
                  <a:pt x="92151" y="147942"/>
                </a:lnTo>
                <a:lnTo>
                  <a:pt x="92151" y="114998"/>
                </a:lnTo>
                <a:lnTo>
                  <a:pt x="44195" y="114998"/>
                </a:lnTo>
                <a:lnTo>
                  <a:pt x="47002" y="111366"/>
                </a:lnTo>
                <a:lnTo>
                  <a:pt x="49453" y="108419"/>
                </a:lnTo>
                <a:lnTo>
                  <a:pt x="53632" y="103924"/>
                </a:lnTo>
                <a:lnTo>
                  <a:pt x="57759" y="99987"/>
                </a:lnTo>
                <a:lnTo>
                  <a:pt x="63944" y="94360"/>
                </a:lnTo>
                <a:lnTo>
                  <a:pt x="71204" y="87205"/>
                </a:lnTo>
                <a:lnTo>
                  <a:pt x="91030" y="48941"/>
                </a:lnTo>
                <a:lnTo>
                  <a:pt x="91401" y="42367"/>
                </a:lnTo>
                <a:lnTo>
                  <a:pt x="91401" y="34035"/>
                </a:lnTo>
                <a:lnTo>
                  <a:pt x="89943" y="27685"/>
                </a:lnTo>
                <a:close/>
              </a:path>
              <a:path w="92710" h="147955">
                <a:moveTo>
                  <a:pt x="46837" y="0"/>
                </a:moveTo>
                <a:lnTo>
                  <a:pt x="36474" y="0"/>
                </a:lnTo>
                <a:lnTo>
                  <a:pt x="28371" y="1701"/>
                </a:lnTo>
                <a:lnTo>
                  <a:pt x="3355" y="38378"/>
                </a:lnTo>
                <a:lnTo>
                  <a:pt x="2260" y="46443"/>
                </a:lnTo>
                <a:lnTo>
                  <a:pt x="33032" y="49707"/>
                </a:lnTo>
                <a:lnTo>
                  <a:pt x="33883" y="41516"/>
                </a:lnTo>
                <a:lnTo>
                  <a:pt x="35559" y="35788"/>
                </a:lnTo>
                <a:lnTo>
                  <a:pt x="40538" y="29311"/>
                </a:lnTo>
                <a:lnTo>
                  <a:pt x="43738" y="27685"/>
                </a:lnTo>
                <a:lnTo>
                  <a:pt x="89943" y="27685"/>
                </a:lnTo>
                <a:lnTo>
                  <a:pt x="89674" y="26517"/>
                </a:lnTo>
                <a:lnTo>
                  <a:pt x="54493" y="304"/>
                </a:lnTo>
                <a:lnTo>
                  <a:pt x="468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509891" y="6074495"/>
            <a:ext cx="394934" cy="204470"/>
          </a:xfrm>
          <a:custGeom>
            <a:avLst/>
            <a:gdLst/>
            <a:ahLst/>
            <a:cxnLst/>
            <a:rect l="l" t="t" r="r" b="b"/>
            <a:pathLst>
              <a:path w="371475" h="204470">
                <a:moveTo>
                  <a:pt x="208838" y="0"/>
                </a:moveTo>
                <a:lnTo>
                  <a:pt x="0" y="0"/>
                </a:lnTo>
                <a:lnTo>
                  <a:pt x="0" y="33400"/>
                </a:lnTo>
                <a:lnTo>
                  <a:pt x="4241" y="93910"/>
                </a:lnTo>
                <a:lnTo>
                  <a:pt x="17184" y="138986"/>
                </a:lnTo>
                <a:lnTo>
                  <a:pt x="39158" y="170605"/>
                </a:lnTo>
                <a:lnTo>
                  <a:pt x="111511" y="201377"/>
                </a:lnTo>
                <a:lnTo>
                  <a:pt x="162547" y="204482"/>
                </a:lnTo>
                <a:lnTo>
                  <a:pt x="371386" y="204482"/>
                </a:lnTo>
                <a:lnTo>
                  <a:pt x="320350" y="201377"/>
                </a:lnTo>
                <a:lnTo>
                  <a:pt x="279330" y="190743"/>
                </a:lnTo>
                <a:lnTo>
                  <a:pt x="247997" y="170605"/>
                </a:lnTo>
                <a:lnTo>
                  <a:pt x="226023" y="138986"/>
                </a:lnTo>
                <a:lnTo>
                  <a:pt x="213080" y="93910"/>
                </a:lnTo>
                <a:lnTo>
                  <a:pt x="208838" y="33400"/>
                </a:lnTo>
                <a:lnTo>
                  <a:pt x="208838" y="0"/>
                </a:lnTo>
                <a:close/>
              </a:path>
            </a:pathLst>
          </a:custGeom>
          <a:solidFill>
            <a:srgbClr val="E94C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578752" y="6097218"/>
            <a:ext cx="103290" cy="147955"/>
          </a:xfrm>
          <a:custGeom>
            <a:avLst/>
            <a:gdLst/>
            <a:ahLst/>
            <a:cxnLst/>
            <a:rect l="l" t="t" r="r" b="b"/>
            <a:pathLst>
              <a:path w="97154" h="147954">
                <a:moveTo>
                  <a:pt x="82727" y="120738"/>
                </a:moveTo>
                <a:lnTo>
                  <a:pt x="55956" y="120738"/>
                </a:lnTo>
                <a:lnTo>
                  <a:pt x="55956" y="147929"/>
                </a:lnTo>
                <a:lnTo>
                  <a:pt x="82727" y="147929"/>
                </a:lnTo>
                <a:lnTo>
                  <a:pt x="82727" y="120738"/>
                </a:lnTo>
                <a:close/>
              </a:path>
              <a:path w="97154" h="147954">
                <a:moveTo>
                  <a:pt x="82727" y="0"/>
                </a:moveTo>
                <a:lnTo>
                  <a:pt x="55956" y="0"/>
                </a:lnTo>
                <a:lnTo>
                  <a:pt x="0" y="87503"/>
                </a:lnTo>
                <a:lnTo>
                  <a:pt x="0" y="120738"/>
                </a:lnTo>
                <a:lnTo>
                  <a:pt x="96596" y="120738"/>
                </a:lnTo>
                <a:lnTo>
                  <a:pt x="96596" y="89395"/>
                </a:lnTo>
                <a:lnTo>
                  <a:pt x="26390" y="89395"/>
                </a:lnTo>
                <a:lnTo>
                  <a:pt x="55956" y="43611"/>
                </a:lnTo>
                <a:lnTo>
                  <a:pt x="82727" y="43611"/>
                </a:lnTo>
                <a:lnTo>
                  <a:pt x="82727" y="0"/>
                </a:lnTo>
                <a:close/>
              </a:path>
              <a:path w="97154" h="147954">
                <a:moveTo>
                  <a:pt x="82727" y="43611"/>
                </a:moveTo>
                <a:lnTo>
                  <a:pt x="55956" y="43611"/>
                </a:lnTo>
                <a:lnTo>
                  <a:pt x="55956" y="89395"/>
                </a:lnTo>
                <a:lnTo>
                  <a:pt x="82727" y="89395"/>
                </a:lnTo>
                <a:lnTo>
                  <a:pt x="82727" y="4361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811552" y="6458457"/>
            <a:ext cx="2725382" cy="3028950"/>
          </a:xfrm>
          <a:custGeom>
            <a:avLst/>
            <a:gdLst/>
            <a:ahLst/>
            <a:cxnLst/>
            <a:rect l="l" t="t" r="r" b="b"/>
            <a:pathLst>
              <a:path w="2563495" h="3028950">
                <a:moveTo>
                  <a:pt x="0" y="3028442"/>
                </a:moveTo>
                <a:lnTo>
                  <a:pt x="2563202" y="3028442"/>
                </a:lnTo>
                <a:lnTo>
                  <a:pt x="2563202" y="0"/>
                </a:lnTo>
                <a:lnTo>
                  <a:pt x="0" y="0"/>
                </a:lnTo>
                <a:lnTo>
                  <a:pt x="0" y="3028442"/>
                </a:lnTo>
                <a:close/>
              </a:path>
            </a:pathLst>
          </a:custGeom>
          <a:solidFill>
            <a:srgbClr val="D6AF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9894226" y="6526670"/>
            <a:ext cx="2575510" cy="471924"/>
          </a:xfrm>
          <a:prstGeom prst="rect">
            <a:avLst/>
          </a:prstGeom>
          <a:solidFill>
            <a:srgbClr val="902320"/>
          </a:solidFill>
        </p:spPr>
        <p:txBody>
          <a:bodyPr vert="horz" wrap="square" lIns="0" tIns="60960" rIns="0" bIns="0" rtlCol="0">
            <a:spAutoFit/>
          </a:bodyPr>
          <a:lstStyle/>
          <a:p>
            <a:pPr marL="742950" marR="381000" indent="-360045">
              <a:lnSpc>
                <a:spcPts val="1600"/>
              </a:lnSpc>
              <a:spcBef>
                <a:spcPts val="480"/>
              </a:spcBef>
            </a:pPr>
            <a:r>
              <a:rPr sz="1400" b="1" spc="-60" dirty="0">
                <a:solidFill>
                  <a:srgbClr val="FFFFFF"/>
                </a:solidFill>
                <a:latin typeface="Arial Black"/>
                <a:cs typeface="Arial Black"/>
              </a:rPr>
              <a:t>EXÉCUTANT </a:t>
            </a:r>
            <a:r>
              <a:rPr sz="1400" b="1" spc="-55" dirty="0">
                <a:solidFill>
                  <a:srgbClr val="FFFFFF"/>
                </a:solidFill>
                <a:latin typeface="Arial Black"/>
                <a:cs typeface="Arial Black"/>
              </a:rPr>
              <a:t>DES  </a:t>
            </a:r>
            <a:r>
              <a:rPr sz="1400" b="1" spc="-85" dirty="0">
                <a:solidFill>
                  <a:srgbClr val="FFFFFF"/>
                </a:solidFill>
                <a:latin typeface="Arial Black"/>
                <a:cs typeface="Arial Black"/>
              </a:rPr>
              <a:t>TRAVAUX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9989144" y="7272239"/>
            <a:ext cx="2339900" cy="692150"/>
          </a:xfrm>
          <a:custGeom>
            <a:avLst/>
            <a:gdLst/>
            <a:ahLst/>
            <a:cxnLst/>
            <a:rect l="l" t="t" r="r" b="b"/>
            <a:pathLst>
              <a:path w="2200909" h="692150">
                <a:moveTo>
                  <a:pt x="2200656" y="0"/>
                </a:moveTo>
                <a:lnTo>
                  <a:pt x="0" y="0"/>
                </a:lnTo>
                <a:lnTo>
                  <a:pt x="0" y="461479"/>
                </a:lnTo>
                <a:lnTo>
                  <a:pt x="3600" y="594681"/>
                </a:lnTo>
                <a:lnTo>
                  <a:pt x="28800" y="663082"/>
                </a:lnTo>
                <a:lnTo>
                  <a:pt x="97201" y="688283"/>
                </a:lnTo>
                <a:lnTo>
                  <a:pt x="230403" y="691883"/>
                </a:lnTo>
                <a:lnTo>
                  <a:pt x="1970265" y="691883"/>
                </a:lnTo>
                <a:lnTo>
                  <a:pt x="2103459" y="688283"/>
                </a:lnTo>
                <a:lnTo>
                  <a:pt x="2171857" y="663082"/>
                </a:lnTo>
                <a:lnTo>
                  <a:pt x="2197056" y="594681"/>
                </a:lnTo>
                <a:lnTo>
                  <a:pt x="2200656" y="461479"/>
                </a:lnTo>
                <a:lnTo>
                  <a:pt x="22006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10240238" y="7422085"/>
            <a:ext cx="1813996" cy="399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250" b="1" spc="-60" dirty="0">
                <a:latin typeface="Arial"/>
                <a:cs typeface="Arial"/>
              </a:rPr>
              <a:t>Adapte</a:t>
            </a:r>
            <a:r>
              <a:rPr sz="1250" b="1" spc="-204" dirty="0">
                <a:latin typeface="Arial"/>
                <a:cs typeface="Arial"/>
              </a:rPr>
              <a:t> </a:t>
            </a:r>
            <a:r>
              <a:rPr sz="1250" b="1" spc="-45" dirty="0">
                <a:latin typeface="Arial"/>
                <a:cs typeface="Arial"/>
              </a:rPr>
              <a:t>son</a:t>
            </a:r>
            <a:r>
              <a:rPr sz="1250" b="1" spc="-204" dirty="0">
                <a:latin typeface="Arial"/>
                <a:cs typeface="Arial"/>
              </a:rPr>
              <a:t> </a:t>
            </a:r>
            <a:r>
              <a:rPr sz="1250" b="1" spc="-80" dirty="0">
                <a:latin typeface="Arial"/>
                <a:cs typeface="Arial"/>
              </a:rPr>
              <a:t>offre</a:t>
            </a:r>
            <a:endParaRPr sz="12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sz="1250" b="1" spc="-45" dirty="0">
                <a:latin typeface="Arial"/>
                <a:cs typeface="Arial"/>
              </a:rPr>
              <a:t>aux</a:t>
            </a:r>
            <a:r>
              <a:rPr sz="1250" b="1" spc="-215" dirty="0">
                <a:latin typeface="Arial"/>
                <a:cs typeface="Arial"/>
              </a:rPr>
              <a:t> </a:t>
            </a:r>
            <a:r>
              <a:rPr sz="1250" b="1" spc="-60" dirty="0">
                <a:latin typeface="Arial"/>
                <a:cs typeface="Arial"/>
              </a:rPr>
              <a:t>données</a:t>
            </a:r>
            <a:r>
              <a:rPr sz="1250" b="1" spc="-220" dirty="0">
                <a:latin typeface="Arial"/>
                <a:cs typeface="Arial"/>
              </a:rPr>
              <a:t> </a:t>
            </a:r>
            <a:r>
              <a:rPr sz="1250" b="1" spc="-75" dirty="0">
                <a:latin typeface="Arial"/>
                <a:cs typeface="Arial"/>
              </a:rPr>
              <a:t>disponibles</a:t>
            </a:r>
            <a:endParaRPr sz="125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9989144" y="7272239"/>
            <a:ext cx="2339900" cy="692150"/>
          </a:xfrm>
          <a:custGeom>
            <a:avLst/>
            <a:gdLst/>
            <a:ahLst/>
            <a:cxnLst/>
            <a:rect l="l" t="t" r="r" b="b"/>
            <a:pathLst>
              <a:path w="2200909" h="692150">
                <a:moveTo>
                  <a:pt x="0" y="0"/>
                </a:moveTo>
                <a:lnTo>
                  <a:pt x="0" y="461479"/>
                </a:lnTo>
                <a:lnTo>
                  <a:pt x="3600" y="594681"/>
                </a:lnTo>
                <a:lnTo>
                  <a:pt x="28800" y="663082"/>
                </a:lnTo>
                <a:lnTo>
                  <a:pt x="97201" y="688283"/>
                </a:lnTo>
                <a:lnTo>
                  <a:pt x="230403" y="691883"/>
                </a:lnTo>
                <a:lnTo>
                  <a:pt x="1970265" y="691883"/>
                </a:lnTo>
                <a:lnTo>
                  <a:pt x="2103459" y="688283"/>
                </a:lnTo>
                <a:lnTo>
                  <a:pt x="2171857" y="663082"/>
                </a:lnTo>
                <a:lnTo>
                  <a:pt x="2197056" y="594681"/>
                </a:lnTo>
                <a:lnTo>
                  <a:pt x="2200656" y="461479"/>
                </a:lnTo>
                <a:lnTo>
                  <a:pt x="2200656" y="0"/>
                </a:lnTo>
                <a:lnTo>
                  <a:pt x="0" y="0"/>
                </a:lnTo>
                <a:close/>
              </a:path>
            </a:pathLst>
          </a:custGeom>
          <a:ln w="5080">
            <a:solidFill>
              <a:srgbClr val="9225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9995672" y="7275455"/>
            <a:ext cx="394934" cy="204470"/>
          </a:xfrm>
          <a:custGeom>
            <a:avLst/>
            <a:gdLst/>
            <a:ahLst/>
            <a:cxnLst/>
            <a:rect l="l" t="t" r="r" b="b"/>
            <a:pathLst>
              <a:path w="371475" h="204470">
                <a:moveTo>
                  <a:pt x="208838" y="0"/>
                </a:moveTo>
                <a:lnTo>
                  <a:pt x="0" y="0"/>
                </a:lnTo>
                <a:lnTo>
                  <a:pt x="0" y="33400"/>
                </a:lnTo>
                <a:lnTo>
                  <a:pt x="4241" y="93910"/>
                </a:lnTo>
                <a:lnTo>
                  <a:pt x="17184" y="138986"/>
                </a:lnTo>
                <a:lnTo>
                  <a:pt x="39158" y="170605"/>
                </a:lnTo>
                <a:lnTo>
                  <a:pt x="111511" y="201377"/>
                </a:lnTo>
                <a:lnTo>
                  <a:pt x="162547" y="204482"/>
                </a:lnTo>
                <a:lnTo>
                  <a:pt x="371386" y="204482"/>
                </a:lnTo>
                <a:lnTo>
                  <a:pt x="320350" y="201377"/>
                </a:lnTo>
                <a:lnTo>
                  <a:pt x="279330" y="190743"/>
                </a:lnTo>
                <a:lnTo>
                  <a:pt x="247997" y="170605"/>
                </a:lnTo>
                <a:lnTo>
                  <a:pt x="226023" y="138986"/>
                </a:lnTo>
                <a:lnTo>
                  <a:pt x="213080" y="93910"/>
                </a:lnTo>
                <a:lnTo>
                  <a:pt x="208838" y="33400"/>
                </a:lnTo>
                <a:lnTo>
                  <a:pt x="208838" y="0"/>
                </a:lnTo>
                <a:close/>
              </a:path>
            </a:pathLst>
          </a:custGeom>
          <a:solidFill>
            <a:srgbClr val="E94C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0068126" y="7298175"/>
            <a:ext cx="97215" cy="150495"/>
          </a:xfrm>
          <a:custGeom>
            <a:avLst/>
            <a:gdLst/>
            <a:ahLst/>
            <a:cxnLst/>
            <a:rect l="l" t="t" r="r" b="b"/>
            <a:pathLst>
              <a:path w="91440" h="150495">
                <a:moveTo>
                  <a:pt x="56240" y="0"/>
                </a:moveTo>
                <a:lnTo>
                  <a:pt x="47452" y="0"/>
                </a:lnTo>
                <a:lnTo>
                  <a:pt x="36898" y="1143"/>
                </a:lnTo>
                <a:lnTo>
                  <a:pt x="7030" y="28773"/>
                </a:lnTo>
                <a:lnTo>
                  <a:pt x="104" y="72198"/>
                </a:lnTo>
                <a:lnTo>
                  <a:pt x="0" y="77977"/>
                </a:lnTo>
                <a:lnTo>
                  <a:pt x="317" y="88784"/>
                </a:lnTo>
                <a:lnTo>
                  <a:pt x="9186" y="126815"/>
                </a:lnTo>
                <a:lnTo>
                  <a:pt x="40696" y="149952"/>
                </a:lnTo>
                <a:lnTo>
                  <a:pt x="48582" y="150418"/>
                </a:lnTo>
                <a:lnTo>
                  <a:pt x="57777" y="150418"/>
                </a:lnTo>
                <a:lnTo>
                  <a:pt x="86274" y="125209"/>
                </a:lnTo>
                <a:lnTo>
                  <a:pt x="43375" y="125209"/>
                </a:lnTo>
                <a:lnTo>
                  <a:pt x="39680" y="122974"/>
                </a:lnTo>
                <a:lnTo>
                  <a:pt x="33647" y="114045"/>
                </a:lnTo>
                <a:lnTo>
                  <a:pt x="32136" y="107886"/>
                </a:lnTo>
                <a:lnTo>
                  <a:pt x="32136" y="92265"/>
                </a:lnTo>
                <a:lnTo>
                  <a:pt x="33584" y="86321"/>
                </a:lnTo>
                <a:lnTo>
                  <a:pt x="39362" y="77977"/>
                </a:lnTo>
                <a:lnTo>
                  <a:pt x="42943" y="75895"/>
                </a:lnTo>
                <a:lnTo>
                  <a:pt x="86700" y="75895"/>
                </a:lnTo>
                <a:lnTo>
                  <a:pt x="85284" y="72198"/>
                </a:lnTo>
                <a:lnTo>
                  <a:pt x="81113" y="65277"/>
                </a:lnTo>
                <a:lnTo>
                  <a:pt x="31082" y="65277"/>
                </a:lnTo>
                <a:lnTo>
                  <a:pt x="31922" y="54370"/>
                </a:lnTo>
                <a:lnTo>
                  <a:pt x="42169" y="24803"/>
                </a:lnTo>
                <a:lnTo>
                  <a:pt x="85902" y="24803"/>
                </a:lnTo>
                <a:lnTo>
                  <a:pt x="84371" y="20929"/>
                </a:lnTo>
                <a:lnTo>
                  <a:pt x="77640" y="10617"/>
                </a:lnTo>
                <a:lnTo>
                  <a:pt x="73398" y="6692"/>
                </a:lnTo>
                <a:lnTo>
                  <a:pt x="63200" y="1333"/>
                </a:lnTo>
                <a:lnTo>
                  <a:pt x="56240" y="0"/>
                </a:lnTo>
                <a:close/>
              </a:path>
              <a:path w="91440" h="150495">
                <a:moveTo>
                  <a:pt x="86700" y="75895"/>
                </a:moveTo>
                <a:lnTo>
                  <a:pt x="51389" y="75895"/>
                </a:lnTo>
                <a:lnTo>
                  <a:pt x="54894" y="78054"/>
                </a:lnTo>
                <a:lnTo>
                  <a:pt x="60520" y="86652"/>
                </a:lnTo>
                <a:lnTo>
                  <a:pt x="61930" y="92900"/>
                </a:lnTo>
                <a:lnTo>
                  <a:pt x="61930" y="109105"/>
                </a:lnTo>
                <a:lnTo>
                  <a:pt x="60571" y="115125"/>
                </a:lnTo>
                <a:lnTo>
                  <a:pt x="55135" y="123189"/>
                </a:lnTo>
                <a:lnTo>
                  <a:pt x="51770" y="125209"/>
                </a:lnTo>
                <a:lnTo>
                  <a:pt x="86274" y="125209"/>
                </a:lnTo>
                <a:lnTo>
                  <a:pt x="88129" y="120193"/>
                </a:lnTo>
                <a:lnTo>
                  <a:pt x="89745" y="113776"/>
                </a:lnTo>
                <a:lnTo>
                  <a:pt x="90715" y="107049"/>
                </a:lnTo>
                <a:lnTo>
                  <a:pt x="91038" y="100012"/>
                </a:lnTo>
                <a:lnTo>
                  <a:pt x="90398" y="89810"/>
                </a:lnTo>
                <a:lnTo>
                  <a:pt x="88479" y="80540"/>
                </a:lnTo>
                <a:lnTo>
                  <a:pt x="86700" y="75895"/>
                </a:lnTo>
                <a:close/>
              </a:path>
              <a:path w="91440" h="150495">
                <a:moveTo>
                  <a:pt x="55821" y="50901"/>
                </a:moveTo>
                <a:lnTo>
                  <a:pt x="50741" y="50901"/>
                </a:lnTo>
                <a:lnTo>
                  <a:pt x="46271" y="52069"/>
                </a:lnTo>
                <a:lnTo>
                  <a:pt x="38524" y="56768"/>
                </a:lnTo>
                <a:lnTo>
                  <a:pt x="34752" y="60388"/>
                </a:lnTo>
                <a:lnTo>
                  <a:pt x="31082" y="65277"/>
                </a:lnTo>
                <a:lnTo>
                  <a:pt x="81113" y="65277"/>
                </a:lnTo>
                <a:lnTo>
                  <a:pt x="55821" y="50901"/>
                </a:lnTo>
                <a:close/>
              </a:path>
              <a:path w="91440" h="150495">
                <a:moveTo>
                  <a:pt x="85902" y="24803"/>
                </a:moveTo>
                <a:lnTo>
                  <a:pt x="49916" y="24803"/>
                </a:lnTo>
                <a:lnTo>
                  <a:pt x="52240" y="25958"/>
                </a:lnTo>
                <a:lnTo>
                  <a:pt x="56012" y="30594"/>
                </a:lnTo>
                <a:lnTo>
                  <a:pt x="57358" y="34556"/>
                </a:lnTo>
                <a:lnTo>
                  <a:pt x="58158" y="40182"/>
                </a:lnTo>
                <a:lnTo>
                  <a:pt x="88702" y="35217"/>
                </a:lnTo>
                <a:lnTo>
                  <a:pt x="86936" y="27419"/>
                </a:lnTo>
                <a:lnTo>
                  <a:pt x="85902" y="248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0035070" y="8366639"/>
            <a:ext cx="2339900" cy="692150"/>
          </a:xfrm>
          <a:custGeom>
            <a:avLst/>
            <a:gdLst/>
            <a:ahLst/>
            <a:cxnLst/>
            <a:rect l="l" t="t" r="r" b="b"/>
            <a:pathLst>
              <a:path w="2200909" h="692150">
                <a:moveTo>
                  <a:pt x="2200656" y="0"/>
                </a:moveTo>
                <a:lnTo>
                  <a:pt x="0" y="0"/>
                </a:lnTo>
                <a:lnTo>
                  <a:pt x="0" y="461479"/>
                </a:lnTo>
                <a:lnTo>
                  <a:pt x="3600" y="594681"/>
                </a:lnTo>
                <a:lnTo>
                  <a:pt x="28800" y="663082"/>
                </a:lnTo>
                <a:lnTo>
                  <a:pt x="97201" y="688283"/>
                </a:lnTo>
                <a:lnTo>
                  <a:pt x="230403" y="691883"/>
                </a:lnTo>
                <a:lnTo>
                  <a:pt x="1970265" y="691883"/>
                </a:lnTo>
                <a:lnTo>
                  <a:pt x="2103459" y="688283"/>
                </a:lnTo>
                <a:lnTo>
                  <a:pt x="2171857" y="663082"/>
                </a:lnTo>
                <a:lnTo>
                  <a:pt x="2197056" y="594681"/>
                </a:lnTo>
                <a:lnTo>
                  <a:pt x="2200656" y="461479"/>
                </a:lnTo>
                <a:lnTo>
                  <a:pt x="22006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10396545" y="8516485"/>
            <a:ext cx="1593238" cy="399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250" spc="-50" dirty="0">
                <a:latin typeface="Arial"/>
                <a:cs typeface="Arial"/>
              </a:rPr>
              <a:t>Est</a:t>
            </a:r>
            <a:r>
              <a:rPr sz="1250" spc="-190" dirty="0">
                <a:latin typeface="Arial"/>
                <a:cs typeface="Arial"/>
              </a:rPr>
              <a:t> </a:t>
            </a:r>
            <a:r>
              <a:rPr sz="1250" b="1" spc="-70" dirty="0">
                <a:latin typeface="Arial"/>
                <a:cs typeface="Arial"/>
              </a:rPr>
              <a:t>titulaire</a:t>
            </a:r>
            <a:r>
              <a:rPr sz="1250" b="1" spc="-190" dirty="0">
                <a:latin typeface="Arial"/>
                <a:cs typeface="Arial"/>
              </a:rPr>
              <a:t> </a:t>
            </a:r>
            <a:r>
              <a:rPr sz="1250" b="1" spc="-30" dirty="0">
                <a:latin typeface="Arial"/>
                <a:cs typeface="Arial"/>
              </a:rPr>
              <a:t>du</a:t>
            </a:r>
            <a:r>
              <a:rPr sz="1250" b="1" spc="-190" dirty="0">
                <a:latin typeface="Arial"/>
                <a:cs typeface="Arial"/>
              </a:rPr>
              <a:t> </a:t>
            </a:r>
            <a:r>
              <a:rPr sz="1250" b="1" spc="-75" dirty="0">
                <a:latin typeface="Arial"/>
                <a:cs typeface="Arial"/>
              </a:rPr>
              <a:t>marché</a:t>
            </a:r>
            <a:endParaRPr sz="12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sz="1250" spc="-35" dirty="0">
                <a:latin typeface="Arial"/>
                <a:cs typeface="Arial"/>
              </a:rPr>
              <a:t>et</a:t>
            </a:r>
            <a:r>
              <a:rPr sz="1250" spc="-190" dirty="0">
                <a:latin typeface="Arial"/>
                <a:cs typeface="Arial"/>
              </a:rPr>
              <a:t> </a:t>
            </a:r>
            <a:r>
              <a:rPr sz="1250" spc="-65" dirty="0">
                <a:latin typeface="Arial"/>
                <a:cs typeface="Arial"/>
              </a:rPr>
              <a:t>prépare</a:t>
            </a:r>
            <a:r>
              <a:rPr sz="1250" spc="-185" dirty="0">
                <a:latin typeface="Arial"/>
                <a:cs typeface="Arial"/>
              </a:rPr>
              <a:t> </a:t>
            </a:r>
            <a:r>
              <a:rPr sz="1250" spc="-50" dirty="0">
                <a:latin typeface="Arial"/>
                <a:cs typeface="Arial"/>
              </a:rPr>
              <a:t>les</a:t>
            </a:r>
            <a:r>
              <a:rPr sz="1250" spc="-190" dirty="0">
                <a:latin typeface="Arial"/>
                <a:cs typeface="Arial"/>
              </a:rPr>
              <a:t> </a:t>
            </a:r>
            <a:r>
              <a:rPr sz="1250" spc="-80" dirty="0">
                <a:latin typeface="Arial"/>
                <a:cs typeface="Arial"/>
              </a:rPr>
              <a:t>travaux</a:t>
            </a:r>
            <a:endParaRPr sz="1250">
              <a:latin typeface="Arial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10035070" y="8366639"/>
            <a:ext cx="2339900" cy="692150"/>
          </a:xfrm>
          <a:custGeom>
            <a:avLst/>
            <a:gdLst/>
            <a:ahLst/>
            <a:cxnLst/>
            <a:rect l="l" t="t" r="r" b="b"/>
            <a:pathLst>
              <a:path w="2200909" h="692150">
                <a:moveTo>
                  <a:pt x="0" y="0"/>
                </a:moveTo>
                <a:lnTo>
                  <a:pt x="0" y="461479"/>
                </a:lnTo>
                <a:lnTo>
                  <a:pt x="3600" y="594681"/>
                </a:lnTo>
                <a:lnTo>
                  <a:pt x="28800" y="663082"/>
                </a:lnTo>
                <a:lnTo>
                  <a:pt x="97201" y="688283"/>
                </a:lnTo>
                <a:lnTo>
                  <a:pt x="230403" y="691883"/>
                </a:lnTo>
                <a:lnTo>
                  <a:pt x="1970265" y="691883"/>
                </a:lnTo>
                <a:lnTo>
                  <a:pt x="2103459" y="688283"/>
                </a:lnTo>
                <a:lnTo>
                  <a:pt x="2171857" y="663082"/>
                </a:lnTo>
                <a:lnTo>
                  <a:pt x="2197056" y="594681"/>
                </a:lnTo>
                <a:lnTo>
                  <a:pt x="2200656" y="461479"/>
                </a:lnTo>
                <a:lnTo>
                  <a:pt x="2200656" y="0"/>
                </a:lnTo>
                <a:lnTo>
                  <a:pt x="0" y="0"/>
                </a:lnTo>
                <a:close/>
              </a:path>
            </a:pathLst>
          </a:custGeom>
          <a:ln w="5080">
            <a:solidFill>
              <a:srgbClr val="9225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0038538" y="8369855"/>
            <a:ext cx="394934" cy="204470"/>
          </a:xfrm>
          <a:custGeom>
            <a:avLst/>
            <a:gdLst/>
            <a:ahLst/>
            <a:cxnLst/>
            <a:rect l="l" t="t" r="r" b="b"/>
            <a:pathLst>
              <a:path w="371475" h="204470">
                <a:moveTo>
                  <a:pt x="208838" y="0"/>
                </a:moveTo>
                <a:lnTo>
                  <a:pt x="0" y="0"/>
                </a:lnTo>
                <a:lnTo>
                  <a:pt x="0" y="33401"/>
                </a:lnTo>
                <a:lnTo>
                  <a:pt x="4241" y="93910"/>
                </a:lnTo>
                <a:lnTo>
                  <a:pt x="17184" y="138986"/>
                </a:lnTo>
                <a:lnTo>
                  <a:pt x="39158" y="170605"/>
                </a:lnTo>
                <a:lnTo>
                  <a:pt x="111511" y="201377"/>
                </a:lnTo>
                <a:lnTo>
                  <a:pt x="162547" y="204482"/>
                </a:lnTo>
                <a:lnTo>
                  <a:pt x="371386" y="204482"/>
                </a:lnTo>
                <a:lnTo>
                  <a:pt x="320350" y="201377"/>
                </a:lnTo>
                <a:lnTo>
                  <a:pt x="279330" y="190743"/>
                </a:lnTo>
                <a:lnTo>
                  <a:pt x="247997" y="170605"/>
                </a:lnTo>
                <a:lnTo>
                  <a:pt x="226023" y="138986"/>
                </a:lnTo>
                <a:lnTo>
                  <a:pt x="213080" y="93910"/>
                </a:lnTo>
                <a:lnTo>
                  <a:pt x="208838" y="33401"/>
                </a:lnTo>
                <a:lnTo>
                  <a:pt x="208838" y="0"/>
                </a:lnTo>
                <a:close/>
              </a:path>
            </a:pathLst>
          </a:custGeom>
          <a:solidFill>
            <a:srgbClr val="E94C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0110775" y="8392576"/>
            <a:ext cx="96539" cy="150495"/>
          </a:xfrm>
          <a:custGeom>
            <a:avLst/>
            <a:gdLst/>
            <a:ahLst/>
            <a:cxnLst/>
            <a:rect l="l" t="t" r="r" b="b"/>
            <a:pathLst>
              <a:path w="90804" h="150495">
                <a:moveTo>
                  <a:pt x="43357" y="0"/>
                </a:moveTo>
                <a:lnTo>
                  <a:pt x="6650" y="22194"/>
                </a:lnTo>
                <a:lnTo>
                  <a:pt x="3390" y="38785"/>
                </a:lnTo>
                <a:lnTo>
                  <a:pt x="3434" y="46393"/>
                </a:lnTo>
                <a:lnTo>
                  <a:pt x="4902" y="52743"/>
                </a:lnTo>
                <a:lnTo>
                  <a:pt x="10121" y="62598"/>
                </a:lnTo>
                <a:lnTo>
                  <a:pt x="13639" y="66370"/>
                </a:lnTo>
                <a:lnTo>
                  <a:pt x="18465" y="69748"/>
                </a:lnTo>
                <a:lnTo>
                  <a:pt x="12191" y="72986"/>
                </a:lnTo>
                <a:lnTo>
                  <a:pt x="7531" y="77571"/>
                </a:lnTo>
                <a:lnTo>
                  <a:pt x="1511" y="89407"/>
                </a:lnTo>
                <a:lnTo>
                  <a:pt x="0" y="96634"/>
                </a:lnTo>
                <a:lnTo>
                  <a:pt x="0" y="113906"/>
                </a:lnTo>
                <a:lnTo>
                  <a:pt x="24078" y="147343"/>
                </a:lnTo>
                <a:lnTo>
                  <a:pt x="45770" y="150418"/>
                </a:lnTo>
                <a:lnTo>
                  <a:pt x="52006" y="150418"/>
                </a:lnTo>
                <a:lnTo>
                  <a:pt x="86588" y="125602"/>
                </a:lnTo>
                <a:lnTo>
                  <a:pt x="41414" y="125602"/>
                </a:lnTo>
                <a:lnTo>
                  <a:pt x="38005" y="123545"/>
                </a:lnTo>
                <a:lnTo>
                  <a:pt x="32092" y="115442"/>
                </a:lnTo>
                <a:lnTo>
                  <a:pt x="30606" y="110197"/>
                </a:lnTo>
                <a:lnTo>
                  <a:pt x="30711" y="96634"/>
                </a:lnTo>
                <a:lnTo>
                  <a:pt x="32029" y="91681"/>
                </a:lnTo>
                <a:lnTo>
                  <a:pt x="37706" y="83743"/>
                </a:lnTo>
                <a:lnTo>
                  <a:pt x="41046" y="81749"/>
                </a:lnTo>
                <a:lnTo>
                  <a:pt x="84513" y="81749"/>
                </a:lnTo>
                <a:lnTo>
                  <a:pt x="82981" y="78511"/>
                </a:lnTo>
                <a:lnTo>
                  <a:pt x="78524" y="73520"/>
                </a:lnTo>
                <a:lnTo>
                  <a:pt x="72542" y="69748"/>
                </a:lnTo>
                <a:lnTo>
                  <a:pt x="77063" y="65773"/>
                </a:lnTo>
                <a:lnTo>
                  <a:pt x="80378" y="61683"/>
                </a:lnTo>
                <a:lnTo>
                  <a:pt x="82237" y="57937"/>
                </a:lnTo>
                <a:lnTo>
                  <a:pt x="41414" y="57937"/>
                </a:lnTo>
                <a:lnTo>
                  <a:pt x="38239" y="56400"/>
                </a:lnTo>
                <a:lnTo>
                  <a:pt x="33464" y="50253"/>
                </a:lnTo>
                <a:lnTo>
                  <a:pt x="32326" y="46393"/>
                </a:lnTo>
                <a:lnTo>
                  <a:pt x="32270" y="36283"/>
                </a:lnTo>
                <a:lnTo>
                  <a:pt x="33439" y="32296"/>
                </a:lnTo>
                <a:lnTo>
                  <a:pt x="38112" y="26136"/>
                </a:lnTo>
                <a:lnTo>
                  <a:pt x="41147" y="24599"/>
                </a:lnTo>
                <a:lnTo>
                  <a:pt x="84320" y="24599"/>
                </a:lnTo>
                <a:lnTo>
                  <a:pt x="84067" y="23663"/>
                </a:lnTo>
                <a:lnTo>
                  <a:pt x="53719" y="695"/>
                </a:lnTo>
                <a:lnTo>
                  <a:pt x="43357" y="0"/>
                </a:lnTo>
                <a:close/>
              </a:path>
              <a:path w="90804" h="150495">
                <a:moveTo>
                  <a:pt x="84513" y="81749"/>
                </a:moveTo>
                <a:lnTo>
                  <a:pt x="48729" y="81749"/>
                </a:lnTo>
                <a:lnTo>
                  <a:pt x="52146" y="83807"/>
                </a:lnTo>
                <a:lnTo>
                  <a:pt x="58026" y="92011"/>
                </a:lnTo>
                <a:lnTo>
                  <a:pt x="59419" y="97027"/>
                </a:lnTo>
                <a:lnTo>
                  <a:pt x="59441" y="110197"/>
                </a:lnTo>
                <a:lnTo>
                  <a:pt x="58038" y="115277"/>
                </a:lnTo>
                <a:lnTo>
                  <a:pt x="52196" y="123545"/>
                </a:lnTo>
                <a:lnTo>
                  <a:pt x="48907" y="125602"/>
                </a:lnTo>
                <a:lnTo>
                  <a:pt x="86588" y="125602"/>
                </a:lnTo>
                <a:lnTo>
                  <a:pt x="89065" y="119443"/>
                </a:lnTo>
                <a:lnTo>
                  <a:pt x="90335" y="112648"/>
                </a:lnTo>
                <a:lnTo>
                  <a:pt x="90215" y="97269"/>
                </a:lnTo>
                <a:lnTo>
                  <a:pt x="88861" y="90944"/>
                </a:lnTo>
                <a:lnTo>
                  <a:pt x="84513" y="81749"/>
                </a:lnTo>
                <a:close/>
              </a:path>
              <a:path w="90804" h="150495">
                <a:moveTo>
                  <a:pt x="84320" y="24599"/>
                </a:moveTo>
                <a:lnTo>
                  <a:pt x="48526" y="24599"/>
                </a:lnTo>
                <a:lnTo>
                  <a:pt x="51549" y="26174"/>
                </a:lnTo>
                <a:lnTo>
                  <a:pt x="56273" y="32461"/>
                </a:lnTo>
                <a:lnTo>
                  <a:pt x="57381" y="36283"/>
                </a:lnTo>
                <a:lnTo>
                  <a:pt x="57454" y="46393"/>
                </a:lnTo>
                <a:lnTo>
                  <a:pt x="56324" y="50330"/>
                </a:lnTo>
                <a:lnTo>
                  <a:pt x="51803" y="56426"/>
                </a:lnTo>
                <a:lnTo>
                  <a:pt x="48907" y="57937"/>
                </a:lnTo>
                <a:lnTo>
                  <a:pt x="82237" y="57937"/>
                </a:lnTo>
                <a:lnTo>
                  <a:pt x="85305" y="51752"/>
                </a:lnTo>
                <a:lnTo>
                  <a:pt x="86715" y="45643"/>
                </a:lnTo>
                <a:lnTo>
                  <a:pt x="86690" y="38785"/>
                </a:lnTo>
                <a:lnTo>
                  <a:pt x="86053" y="31018"/>
                </a:lnTo>
                <a:lnTo>
                  <a:pt x="84320" y="245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922930" y="1408899"/>
            <a:ext cx="2572135" cy="465512"/>
          </a:xfrm>
          <a:prstGeom prst="rect">
            <a:avLst/>
          </a:prstGeom>
          <a:solidFill>
            <a:srgbClr val="4FAC2E"/>
          </a:solidFill>
        </p:spPr>
        <p:txBody>
          <a:bodyPr vert="horz" wrap="square" lIns="0" tIns="54610" rIns="0" bIns="0" rtlCol="0">
            <a:spAutoFit/>
          </a:bodyPr>
          <a:lstStyle/>
          <a:p>
            <a:pPr marL="645795" marR="477520" indent="-165735">
              <a:lnSpc>
                <a:spcPts val="1600"/>
              </a:lnSpc>
              <a:spcBef>
                <a:spcPts val="430"/>
              </a:spcBef>
            </a:pPr>
            <a:r>
              <a:rPr sz="1400" b="1" spc="-55" dirty="0">
                <a:solidFill>
                  <a:srgbClr val="FFFFFF"/>
                </a:solidFill>
                <a:latin typeface="Arial Black"/>
                <a:cs typeface="Arial Black"/>
              </a:rPr>
              <a:t>RESPONSABLE  </a:t>
            </a:r>
            <a:r>
              <a:rPr sz="1400" b="1" spc="-35" dirty="0">
                <a:solidFill>
                  <a:srgbClr val="FFFFFF"/>
                </a:solidFill>
                <a:latin typeface="Arial Black"/>
                <a:cs typeface="Arial Black"/>
              </a:rPr>
              <a:t>DU</a:t>
            </a:r>
            <a:r>
              <a:rPr sz="1400" b="1" spc="-10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400" b="1" spc="-60" dirty="0">
                <a:solidFill>
                  <a:srgbClr val="FFFFFF"/>
                </a:solidFill>
                <a:latin typeface="Arial Black"/>
                <a:cs typeface="Arial Black"/>
              </a:rPr>
              <a:t>PROJET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3603936" y="2356419"/>
            <a:ext cx="172826" cy="2551430"/>
          </a:xfrm>
          <a:custGeom>
            <a:avLst/>
            <a:gdLst/>
            <a:ahLst/>
            <a:cxnLst/>
            <a:rect l="l" t="t" r="r" b="b"/>
            <a:pathLst>
              <a:path w="162560" h="2551429">
                <a:moveTo>
                  <a:pt x="0" y="2551367"/>
                </a:moveTo>
                <a:lnTo>
                  <a:pt x="162559" y="2551367"/>
                </a:lnTo>
                <a:lnTo>
                  <a:pt x="162559" y="0"/>
                </a:lnTo>
                <a:lnTo>
                  <a:pt x="0" y="0"/>
                </a:lnTo>
                <a:lnTo>
                  <a:pt x="0" y="2551367"/>
                </a:lnTo>
                <a:close/>
              </a:path>
            </a:pathLst>
          </a:custGeom>
          <a:solidFill>
            <a:srgbClr val="770D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603936" y="5683948"/>
            <a:ext cx="172826" cy="2401570"/>
          </a:xfrm>
          <a:custGeom>
            <a:avLst/>
            <a:gdLst/>
            <a:ahLst/>
            <a:cxnLst/>
            <a:rect l="l" t="t" r="r" b="b"/>
            <a:pathLst>
              <a:path w="162560" h="2401570">
                <a:moveTo>
                  <a:pt x="0" y="2401505"/>
                </a:moveTo>
                <a:lnTo>
                  <a:pt x="162559" y="2401505"/>
                </a:lnTo>
                <a:lnTo>
                  <a:pt x="162559" y="0"/>
                </a:lnTo>
                <a:lnTo>
                  <a:pt x="0" y="0"/>
                </a:lnTo>
                <a:lnTo>
                  <a:pt x="0" y="2401505"/>
                </a:lnTo>
                <a:close/>
              </a:path>
            </a:pathLst>
          </a:custGeom>
          <a:solidFill>
            <a:srgbClr val="770D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504831" y="7894388"/>
            <a:ext cx="371306" cy="480059"/>
          </a:xfrm>
          <a:custGeom>
            <a:avLst/>
            <a:gdLst/>
            <a:ahLst/>
            <a:cxnLst/>
            <a:rect l="l" t="t" r="r" b="b"/>
            <a:pathLst>
              <a:path w="349250" h="480059">
                <a:moveTo>
                  <a:pt x="0" y="0"/>
                </a:moveTo>
                <a:lnTo>
                  <a:pt x="174498" y="479551"/>
                </a:lnTo>
                <a:lnTo>
                  <a:pt x="296863" y="143294"/>
                </a:lnTo>
                <a:lnTo>
                  <a:pt x="174499" y="143294"/>
                </a:lnTo>
                <a:lnTo>
                  <a:pt x="103608" y="107470"/>
                </a:lnTo>
                <a:lnTo>
                  <a:pt x="0" y="0"/>
                </a:lnTo>
                <a:close/>
              </a:path>
              <a:path w="349250" h="480059">
                <a:moveTo>
                  <a:pt x="349008" y="0"/>
                </a:moveTo>
                <a:lnTo>
                  <a:pt x="245393" y="107470"/>
                </a:lnTo>
                <a:lnTo>
                  <a:pt x="174499" y="143294"/>
                </a:lnTo>
                <a:lnTo>
                  <a:pt x="296863" y="143294"/>
                </a:lnTo>
                <a:lnTo>
                  <a:pt x="349008" y="0"/>
                </a:lnTo>
                <a:close/>
              </a:path>
            </a:pathLst>
          </a:custGeom>
          <a:solidFill>
            <a:srgbClr val="770D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152573" y="1993201"/>
            <a:ext cx="2339900" cy="752475"/>
          </a:xfrm>
          <a:custGeom>
            <a:avLst/>
            <a:gdLst/>
            <a:ahLst/>
            <a:cxnLst/>
            <a:rect l="l" t="t" r="r" b="b"/>
            <a:pathLst>
              <a:path w="2200910" h="752475">
                <a:moveTo>
                  <a:pt x="2200656" y="0"/>
                </a:moveTo>
                <a:lnTo>
                  <a:pt x="0" y="0"/>
                </a:lnTo>
                <a:lnTo>
                  <a:pt x="0" y="521957"/>
                </a:lnTo>
                <a:lnTo>
                  <a:pt x="3600" y="655159"/>
                </a:lnTo>
                <a:lnTo>
                  <a:pt x="28800" y="723560"/>
                </a:lnTo>
                <a:lnTo>
                  <a:pt x="97201" y="748760"/>
                </a:lnTo>
                <a:lnTo>
                  <a:pt x="230403" y="752360"/>
                </a:lnTo>
                <a:lnTo>
                  <a:pt x="1970265" y="752360"/>
                </a:lnTo>
                <a:lnTo>
                  <a:pt x="2103459" y="748760"/>
                </a:lnTo>
                <a:lnTo>
                  <a:pt x="2171857" y="723560"/>
                </a:lnTo>
                <a:lnTo>
                  <a:pt x="2197056" y="655159"/>
                </a:lnTo>
                <a:lnTo>
                  <a:pt x="2200656" y="521957"/>
                </a:lnTo>
                <a:lnTo>
                  <a:pt x="22006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1304164" y="1977767"/>
            <a:ext cx="2088087" cy="788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97790">
              <a:lnSpc>
                <a:spcPct val="101299"/>
              </a:lnSpc>
            </a:pPr>
            <a:r>
              <a:rPr sz="1250" b="1" spc="-65" dirty="0">
                <a:latin typeface="Arial"/>
                <a:cs typeface="Arial"/>
              </a:rPr>
              <a:t>Consulte</a:t>
            </a:r>
            <a:r>
              <a:rPr sz="1250" b="1" spc="-185" dirty="0">
                <a:latin typeface="Arial"/>
                <a:cs typeface="Arial"/>
              </a:rPr>
              <a:t> </a:t>
            </a:r>
            <a:r>
              <a:rPr sz="1250" b="1" spc="-35" dirty="0">
                <a:latin typeface="Arial"/>
                <a:cs typeface="Arial"/>
              </a:rPr>
              <a:t>le</a:t>
            </a:r>
            <a:r>
              <a:rPr sz="1250" b="1" spc="-190" dirty="0">
                <a:latin typeface="Arial"/>
                <a:cs typeface="Arial"/>
              </a:rPr>
              <a:t> </a:t>
            </a:r>
            <a:r>
              <a:rPr sz="1250" b="1" spc="-70" dirty="0">
                <a:latin typeface="Arial"/>
                <a:cs typeface="Arial"/>
              </a:rPr>
              <a:t>téléservice</a:t>
            </a:r>
            <a:r>
              <a:rPr sz="1250" b="1" spc="-190" dirty="0">
                <a:latin typeface="Arial"/>
                <a:cs typeface="Arial"/>
              </a:rPr>
              <a:t> </a:t>
            </a:r>
            <a:r>
              <a:rPr sz="1250" b="1" spc="-75" dirty="0">
                <a:latin typeface="Arial"/>
                <a:cs typeface="Arial"/>
              </a:rPr>
              <a:t>(GU)  </a:t>
            </a:r>
            <a:r>
              <a:rPr sz="1250" b="1" spc="-35" dirty="0">
                <a:latin typeface="Arial"/>
                <a:cs typeface="Arial"/>
              </a:rPr>
              <a:t>et</a:t>
            </a:r>
            <a:r>
              <a:rPr sz="1250" b="1" spc="-190" dirty="0">
                <a:latin typeface="Arial"/>
                <a:cs typeface="Arial"/>
              </a:rPr>
              <a:t> </a:t>
            </a:r>
            <a:r>
              <a:rPr sz="1250" b="1" spc="-60" dirty="0">
                <a:latin typeface="Arial"/>
                <a:cs typeface="Arial"/>
              </a:rPr>
              <a:t>envoie</a:t>
            </a:r>
            <a:r>
              <a:rPr sz="1250" b="1" spc="-185" dirty="0">
                <a:latin typeface="Arial"/>
                <a:cs typeface="Arial"/>
              </a:rPr>
              <a:t> </a:t>
            </a:r>
            <a:r>
              <a:rPr sz="1250" b="1" spc="-45" dirty="0">
                <a:latin typeface="Arial"/>
                <a:cs typeface="Arial"/>
              </a:rPr>
              <a:t>une</a:t>
            </a:r>
            <a:r>
              <a:rPr sz="1250" b="1" spc="-190" dirty="0">
                <a:latin typeface="Arial"/>
                <a:cs typeface="Arial"/>
              </a:rPr>
              <a:t> </a:t>
            </a:r>
            <a:r>
              <a:rPr sz="1250" b="1" spc="-70" dirty="0">
                <a:latin typeface="Arial"/>
                <a:cs typeface="Arial"/>
              </a:rPr>
              <a:t>déclaration</a:t>
            </a:r>
            <a:r>
              <a:rPr sz="1250" b="1" spc="-190" dirty="0">
                <a:latin typeface="Arial"/>
                <a:cs typeface="Arial"/>
              </a:rPr>
              <a:t> </a:t>
            </a:r>
            <a:r>
              <a:rPr sz="1250" b="1" spc="-75" dirty="0">
                <a:latin typeface="Arial"/>
                <a:cs typeface="Arial"/>
              </a:rPr>
              <a:t>de</a:t>
            </a:r>
            <a:endParaRPr sz="1250">
              <a:latin typeface="Arial"/>
              <a:cs typeface="Arial"/>
            </a:endParaRPr>
          </a:p>
          <a:p>
            <a:pPr marR="62865" algn="ctr">
              <a:lnSpc>
                <a:spcPct val="100000"/>
              </a:lnSpc>
              <a:spcBef>
                <a:spcPts val="20"/>
              </a:spcBef>
            </a:pPr>
            <a:r>
              <a:rPr sz="1250" b="1" spc="-65" dirty="0">
                <a:latin typeface="Arial"/>
                <a:cs typeface="Arial"/>
              </a:rPr>
              <a:t>projet</a:t>
            </a:r>
            <a:r>
              <a:rPr sz="1250" b="1" spc="-195" dirty="0">
                <a:latin typeface="Arial"/>
                <a:cs typeface="Arial"/>
              </a:rPr>
              <a:t> </a:t>
            </a:r>
            <a:r>
              <a:rPr sz="1250" b="1" spc="-30" dirty="0">
                <a:latin typeface="Arial"/>
                <a:cs typeface="Arial"/>
              </a:rPr>
              <a:t>de</a:t>
            </a:r>
            <a:r>
              <a:rPr sz="1250" b="1" spc="-195" dirty="0">
                <a:latin typeface="Arial"/>
                <a:cs typeface="Arial"/>
              </a:rPr>
              <a:t> </a:t>
            </a:r>
            <a:r>
              <a:rPr sz="1250" b="1" spc="-65" dirty="0">
                <a:latin typeface="Arial"/>
                <a:cs typeface="Arial"/>
              </a:rPr>
              <a:t>travaux</a:t>
            </a:r>
            <a:r>
              <a:rPr sz="1250" b="1" spc="-195" dirty="0">
                <a:latin typeface="Arial"/>
                <a:cs typeface="Arial"/>
              </a:rPr>
              <a:t> </a:t>
            </a:r>
            <a:r>
              <a:rPr sz="1250" b="1" spc="-75" dirty="0">
                <a:latin typeface="Arial"/>
                <a:cs typeface="Arial"/>
              </a:rPr>
              <a:t>(DT)</a:t>
            </a:r>
            <a:endParaRPr sz="1250">
              <a:latin typeface="Arial"/>
              <a:cs typeface="Arial"/>
            </a:endParaRPr>
          </a:p>
          <a:p>
            <a:pPr marR="63500" algn="ctr">
              <a:lnSpc>
                <a:spcPct val="100000"/>
              </a:lnSpc>
              <a:spcBef>
                <a:spcPts val="20"/>
              </a:spcBef>
            </a:pPr>
            <a:r>
              <a:rPr sz="1250" spc="15" dirty="0">
                <a:latin typeface="Arial"/>
                <a:cs typeface="Arial"/>
              </a:rPr>
              <a:t>à</a:t>
            </a:r>
            <a:r>
              <a:rPr sz="1250" spc="-210" dirty="0">
                <a:latin typeface="Arial"/>
                <a:cs typeface="Arial"/>
              </a:rPr>
              <a:t> </a:t>
            </a:r>
            <a:r>
              <a:rPr sz="1250" spc="-60" dirty="0">
                <a:latin typeface="Arial"/>
                <a:cs typeface="Arial"/>
              </a:rPr>
              <a:t>chaque</a:t>
            </a:r>
            <a:r>
              <a:rPr sz="1250" spc="-210" dirty="0">
                <a:latin typeface="Arial"/>
                <a:cs typeface="Arial"/>
              </a:rPr>
              <a:t> </a:t>
            </a:r>
            <a:r>
              <a:rPr sz="1250" spc="-80" dirty="0">
                <a:latin typeface="Arial"/>
                <a:cs typeface="Arial"/>
              </a:rPr>
              <a:t>exploitant</a:t>
            </a:r>
            <a:endParaRPr sz="1250">
              <a:latin typeface="Arial"/>
              <a:cs typeface="Arial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1152573" y="1993201"/>
            <a:ext cx="2339900" cy="752475"/>
          </a:xfrm>
          <a:custGeom>
            <a:avLst/>
            <a:gdLst/>
            <a:ahLst/>
            <a:cxnLst/>
            <a:rect l="l" t="t" r="r" b="b"/>
            <a:pathLst>
              <a:path w="2200910" h="752475">
                <a:moveTo>
                  <a:pt x="0" y="0"/>
                </a:moveTo>
                <a:lnTo>
                  <a:pt x="0" y="521957"/>
                </a:lnTo>
                <a:lnTo>
                  <a:pt x="3600" y="655159"/>
                </a:lnTo>
                <a:lnTo>
                  <a:pt x="28800" y="723560"/>
                </a:lnTo>
                <a:lnTo>
                  <a:pt x="97201" y="748760"/>
                </a:lnTo>
                <a:lnTo>
                  <a:pt x="230403" y="752360"/>
                </a:lnTo>
                <a:lnTo>
                  <a:pt x="1970265" y="752360"/>
                </a:lnTo>
                <a:lnTo>
                  <a:pt x="2103459" y="748760"/>
                </a:lnTo>
                <a:lnTo>
                  <a:pt x="2171857" y="723560"/>
                </a:lnTo>
                <a:lnTo>
                  <a:pt x="2197056" y="655159"/>
                </a:lnTo>
                <a:lnTo>
                  <a:pt x="2200656" y="521957"/>
                </a:lnTo>
                <a:lnTo>
                  <a:pt x="2200656" y="0"/>
                </a:lnTo>
                <a:lnTo>
                  <a:pt x="0" y="0"/>
                </a:lnTo>
                <a:close/>
              </a:path>
            </a:pathLst>
          </a:custGeom>
          <a:ln w="5080">
            <a:solidFill>
              <a:srgbClr val="50AE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323675" y="4930800"/>
            <a:ext cx="1847076" cy="701040"/>
          </a:xfrm>
          <a:custGeom>
            <a:avLst/>
            <a:gdLst/>
            <a:ahLst/>
            <a:cxnLst/>
            <a:rect l="l" t="t" r="r" b="b"/>
            <a:pathLst>
              <a:path w="1737360" h="701039">
                <a:moveTo>
                  <a:pt x="1737321" y="0"/>
                </a:moveTo>
                <a:lnTo>
                  <a:pt x="0" y="0"/>
                </a:lnTo>
                <a:lnTo>
                  <a:pt x="0" y="470115"/>
                </a:lnTo>
                <a:lnTo>
                  <a:pt x="3600" y="603317"/>
                </a:lnTo>
                <a:lnTo>
                  <a:pt x="28800" y="671718"/>
                </a:lnTo>
                <a:lnTo>
                  <a:pt x="97201" y="696919"/>
                </a:lnTo>
                <a:lnTo>
                  <a:pt x="230403" y="700519"/>
                </a:lnTo>
                <a:lnTo>
                  <a:pt x="1506918" y="700519"/>
                </a:lnTo>
                <a:lnTo>
                  <a:pt x="1640120" y="696919"/>
                </a:lnTo>
                <a:lnTo>
                  <a:pt x="1708521" y="671718"/>
                </a:lnTo>
                <a:lnTo>
                  <a:pt x="1733721" y="603317"/>
                </a:lnTo>
                <a:lnTo>
                  <a:pt x="1737321" y="470115"/>
                </a:lnTo>
                <a:lnTo>
                  <a:pt x="17373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1556945" y="5000097"/>
            <a:ext cx="1415687" cy="3803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395">
              <a:lnSpc>
                <a:spcPct val="100000"/>
              </a:lnSpc>
            </a:pPr>
            <a:r>
              <a:rPr sz="1100" i="1" spc="-45" dirty="0">
                <a:solidFill>
                  <a:srgbClr val="4B4B4B"/>
                </a:solidFill>
                <a:latin typeface="Arial"/>
                <a:cs typeface="Arial"/>
              </a:rPr>
              <a:t>Cas</a:t>
            </a:r>
            <a:r>
              <a:rPr sz="1100" i="1" spc="-170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100" i="1" spc="-45" dirty="0">
                <a:solidFill>
                  <a:srgbClr val="4B4B4B"/>
                </a:solidFill>
                <a:latin typeface="Arial"/>
                <a:cs typeface="Arial"/>
              </a:rPr>
              <a:t>des</a:t>
            </a:r>
            <a:r>
              <a:rPr sz="1100" i="1" spc="-170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100" i="1" spc="-75" dirty="0">
                <a:solidFill>
                  <a:srgbClr val="4B4B4B"/>
                </a:solidFill>
                <a:latin typeface="Arial"/>
                <a:cs typeface="Arial"/>
              </a:rPr>
              <a:t>exceptions(3)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250" spc="-65" dirty="0">
                <a:latin typeface="Arial"/>
                <a:cs typeface="Arial"/>
              </a:rPr>
              <a:t>Prévoit</a:t>
            </a:r>
            <a:r>
              <a:rPr sz="1250" spc="-215" dirty="0">
                <a:latin typeface="Arial"/>
                <a:cs typeface="Arial"/>
              </a:rPr>
              <a:t> </a:t>
            </a:r>
            <a:r>
              <a:rPr sz="1250" b="1" spc="-45" dirty="0">
                <a:latin typeface="Arial"/>
                <a:cs typeface="Arial"/>
              </a:rPr>
              <a:t>des</a:t>
            </a:r>
            <a:r>
              <a:rPr sz="1250" b="1" spc="-215" dirty="0">
                <a:latin typeface="Arial"/>
                <a:cs typeface="Arial"/>
              </a:rPr>
              <a:t> </a:t>
            </a:r>
            <a:r>
              <a:rPr sz="1250" b="1" spc="-75" dirty="0">
                <a:latin typeface="Arial"/>
                <a:cs typeface="Arial"/>
              </a:rPr>
              <a:t>clauses</a:t>
            </a:r>
            <a:endParaRPr sz="1250">
              <a:latin typeface="Arial"/>
              <a:cs typeface="Arial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1323675" y="4930800"/>
            <a:ext cx="1847076" cy="701040"/>
          </a:xfrm>
          <a:custGeom>
            <a:avLst/>
            <a:gdLst/>
            <a:ahLst/>
            <a:cxnLst/>
            <a:rect l="l" t="t" r="r" b="b"/>
            <a:pathLst>
              <a:path w="1737360" h="701039">
                <a:moveTo>
                  <a:pt x="0" y="0"/>
                </a:moveTo>
                <a:lnTo>
                  <a:pt x="0" y="470115"/>
                </a:lnTo>
                <a:lnTo>
                  <a:pt x="3600" y="603317"/>
                </a:lnTo>
                <a:lnTo>
                  <a:pt x="28800" y="671718"/>
                </a:lnTo>
                <a:lnTo>
                  <a:pt x="97201" y="696919"/>
                </a:lnTo>
                <a:lnTo>
                  <a:pt x="230403" y="700519"/>
                </a:lnTo>
                <a:lnTo>
                  <a:pt x="1506918" y="700519"/>
                </a:lnTo>
                <a:lnTo>
                  <a:pt x="1640120" y="696919"/>
                </a:lnTo>
                <a:lnTo>
                  <a:pt x="1708521" y="671718"/>
                </a:lnTo>
                <a:lnTo>
                  <a:pt x="1733721" y="603317"/>
                </a:lnTo>
                <a:lnTo>
                  <a:pt x="1737321" y="470115"/>
                </a:lnTo>
                <a:lnTo>
                  <a:pt x="1737321" y="0"/>
                </a:lnTo>
                <a:lnTo>
                  <a:pt x="0" y="0"/>
                </a:lnTo>
                <a:close/>
              </a:path>
            </a:pathLst>
          </a:custGeom>
          <a:ln w="5080">
            <a:solidFill>
              <a:srgbClr val="50AE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320883" y="7007279"/>
            <a:ext cx="1807245" cy="1112520"/>
          </a:xfrm>
          <a:custGeom>
            <a:avLst/>
            <a:gdLst/>
            <a:ahLst/>
            <a:cxnLst/>
            <a:rect l="l" t="t" r="r" b="b"/>
            <a:pathLst>
              <a:path w="1699895" h="1112520">
                <a:moveTo>
                  <a:pt x="1699882" y="0"/>
                </a:moveTo>
                <a:lnTo>
                  <a:pt x="0" y="0"/>
                </a:lnTo>
                <a:lnTo>
                  <a:pt x="0" y="881964"/>
                </a:lnTo>
                <a:lnTo>
                  <a:pt x="3600" y="1015158"/>
                </a:lnTo>
                <a:lnTo>
                  <a:pt x="28800" y="1083556"/>
                </a:lnTo>
                <a:lnTo>
                  <a:pt x="97201" y="1108755"/>
                </a:lnTo>
                <a:lnTo>
                  <a:pt x="230403" y="1112354"/>
                </a:lnTo>
                <a:lnTo>
                  <a:pt x="1469478" y="1112354"/>
                </a:lnTo>
                <a:lnTo>
                  <a:pt x="1602680" y="1108755"/>
                </a:lnTo>
                <a:lnTo>
                  <a:pt x="1671081" y="1083556"/>
                </a:lnTo>
                <a:lnTo>
                  <a:pt x="1696282" y="1015158"/>
                </a:lnTo>
                <a:lnTo>
                  <a:pt x="1699882" y="881964"/>
                </a:lnTo>
                <a:lnTo>
                  <a:pt x="16998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1427052" y="7075328"/>
            <a:ext cx="1612816" cy="9810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258445">
              <a:lnSpc>
                <a:spcPct val="101299"/>
              </a:lnSpc>
            </a:pPr>
            <a:r>
              <a:rPr sz="1250" b="1" spc="-60" dirty="0">
                <a:latin typeface="Arial"/>
                <a:cs typeface="Arial"/>
              </a:rPr>
              <a:t>Envoie </a:t>
            </a:r>
            <a:r>
              <a:rPr sz="1250" b="1" spc="-35" dirty="0">
                <a:latin typeface="Arial"/>
                <a:cs typeface="Arial"/>
              </a:rPr>
              <a:t>le </a:t>
            </a:r>
            <a:r>
              <a:rPr sz="1250" b="1" spc="-75" dirty="0">
                <a:latin typeface="Arial"/>
                <a:cs typeface="Arial"/>
              </a:rPr>
              <a:t>dossier  </a:t>
            </a:r>
            <a:r>
              <a:rPr sz="1250" b="1" spc="-30" dirty="0">
                <a:latin typeface="Arial"/>
                <a:cs typeface="Arial"/>
              </a:rPr>
              <a:t>de </a:t>
            </a:r>
            <a:r>
              <a:rPr sz="1250" b="1" spc="-70" dirty="0">
                <a:latin typeface="Arial"/>
                <a:cs typeface="Arial"/>
              </a:rPr>
              <a:t>Consultation </a:t>
            </a:r>
            <a:r>
              <a:rPr sz="1250" b="1" spc="-75" dirty="0">
                <a:latin typeface="Arial"/>
                <a:cs typeface="Arial"/>
              </a:rPr>
              <a:t>Des  </a:t>
            </a:r>
            <a:r>
              <a:rPr sz="1250" b="1" spc="-70" dirty="0">
                <a:latin typeface="Arial"/>
                <a:cs typeface="Arial"/>
              </a:rPr>
              <a:t>Entreprises </a:t>
            </a:r>
            <a:r>
              <a:rPr sz="1250" b="1" spc="-75" dirty="0">
                <a:latin typeface="Arial"/>
                <a:cs typeface="Arial"/>
              </a:rPr>
              <a:t>(DCE)  </a:t>
            </a:r>
            <a:r>
              <a:rPr sz="1250" spc="-55" dirty="0">
                <a:latin typeface="Arial"/>
                <a:cs typeface="Arial"/>
              </a:rPr>
              <a:t>avec</a:t>
            </a:r>
            <a:r>
              <a:rPr sz="1250" spc="-190" dirty="0">
                <a:latin typeface="Arial"/>
                <a:cs typeface="Arial"/>
              </a:rPr>
              <a:t> </a:t>
            </a:r>
            <a:r>
              <a:rPr sz="1250" spc="-65" dirty="0">
                <a:latin typeface="Arial"/>
                <a:cs typeface="Arial"/>
              </a:rPr>
              <a:t>toutes</a:t>
            </a:r>
            <a:r>
              <a:rPr sz="1250" spc="-190" dirty="0">
                <a:latin typeface="Arial"/>
                <a:cs typeface="Arial"/>
              </a:rPr>
              <a:t> </a:t>
            </a:r>
            <a:r>
              <a:rPr sz="1250" spc="-50" dirty="0">
                <a:latin typeface="Arial"/>
                <a:cs typeface="Arial"/>
              </a:rPr>
              <a:t>les</a:t>
            </a:r>
            <a:r>
              <a:rPr sz="1250" spc="-190" dirty="0">
                <a:latin typeface="Arial"/>
                <a:cs typeface="Arial"/>
              </a:rPr>
              <a:t> </a:t>
            </a:r>
            <a:r>
              <a:rPr sz="1250" spc="-75" dirty="0">
                <a:latin typeface="Arial"/>
                <a:cs typeface="Arial"/>
              </a:rPr>
              <a:t>données</a:t>
            </a:r>
            <a:endParaRPr sz="1250">
              <a:latin typeface="Arial"/>
              <a:cs typeface="Arial"/>
            </a:endParaRPr>
          </a:p>
          <a:p>
            <a:pPr marL="396875">
              <a:lnSpc>
                <a:spcPct val="100000"/>
              </a:lnSpc>
              <a:spcBef>
                <a:spcPts val="20"/>
              </a:spcBef>
            </a:pPr>
            <a:r>
              <a:rPr sz="1250" spc="-80" dirty="0">
                <a:latin typeface="Arial"/>
                <a:cs typeface="Arial"/>
              </a:rPr>
              <a:t>disponibles</a:t>
            </a:r>
            <a:endParaRPr sz="1250">
              <a:latin typeface="Arial"/>
              <a:cs typeface="Arial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1320883" y="7007279"/>
            <a:ext cx="1807245" cy="1112520"/>
          </a:xfrm>
          <a:custGeom>
            <a:avLst/>
            <a:gdLst/>
            <a:ahLst/>
            <a:cxnLst/>
            <a:rect l="l" t="t" r="r" b="b"/>
            <a:pathLst>
              <a:path w="1699895" h="1112520">
                <a:moveTo>
                  <a:pt x="0" y="0"/>
                </a:moveTo>
                <a:lnTo>
                  <a:pt x="0" y="881964"/>
                </a:lnTo>
                <a:lnTo>
                  <a:pt x="3600" y="1015158"/>
                </a:lnTo>
                <a:lnTo>
                  <a:pt x="28800" y="1083556"/>
                </a:lnTo>
                <a:lnTo>
                  <a:pt x="97201" y="1108755"/>
                </a:lnTo>
                <a:lnTo>
                  <a:pt x="230403" y="1112354"/>
                </a:lnTo>
                <a:lnTo>
                  <a:pt x="1469478" y="1112354"/>
                </a:lnTo>
                <a:lnTo>
                  <a:pt x="1602680" y="1108755"/>
                </a:lnTo>
                <a:lnTo>
                  <a:pt x="1671081" y="1083556"/>
                </a:lnTo>
                <a:lnTo>
                  <a:pt x="1696282" y="1015158"/>
                </a:lnTo>
                <a:lnTo>
                  <a:pt x="1699882" y="881964"/>
                </a:lnTo>
                <a:lnTo>
                  <a:pt x="1699882" y="0"/>
                </a:lnTo>
                <a:lnTo>
                  <a:pt x="0" y="0"/>
                </a:lnTo>
                <a:close/>
              </a:path>
            </a:pathLst>
          </a:custGeom>
          <a:ln w="5080">
            <a:solidFill>
              <a:srgbClr val="50AE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159100" y="1993535"/>
            <a:ext cx="394934" cy="204470"/>
          </a:xfrm>
          <a:custGeom>
            <a:avLst/>
            <a:gdLst/>
            <a:ahLst/>
            <a:cxnLst/>
            <a:rect l="l" t="t" r="r" b="b"/>
            <a:pathLst>
              <a:path w="371475" h="204469">
                <a:moveTo>
                  <a:pt x="208838" y="0"/>
                </a:moveTo>
                <a:lnTo>
                  <a:pt x="0" y="0"/>
                </a:lnTo>
                <a:lnTo>
                  <a:pt x="0" y="33400"/>
                </a:lnTo>
                <a:lnTo>
                  <a:pt x="4241" y="93910"/>
                </a:lnTo>
                <a:lnTo>
                  <a:pt x="17184" y="138986"/>
                </a:lnTo>
                <a:lnTo>
                  <a:pt x="39158" y="170605"/>
                </a:lnTo>
                <a:lnTo>
                  <a:pt x="111511" y="201377"/>
                </a:lnTo>
                <a:lnTo>
                  <a:pt x="162547" y="204482"/>
                </a:lnTo>
                <a:lnTo>
                  <a:pt x="371386" y="204482"/>
                </a:lnTo>
                <a:lnTo>
                  <a:pt x="320350" y="201377"/>
                </a:lnTo>
                <a:lnTo>
                  <a:pt x="279330" y="190743"/>
                </a:lnTo>
                <a:lnTo>
                  <a:pt x="247997" y="170605"/>
                </a:lnTo>
                <a:lnTo>
                  <a:pt x="226023" y="138986"/>
                </a:lnTo>
                <a:lnTo>
                  <a:pt x="213080" y="93910"/>
                </a:lnTo>
                <a:lnTo>
                  <a:pt x="208838" y="33400"/>
                </a:lnTo>
                <a:lnTo>
                  <a:pt x="208838" y="0"/>
                </a:lnTo>
                <a:close/>
              </a:path>
            </a:pathLst>
          </a:custGeom>
          <a:solidFill>
            <a:srgbClr val="E94C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237981" y="2016254"/>
            <a:ext cx="67510" cy="147955"/>
          </a:xfrm>
          <a:custGeom>
            <a:avLst/>
            <a:gdLst/>
            <a:ahLst/>
            <a:cxnLst/>
            <a:rect l="l" t="t" r="r" b="b"/>
            <a:pathLst>
              <a:path w="63500" h="147955">
                <a:moveTo>
                  <a:pt x="63347" y="51003"/>
                </a:moveTo>
                <a:lnTo>
                  <a:pt x="32283" y="51003"/>
                </a:lnTo>
                <a:lnTo>
                  <a:pt x="32283" y="147929"/>
                </a:lnTo>
                <a:lnTo>
                  <a:pt x="63347" y="147929"/>
                </a:lnTo>
                <a:lnTo>
                  <a:pt x="63347" y="51003"/>
                </a:lnTo>
                <a:close/>
              </a:path>
              <a:path w="63500" h="147955">
                <a:moveTo>
                  <a:pt x="63347" y="0"/>
                </a:moveTo>
                <a:lnTo>
                  <a:pt x="37934" y="0"/>
                </a:lnTo>
                <a:lnTo>
                  <a:pt x="35249" y="6574"/>
                </a:lnTo>
                <a:lnTo>
                  <a:pt x="32089" y="12601"/>
                </a:lnTo>
                <a:lnTo>
                  <a:pt x="0" y="38989"/>
                </a:lnTo>
                <a:lnTo>
                  <a:pt x="0" y="72136"/>
                </a:lnTo>
                <a:lnTo>
                  <a:pt x="32283" y="51003"/>
                </a:lnTo>
                <a:lnTo>
                  <a:pt x="63347" y="51003"/>
                </a:lnTo>
                <a:lnTo>
                  <a:pt x="633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330565" y="4936895"/>
            <a:ext cx="394934" cy="204470"/>
          </a:xfrm>
          <a:custGeom>
            <a:avLst/>
            <a:gdLst/>
            <a:ahLst/>
            <a:cxnLst/>
            <a:rect l="l" t="t" r="r" b="b"/>
            <a:pathLst>
              <a:path w="371475" h="204470">
                <a:moveTo>
                  <a:pt x="208838" y="0"/>
                </a:moveTo>
                <a:lnTo>
                  <a:pt x="0" y="0"/>
                </a:lnTo>
                <a:lnTo>
                  <a:pt x="0" y="33400"/>
                </a:lnTo>
                <a:lnTo>
                  <a:pt x="4241" y="93910"/>
                </a:lnTo>
                <a:lnTo>
                  <a:pt x="17184" y="138986"/>
                </a:lnTo>
                <a:lnTo>
                  <a:pt x="39158" y="170605"/>
                </a:lnTo>
                <a:lnTo>
                  <a:pt x="111511" y="201377"/>
                </a:lnTo>
                <a:lnTo>
                  <a:pt x="162547" y="204482"/>
                </a:lnTo>
                <a:lnTo>
                  <a:pt x="371386" y="204482"/>
                </a:lnTo>
                <a:lnTo>
                  <a:pt x="320350" y="201377"/>
                </a:lnTo>
                <a:lnTo>
                  <a:pt x="279330" y="190743"/>
                </a:lnTo>
                <a:lnTo>
                  <a:pt x="247997" y="170605"/>
                </a:lnTo>
                <a:lnTo>
                  <a:pt x="226023" y="138986"/>
                </a:lnTo>
                <a:lnTo>
                  <a:pt x="213080" y="93910"/>
                </a:lnTo>
                <a:lnTo>
                  <a:pt x="208838" y="33400"/>
                </a:lnTo>
                <a:lnTo>
                  <a:pt x="208838" y="0"/>
                </a:lnTo>
                <a:close/>
              </a:path>
            </a:pathLst>
          </a:custGeom>
          <a:solidFill>
            <a:srgbClr val="E94C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399427" y="4959618"/>
            <a:ext cx="103290" cy="147955"/>
          </a:xfrm>
          <a:custGeom>
            <a:avLst/>
            <a:gdLst/>
            <a:ahLst/>
            <a:cxnLst/>
            <a:rect l="l" t="t" r="r" b="b"/>
            <a:pathLst>
              <a:path w="97155" h="147954">
                <a:moveTo>
                  <a:pt x="82727" y="120738"/>
                </a:moveTo>
                <a:lnTo>
                  <a:pt x="55956" y="120738"/>
                </a:lnTo>
                <a:lnTo>
                  <a:pt x="55956" y="147929"/>
                </a:lnTo>
                <a:lnTo>
                  <a:pt x="82727" y="147929"/>
                </a:lnTo>
                <a:lnTo>
                  <a:pt x="82727" y="120738"/>
                </a:lnTo>
                <a:close/>
              </a:path>
              <a:path w="97155" h="147954">
                <a:moveTo>
                  <a:pt x="82727" y="0"/>
                </a:moveTo>
                <a:lnTo>
                  <a:pt x="55956" y="0"/>
                </a:lnTo>
                <a:lnTo>
                  <a:pt x="0" y="87503"/>
                </a:lnTo>
                <a:lnTo>
                  <a:pt x="0" y="120738"/>
                </a:lnTo>
                <a:lnTo>
                  <a:pt x="96596" y="120738"/>
                </a:lnTo>
                <a:lnTo>
                  <a:pt x="96596" y="89395"/>
                </a:lnTo>
                <a:lnTo>
                  <a:pt x="26390" y="89395"/>
                </a:lnTo>
                <a:lnTo>
                  <a:pt x="55956" y="43611"/>
                </a:lnTo>
                <a:lnTo>
                  <a:pt x="82727" y="43611"/>
                </a:lnTo>
                <a:lnTo>
                  <a:pt x="82727" y="0"/>
                </a:lnTo>
                <a:close/>
              </a:path>
              <a:path w="97155" h="147954">
                <a:moveTo>
                  <a:pt x="82727" y="43611"/>
                </a:moveTo>
                <a:lnTo>
                  <a:pt x="55956" y="43611"/>
                </a:lnTo>
                <a:lnTo>
                  <a:pt x="55956" y="89395"/>
                </a:lnTo>
                <a:lnTo>
                  <a:pt x="82727" y="89395"/>
                </a:lnTo>
                <a:lnTo>
                  <a:pt x="82727" y="4361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324441" y="7010495"/>
            <a:ext cx="394934" cy="204470"/>
          </a:xfrm>
          <a:custGeom>
            <a:avLst/>
            <a:gdLst/>
            <a:ahLst/>
            <a:cxnLst/>
            <a:rect l="l" t="t" r="r" b="b"/>
            <a:pathLst>
              <a:path w="371475" h="204470">
                <a:moveTo>
                  <a:pt x="208838" y="0"/>
                </a:moveTo>
                <a:lnTo>
                  <a:pt x="0" y="0"/>
                </a:lnTo>
                <a:lnTo>
                  <a:pt x="0" y="33401"/>
                </a:lnTo>
                <a:lnTo>
                  <a:pt x="4241" y="93910"/>
                </a:lnTo>
                <a:lnTo>
                  <a:pt x="17184" y="138986"/>
                </a:lnTo>
                <a:lnTo>
                  <a:pt x="39158" y="170605"/>
                </a:lnTo>
                <a:lnTo>
                  <a:pt x="111511" y="201377"/>
                </a:lnTo>
                <a:lnTo>
                  <a:pt x="162547" y="204482"/>
                </a:lnTo>
                <a:lnTo>
                  <a:pt x="371386" y="204482"/>
                </a:lnTo>
                <a:lnTo>
                  <a:pt x="320350" y="201377"/>
                </a:lnTo>
                <a:lnTo>
                  <a:pt x="279330" y="190743"/>
                </a:lnTo>
                <a:lnTo>
                  <a:pt x="247997" y="170605"/>
                </a:lnTo>
                <a:lnTo>
                  <a:pt x="226023" y="138986"/>
                </a:lnTo>
                <a:lnTo>
                  <a:pt x="213080" y="93910"/>
                </a:lnTo>
                <a:lnTo>
                  <a:pt x="208838" y="33401"/>
                </a:lnTo>
                <a:lnTo>
                  <a:pt x="208838" y="0"/>
                </a:lnTo>
                <a:close/>
              </a:path>
            </a:pathLst>
          </a:custGeom>
          <a:solidFill>
            <a:srgbClr val="E94C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395307" y="7035697"/>
            <a:ext cx="97890" cy="147955"/>
          </a:xfrm>
          <a:custGeom>
            <a:avLst/>
            <a:gdLst/>
            <a:ahLst/>
            <a:cxnLst/>
            <a:rect l="l" t="t" r="r" b="b"/>
            <a:pathLst>
              <a:path w="92075" h="147954">
                <a:moveTo>
                  <a:pt x="31076" y="103289"/>
                </a:moveTo>
                <a:lnTo>
                  <a:pt x="0" y="107746"/>
                </a:lnTo>
                <a:lnTo>
                  <a:pt x="1511" y="114566"/>
                </a:lnTo>
                <a:lnTo>
                  <a:pt x="3390" y="120256"/>
                </a:lnTo>
                <a:lnTo>
                  <a:pt x="32994" y="147027"/>
                </a:lnTo>
                <a:lnTo>
                  <a:pt x="39242" y="147929"/>
                </a:lnTo>
                <a:lnTo>
                  <a:pt x="46532" y="147929"/>
                </a:lnTo>
                <a:lnTo>
                  <a:pt x="83057" y="129908"/>
                </a:lnTo>
                <a:lnTo>
                  <a:pt x="85758" y="123329"/>
                </a:lnTo>
                <a:lnTo>
                  <a:pt x="42405" y="123329"/>
                </a:lnTo>
                <a:lnTo>
                  <a:pt x="39115" y="121627"/>
                </a:lnTo>
                <a:lnTo>
                  <a:pt x="33578" y="114807"/>
                </a:lnTo>
                <a:lnTo>
                  <a:pt x="31826" y="109829"/>
                </a:lnTo>
                <a:lnTo>
                  <a:pt x="31076" y="103289"/>
                </a:lnTo>
                <a:close/>
              </a:path>
              <a:path w="92075" h="147954">
                <a:moveTo>
                  <a:pt x="88070" y="72720"/>
                </a:moveTo>
                <a:lnTo>
                  <a:pt x="50228" y="72720"/>
                </a:lnTo>
                <a:lnTo>
                  <a:pt x="53974" y="74739"/>
                </a:lnTo>
                <a:lnTo>
                  <a:pt x="59601" y="82816"/>
                </a:lnTo>
                <a:lnTo>
                  <a:pt x="61010" y="89166"/>
                </a:lnTo>
                <a:lnTo>
                  <a:pt x="61010" y="106298"/>
                </a:lnTo>
                <a:lnTo>
                  <a:pt x="59613" y="112661"/>
                </a:lnTo>
                <a:lnTo>
                  <a:pt x="54038" y="121196"/>
                </a:lnTo>
                <a:lnTo>
                  <a:pt x="50495" y="123329"/>
                </a:lnTo>
                <a:lnTo>
                  <a:pt x="85758" y="123329"/>
                </a:lnTo>
                <a:lnTo>
                  <a:pt x="91922" y="94157"/>
                </a:lnTo>
                <a:lnTo>
                  <a:pt x="91277" y="84564"/>
                </a:lnTo>
                <a:lnTo>
                  <a:pt x="89341" y="75825"/>
                </a:lnTo>
                <a:lnTo>
                  <a:pt x="88070" y="72720"/>
                </a:lnTo>
                <a:close/>
              </a:path>
              <a:path w="92075" h="147954">
                <a:moveTo>
                  <a:pt x="86652" y="0"/>
                </a:moveTo>
                <a:lnTo>
                  <a:pt x="13728" y="0"/>
                </a:lnTo>
                <a:lnTo>
                  <a:pt x="4000" y="78181"/>
                </a:lnTo>
                <a:lnTo>
                  <a:pt x="30162" y="83146"/>
                </a:lnTo>
                <a:lnTo>
                  <a:pt x="32626" y="79501"/>
                </a:lnTo>
                <a:lnTo>
                  <a:pt x="34886" y="76987"/>
                </a:lnTo>
                <a:lnTo>
                  <a:pt x="36956" y="75603"/>
                </a:lnTo>
                <a:lnTo>
                  <a:pt x="39712" y="73685"/>
                </a:lnTo>
                <a:lnTo>
                  <a:pt x="42583" y="72720"/>
                </a:lnTo>
                <a:lnTo>
                  <a:pt x="88070" y="72720"/>
                </a:lnTo>
                <a:lnTo>
                  <a:pt x="86114" y="67943"/>
                </a:lnTo>
                <a:lnTo>
                  <a:pt x="81597" y="60921"/>
                </a:lnTo>
                <a:lnTo>
                  <a:pt x="76036" y="55147"/>
                </a:lnTo>
                <a:lnTo>
                  <a:pt x="74390" y="54076"/>
                </a:lnTo>
                <a:lnTo>
                  <a:pt x="34620" y="54076"/>
                </a:lnTo>
                <a:lnTo>
                  <a:pt x="37249" y="32245"/>
                </a:lnTo>
                <a:lnTo>
                  <a:pt x="86652" y="32245"/>
                </a:lnTo>
                <a:lnTo>
                  <a:pt x="86652" y="0"/>
                </a:lnTo>
                <a:close/>
              </a:path>
              <a:path w="92075" h="147954">
                <a:moveTo>
                  <a:pt x="54673" y="47726"/>
                </a:moveTo>
                <a:lnTo>
                  <a:pt x="51409" y="47726"/>
                </a:lnTo>
                <a:lnTo>
                  <a:pt x="48094" y="48247"/>
                </a:lnTo>
                <a:lnTo>
                  <a:pt x="41414" y="50368"/>
                </a:lnTo>
                <a:lnTo>
                  <a:pt x="38036" y="51955"/>
                </a:lnTo>
                <a:lnTo>
                  <a:pt x="34620" y="54076"/>
                </a:lnTo>
                <a:lnTo>
                  <a:pt x="74390" y="54076"/>
                </a:lnTo>
                <a:lnTo>
                  <a:pt x="69697" y="51023"/>
                </a:lnTo>
                <a:lnTo>
                  <a:pt x="62577" y="48550"/>
                </a:lnTo>
                <a:lnTo>
                  <a:pt x="54673" y="4772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118891" y="5368912"/>
            <a:ext cx="99915" cy="0"/>
          </a:xfrm>
          <a:custGeom>
            <a:avLst/>
            <a:gdLst/>
            <a:ahLst/>
            <a:cxnLst/>
            <a:rect l="l" t="t" r="r" b="b"/>
            <a:pathLst>
              <a:path w="93980">
                <a:moveTo>
                  <a:pt x="0" y="0"/>
                </a:moveTo>
                <a:lnTo>
                  <a:pt x="93484" y="0"/>
                </a:lnTo>
              </a:path>
            </a:pathLst>
          </a:custGeom>
          <a:ln w="20320">
            <a:solidFill>
              <a:srgbClr val="50AE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177907" y="5325783"/>
            <a:ext cx="126244" cy="86360"/>
          </a:xfrm>
          <a:custGeom>
            <a:avLst/>
            <a:gdLst/>
            <a:ahLst/>
            <a:cxnLst/>
            <a:rect l="l" t="t" r="r" b="b"/>
            <a:pathLst>
              <a:path w="118744" h="86360">
                <a:moveTo>
                  <a:pt x="0" y="0"/>
                </a:moveTo>
                <a:lnTo>
                  <a:pt x="21366" y="25607"/>
                </a:lnTo>
                <a:lnTo>
                  <a:pt x="28489" y="43129"/>
                </a:lnTo>
                <a:lnTo>
                  <a:pt x="21366" y="60650"/>
                </a:lnTo>
                <a:lnTo>
                  <a:pt x="0" y="86258"/>
                </a:lnTo>
                <a:lnTo>
                  <a:pt x="118490" y="43129"/>
                </a:lnTo>
                <a:lnTo>
                  <a:pt x="0" y="0"/>
                </a:lnTo>
                <a:close/>
              </a:path>
            </a:pathLst>
          </a:custGeom>
          <a:solidFill>
            <a:srgbClr val="50AE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5152417" y="2356018"/>
            <a:ext cx="0" cy="958850"/>
          </a:xfrm>
          <a:custGeom>
            <a:avLst/>
            <a:gdLst/>
            <a:ahLst/>
            <a:cxnLst/>
            <a:rect l="l" t="t" r="r" b="b"/>
            <a:pathLst>
              <a:path h="958850">
                <a:moveTo>
                  <a:pt x="0" y="0"/>
                </a:moveTo>
                <a:lnTo>
                  <a:pt x="0" y="958811"/>
                </a:lnTo>
              </a:path>
            </a:pathLst>
          </a:custGeom>
          <a:ln w="40640">
            <a:solidFill>
              <a:srgbClr val="0074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081248" y="3241125"/>
            <a:ext cx="142446" cy="184150"/>
          </a:xfrm>
          <a:custGeom>
            <a:avLst/>
            <a:gdLst/>
            <a:ahLst/>
            <a:cxnLst/>
            <a:rect l="l" t="t" r="r" b="b"/>
            <a:pathLst>
              <a:path w="133985" h="184150">
                <a:moveTo>
                  <a:pt x="0" y="0"/>
                </a:moveTo>
                <a:lnTo>
                  <a:pt x="66941" y="183934"/>
                </a:lnTo>
                <a:lnTo>
                  <a:pt x="113763" y="55283"/>
                </a:lnTo>
                <a:lnTo>
                  <a:pt x="66941" y="55283"/>
                </a:lnTo>
                <a:lnTo>
                  <a:pt x="39746" y="41462"/>
                </a:lnTo>
                <a:lnTo>
                  <a:pt x="0" y="0"/>
                </a:lnTo>
                <a:close/>
              </a:path>
              <a:path w="133985" h="184150">
                <a:moveTo>
                  <a:pt x="133883" y="0"/>
                </a:moveTo>
                <a:lnTo>
                  <a:pt x="94136" y="41462"/>
                </a:lnTo>
                <a:lnTo>
                  <a:pt x="66941" y="55283"/>
                </a:lnTo>
                <a:lnTo>
                  <a:pt x="113763" y="55283"/>
                </a:lnTo>
                <a:lnTo>
                  <a:pt x="133883" y="0"/>
                </a:lnTo>
                <a:close/>
              </a:path>
            </a:pathLst>
          </a:custGeom>
          <a:solidFill>
            <a:srgbClr val="0074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4297096" y="2356018"/>
            <a:ext cx="0" cy="1248410"/>
          </a:xfrm>
          <a:custGeom>
            <a:avLst/>
            <a:gdLst/>
            <a:ahLst/>
            <a:cxnLst/>
            <a:rect l="l" t="t" r="r" b="b"/>
            <a:pathLst>
              <a:path h="1248410">
                <a:moveTo>
                  <a:pt x="0" y="0"/>
                </a:moveTo>
                <a:lnTo>
                  <a:pt x="0" y="1247863"/>
                </a:lnTo>
              </a:path>
            </a:pathLst>
          </a:custGeom>
          <a:ln w="40640">
            <a:solidFill>
              <a:srgbClr val="0074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4225928" y="3530165"/>
            <a:ext cx="142446" cy="184150"/>
          </a:xfrm>
          <a:custGeom>
            <a:avLst/>
            <a:gdLst/>
            <a:ahLst/>
            <a:cxnLst/>
            <a:rect l="l" t="t" r="r" b="b"/>
            <a:pathLst>
              <a:path w="133985" h="184150">
                <a:moveTo>
                  <a:pt x="0" y="0"/>
                </a:moveTo>
                <a:lnTo>
                  <a:pt x="66941" y="183934"/>
                </a:lnTo>
                <a:lnTo>
                  <a:pt x="113763" y="55283"/>
                </a:lnTo>
                <a:lnTo>
                  <a:pt x="66941" y="55283"/>
                </a:lnTo>
                <a:lnTo>
                  <a:pt x="39746" y="41462"/>
                </a:lnTo>
                <a:lnTo>
                  <a:pt x="0" y="0"/>
                </a:lnTo>
                <a:close/>
              </a:path>
              <a:path w="133985" h="184150">
                <a:moveTo>
                  <a:pt x="133883" y="0"/>
                </a:moveTo>
                <a:lnTo>
                  <a:pt x="94136" y="41462"/>
                </a:lnTo>
                <a:lnTo>
                  <a:pt x="66941" y="55283"/>
                </a:lnTo>
                <a:lnTo>
                  <a:pt x="113763" y="55283"/>
                </a:lnTo>
                <a:lnTo>
                  <a:pt x="133883" y="0"/>
                </a:lnTo>
                <a:close/>
              </a:path>
            </a:pathLst>
          </a:custGeom>
          <a:solidFill>
            <a:srgbClr val="0074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 txBox="1"/>
          <p:nvPr/>
        </p:nvSpPr>
        <p:spPr>
          <a:xfrm>
            <a:off x="3934576" y="2480212"/>
            <a:ext cx="640303" cy="108902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1695"/>
              </a:lnSpc>
            </a:pPr>
            <a:r>
              <a:rPr sz="1400" b="1" spc="-5" dirty="0">
                <a:solidFill>
                  <a:srgbClr val="0074BE"/>
                </a:solidFill>
                <a:latin typeface="Arial"/>
                <a:cs typeface="Arial"/>
              </a:rPr>
              <a:t>1</a:t>
            </a:r>
            <a:r>
              <a:rPr sz="1400" b="1" dirty="0">
                <a:solidFill>
                  <a:srgbClr val="0074BE"/>
                </a:solidFill>
                <a:latin typeface="Arial"/>
                <a:cs typeface="Arial"/>
              </a:rPr>
              <a:t>5</a:t>
            </a:r>
            <a:r>
              <a:rPr sz="1400" b="1" spc="10" dirty="0">
                <a:solidFill>
                  <a:srgbClr val="0074BE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74BE"/>
                </a:solidFill>
                <a:latin typeface="Arial"/>
                <a:cs typeface="Arial"/>
              </a:rPr>
              <a:t>jours</a:t>
            </a:r>
            <a:r>
              <a:rPr sz="1400" b="1" spc="-80" dirty="0">
                <a:solidFill>
                  <a:srgbClr val="0074BE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4B4B4B"/>
                </a:solidFill>
                <a:latin typeface="Arial"/>
                <a:cs typeface="Arial"/>
              </a:rPr>
              <a:t>(4)</a:t>
            </a:r>
            <a:endParaRPr sz="1100">
              <a:latin typeface="Arial"/>
              <a:cs typeface="Arial"/>
            </a:endParaRPr>
          </a:p>
          <a:p>
            <a:pPr marL="107314" marR="5080" indent="-43815">
              <a:lnSpc>
                <a:spcPct val="101800"/>
              </a:lnSpc>
              <a:spcBef>
                <a:spcPts val="605"/>
              </a:spcBef>
            </a:pPr>
            <a:r>
              <a:rPr sz="1100" i="1" dirty="0">
                <a:solidFill>
                  <a:srgbClr val="4B4B4B"/>
                </a:solidFill>
                <a:latin typeface="Arial"/>
                <a:cs typeface="Arial"/>
              </a:rPr>
              <a:t>Si</a:t>
            </a:r>
            <a:r>
              <a:rPr sz="1100" i="1" spc="5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100" i="1" spc="-5" dirty="0">
                <a:solidFill>
                  <a:srgbClr val="4B4B4B"/>
                </a:solidFill>
                <a:latin typeface="Arial"/>
                <a:cs typeface="Arial"/>
              </a:rPr>
              <a:t>envo</a:t>
            </a:r>
            <a:r>
              <a:rPr sz="1100" i="1" dirty="0">
                <a:solidFill>
                  <a:srgbClr val="4B4B4B"/>
                </a:solidFill>
                <a:latin typeface="Arial"/>
                <a:cs typeface="Arial"/>
              </a:rPr>
              <a:t>i</a:t>
            </a:r>
            <a:r>
              <a:rPr sz="1100" i="1" spc="5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100" i="1" spc="-5" dirty="0">
                <a:solidFill>
                  <a:srgbClr val="4B4B4B"/>
                </a:solidFill>
                <a:latin typeface="Arial"/>
                <a:cs typeface="Arial"/>
              </a:rPr>
              <a:t>D</a:t>
            </a:r>
            <a:r>
              <a:rPr sz="1100" i="1" dirty="0">
                <a:solidFill>
                  <a:srgbClr val="4B4B4B"/>
                </a:solidFill>
                <a:latin typeface="Arial"/>
                <a:cs typeface="Arial"/>
              </a:rPr>
              <a:t>T</a:t>
            </a:r>
            <a:r>
              <a:rPr sz="1100" i="1" spc="5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100" i="1" spc="-5" dirty="0">
                <a:solidFill>
                  <a:srgbClr val="4B4B4B"/>
                </a:solidFill>
                <a:latin typeface="Arial"/>
                <a:cs typeface="Arial"/>
              </a:rPr>
              <a:t>non dématérialisée</a:t>
            </a:r>
            <a:endParaRPr sz="1100">
              <a:latin typeface="Arial"/>
              <a:cs typeface="Arial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3865304" y="2358962"/>
            <a:ext cx="423288" cy="1383665"/>
          </a:xfrm>
          <a:custGeom>
            <a:avLst/>
            <a:gdLst/>
            <a:ahLst/>
            <a:cxnLst/>
            <a:rect l="l" t="t" r="r" b="b"/>
            <a:pathLst>
              <a:path w="398145" h="1383664">
                <a:moveTo>
                  <a:pt x="398119" y="0"/>
                </a:moveTo>
                <a:lnTo>
                  <a:pt x="0" y="0"/>
                </a:lnTo>
                <a:lnTo>
                  <a:pt x="0" y="1383080"/>
                </a:lnTo>
                <a:lnTo>
                  <a:pt x="398119" y="1383080"/>
                </a:lnTo>
                <a:lnTo>
                  <a:pt x="398119" y="0"/>
                </a:lnTo>
                <a:close/>
              </a:path>
            </a:pathLst>
          </a:custGeom>
          <a:ln w="5080">
            <a:solidFill>
              <a:srgbClr val="0074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 txBox="1"/>
          <p:nvPr/>
        </p:nvSpPr>
        <p:spPr>
          <a:xfrm>
            <a:off x="4796179" y="2426958"/>
            <a:ext cx="637739" cy="950594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07314" indent="-57785">
              <a:lnSpc>
                <a:spcPct val="100000"/>
              </a:lnSpc>
            </a:pPr>
            <a:r>
              <a:rPr sz="1400" b="1" dirty="0">
                <a:solidFill>
                  <a:srgbClr val="0074BE"/>
                </a:solidFill>
                <a:latin typeface="Arial"/>
                <a:cs typeface="Arial"/>
              </a:rPr>
              <a:t>9</a:t>
            </a:r>
            <a:r>
              <a:rPr sz="1400" b="1" spc="10" dirty="0">
                <a:solidFill>
                  <a:srgbClr val="0074BE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74BE"/>
                </a:solidFill>
                <a:latin typeface="Arial"/>
                <a:cs typeface="Arial"/>
              </a:rPr>
              <a:t>jours</a:t>
            </a:r>
            <a:r>
              <a:rPr sz="1400" b="1" spc="-80" dirty="0">
                <a:solidFill>
                  <a:srgbClr val="0074BE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4B4B4B"/>
                </a:solidFill>
                <a:latin typeface="Arial"/>
                <a:cs typeface="Arial"/>
              </a:rPr>
              <a:t>(4)</a:t>
            </a:r>
            <a:endParaRPr sz="1100">
              <a:latin typeface="Arial"/>
              <a:cs typeface="Arial"/>
            </a:endParaRPr>
          </a:p>
          <a:p>
            <a:pPr marL="12700" marR="5080" indent="94615">
              <a:lnSpc>
                <a:spcPct val="101800"/>
              </a:lnSpc>
              <a:spcBef>
                <a:spcPts val="600"/>
              </a:spcBef>
            </a:pPr>
            <a:r>
              <a:rPr sz="1100" i="1" dirty="0">
                <a:solidFill>
                  <a:srgbClr val="4B4B4B"/>
                </a:solidFill>
                <a:latin typeface="Arial"/>
                <a:cs typeface="Arial"/>
              </a:rPr>
              <a:t>Si</a:t>
            </a:r>
            <a:r>
              <a:rPr sz="1100" i="1" spc="5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100" i="1" spc="-5" dirty="0">
                <a:solidFill>
                  <a:srgbClr val="4B4B4B"/>
                </a:solidFill>
                <a:latin typeface="Arial"/>
                <a:cs typeface="Arial"/>
              </a:rPr>
              <a:t>envo</a:t>
            </a:r>
            <a:r>
              <a:rPr sz="1100" i="1" dirty="0">
                <a:solidFill>
                  <a:srgbClr val="4B4B4B"/>
                </a:solidFill>
                <a:latin typeface="Arial"/>
                <a:cs typeface="Arial"/>
              </a:rPr>
              <a:t>i</a:t>
            </a:r>
            <a:r>
              <a:rPr sz="1100" i="1" spc="5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100" i="1" spc="-5" dirty="0">
                <a:solidFill>
                  <a:srgbClr val="4B4B4B"/>
                </a:solidFill>
                <a:latin typeface="Arial"/>
                <a:cs typeface="Arial"/>
              </a:rPr>
              <a:t>DT dématérialisée</a:t>
            </a:r>
            <a:endParaRPr sz="1100">
              <a:latin typeface="Arial"/>
              <a:cs typeface="Arial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4725693" y="2356078"/>
            <a:ext cx="423288" cy="1092200"/>
          </a:xfrm>
          <a:custGeom>
            <a:avLst/>
            <a:gdLst/>
            <a:ahLst/>
            <a:cxnLst/>
            <a:rect l="l" t="t" r="r" b="b"/>
            <a:pathLst>
              <a:path w="398145" h="1092200">
                <a:moveTo>
                  <a:pt x="398119" y="0"/>
                </a:moveTo>
                <a:lnTo>
                  <a:pt x="0" y="0"/>
                </a:lnTo>
                <a:lnTo>
                  <a:pt x="0" y="1092200"/>
                </a:lnTo>
                <a:lnTo>
                  <a:pt x="398119" y="1092200"/>
                </a:lnTo>
                <a:lnTo>
                  <a:pt x="398119" y="0"/>
                </a:lnTo>
                <a:close/>
              </a:path>
            </a:pathLst>
          </a:custGeom>
          <a:ln w="5080">
            <a:solidFill>
              <a:srgbClr val="0074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 txBox="1"/>
          <p:nvPr/>
        </p:nvSpPr>
        <p:spPr>
          <a:xfrm>
            <a:off x="4807362" y="3836403"/>
            <a:ext cx="338554" cy="778510"/>
          </a:xfrm>
          <a:prstGeom prst="rect">
            <a:avLst/>
          </a:prstGeom>
          <a:ln w="5080">
            <a:solidFill>
              <a:srgbClr val="0074BE"/>
            </a:solidFill>
          </a:ln>
        </p:spPr>
        <p:txBody>
          <a:bodyPr vert="vert" wrap="square" lIns="0" tIns="228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80"/>
              </a:spcBef>
            </a:pPr>
            <a:r>
              <a:rPr sz="1100" i="1" dirty="0">
                <a:solidFill>
                  <a:srgbClr val="4B4B4B"/>
                </a:solidFill>
                <a:latin typeface="Arial"/>
                <a:cs typeface="Arial"/>
              </a:rPr>
              <a:t>+</a:t>
            </a:r>
            <a:r>
              <a:rPr sz="1100" i="1" spc="5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100" i="1" spc="-5" dirty="0">
                <a:solidFill>
                  <a:srgbClr val="4B4B4B"/>
                </a:solidFill>
                <a:latin typeface="Arial"/>
                <a:cs typeface="Arial"/>
              </a:rPr>
              <a:t>1</a:t>
            </a:r>
            <a:r>
              <a:rPr sz="1100" i="1" dirty="0">
                <a:solidFill>
                  <a:srgbClr val="4B4B4B"/>
                </a:solidFill>
                <a:latin typeface="Arial"/>
                <a:cs typeface="Arial"/>
              </a:rPr>
              <a:t>5</a:t>
            </a:r>
            <a:r>
              <a:rPr sz="1100" i="1" spc="5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100" i="1" spc="-5" dirty="0">
                <a:solidFill>
                  <a:srgbClr val="4B4B4B"/>
                </a:solidFill>
                <a:latin typeface="Arial"/>
                <a:cs typeface="Arial"/>
              </a:rPr>
              <a:t>jours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sz="1100" i="1" dirty="0">
                <a:solidFill>
                  <a:srgbClr val="4B4B4B"/>
                </a:solidFill>
                <a:latin typeface="Arial"/>
                <a:cs typeface="Arial"/>
              </a:rPr>
              <a:t>(1)</a:t>
            </a:r>
            <a:endParaRPr sz="1100">
              <a:latin typeface="Arial"/>
              <a:cs typeface="Arial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3959220" y="3842156"/>
            <a:ext cx="338554" cy="778510"/>
          </a:xfrm>
          <a:prstGeom prst="rect">
            <a:avLst/>
          </a:prstGeom>
          <a:ln w="5080">
            <a:solidFill>
              <a:srgbClr val="0074BE"/>
            </a:solidFill>
          </a:ln>
        </p:spPr>
        <p:txBody>
          <a:bodyPr vert="vert" wrap="square" lIns="0" tIns="228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80"/>
              </a:spcBef>
            </a:pPr>
            <a:r>
              <a:rPr sz="1100" i="1" dirty="0">
                <a:solidFill>
                  <a:srgbClr val="4B4B4B"/>
                </a:solidFill>
                <a:latin typeface="Arial"/>
                <a:cs typeface="Arial"/>
              </a:rPr>
              <a:t>+</a:t>
            </a:r>
            <a:r>
              <a:rPr sz="1100" i="1" spc="5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100" i="1" spc="-5" dirty="0">
                <a:solidFill>
                  <a:srgbClr val="4B4B4B"/>
                </a:solidFill>
                <a:latin typeface="Arial"/>
                <a:cs typeface="Arial"/>
              </a:rPr>
              <a:t>1</a:t>
            </a:r>
            <a:r>
              <a:rPr sz="1100" i="1" dirty="0">
                <a:solidFill>
                  <a:srgbClr val="4B4B4B"/>
                </a:solidFill>
                <a:latin typeface="Arial"/>
                <a:cs typeface="Arial"/>
              </a:rPr>
              <a:t>5</a:t>
            </a:r>
            <a:r>
              <a:rPr sz="1100" i="1" spc="5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100" i="1" spc="-5" dirty="0">
                <a:solidFill>
                  <a:srgbClr val="4B4B4B"/>
                </a:solidFill>
                <a:latin typeface="Arial"/>
                <a:cs typeface="Arial"/>
              </a:rPr>
              <a:t>jours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sz="1100" i="1" dirty="0">
                <a:solidFill>
                  <a:srgbClr val="4B4B4B"/>
                </a:solidFill>
                <a:latin typeface="Arial"/>
                <a:cs typeface="Arial"/>
              </a:rPr>
              <a:t>(1)</a:t>
            </a:r>
            <a:endParaRPr sz="1100">
              <a:latin typeface="Arial"/>
              <a:cs typeface="Arial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3943856" y="7212462"/>
            <a:ext cx="215444" cy="1103473"/>
          </a:xfrm>
          <a:prstGeom prst="rect">
            <a:avLst/>
          </a:prstGeom>
        </p:spPr>
        <p:txBody>
          <a:bodyPr vert="vert" wrap="square" lIns="0" tIns="3619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84"/>
              </a:spcBef>
            </a:pPr>
            <a:r>
              <a:rPr sz="1400" b="1" dirty="0">
                <a:solidFill>
                  <a:srgbClr val="770D50"/>
                </a:solidFill>
                <a:latin typeface="Arial Black"/>
                <a:cs typeface="Arial Black"/>
              </a:rPr>
              <a:t>3</a:t>
            </a:r>
            <a:r>
              <a:rPr sz="1400" b="1" spc="-25" dirty="0">
                <a:solidFill>
                  <a:srgbClr val="770D50"/>
                </a:solidFill>
                <a:latin typeface="Arial Black"/>
                <a:cs typeface="Arial Black"/>
              </a:rPr>
              <a:t> </a:t>
            </a:r>
            <a:r>
              <a:rPr sz="1400" b="1" spc="-45" dirty="0">
                <a:solidFill>
                  <a:srgbClr val="770D50"/>
                </a:solidFill>
                <a:latin typeface="Arial Black"/>
                <a:cs typeface="Arial Black"/>
              </a:rPr>
              <a:t>MOI</a:t>
            </a:r>
            <a:r>
              <a:rPr sz="1400" b="1" dirty="0">
                <a:solidFill>
                  <a:srgbClr val="770D50"/>
                </a:solidFill>
                <a:latin typeface="Arial Black"/>
                <a:cs typeface="Arial Black"/>
              </a:rPr>
              <a:t>S</a:t>
            </a:r>
            <a:r>
              <a:rPr sz="1400" b="1" spc="-204" dirty="0">
                <a:solidFill>
                  <a:srgbClr val="770D50"/>
                </a:solidFill>
                <a:latin typeface="Arial Black"/>
                <a:cs typeface="Arial Black"/>
              </a:rPr>
              <a:t> </a:t>
            </a:r>
            <a:r>
              <a:rPr sz="1400" i="1" spc="-45" dirty="0">
                <a:solidFill>
                  <a:srgbClr val="4B4B4B"/>
                </a:solidFill>
                <a:latin typeface="Arial"/>
                <a:cs typeface="Arial"/>
              </a:rPr>
              <a:t>(5)</a:t>
            </a:r>
            <a:endParaRPr sz="1400">
              <a:latin typeface="Arial"/>
              <a:cs typeface="Arial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1122359" y="3554495"/>
            <a:ext cx="394934" cy="204470"/>
          </a:xfrm>
          <a:custGeom>
            <a:avLst/>
            <a:gdLst/>
            <a:ahLst/>
            <a:cxnLst/>
            <a:rect l="l" t="t" r="r" b="b"/>
            <a:pathLst>
              <a:path w="371475" h="204470">
                <a:moveTo>
                  <a:pt x="208838" y="0"/>
                </a:moveTo>
                <a:lnTo>
                  <a:pt x="0" y="0"/>
                </a:lnTo>
                <a:lnTo>
                  <a:pt x="0" y="33400"/>
                </a:lnTo>
                <a:lnTo>
                  <a:pt x="4241" y="93910"/>
                </a:lnTo>
                <a:lnTo>
                  <a:pt x="17184" y="138986"/>
                </a:lnTo>
                <a:lnTo>
                  <a:pt x="39158" y="170605"/>
                </a:lnTo>
                <a:lnTo>
                  <a:pt x="111511" y="201377"/>
                </a:lnTo>
                <a:lnTo>
                  <a:pt x="162547" y="204482"/>
                </a:lnTo>
                <a:lnTo>
                  <a:pt x="371386" y="204482"/>
                </a:lnTo>
                <a:lnTo>
                  <a:pt x="320350" y="201377"/>
                </a:lnTo>
                <a:lnTo>
                  <a:pt x="279330" y="190743"/>
                </a:lnTo>
                <a:lnTo>
                  <a:pt x="247997" y="170605"/>
                </a:lnTo>
                <a:lnTo>
                  <a:pt x="226023" y="138986"/>
                </a:lnTo>
                <a:lnTo>
                  <a:pt x="213080" y="93910"/>
                </a:lnTo>
                <a:lnTo>
                  <a:pt x="208838" y="33400"/>
                </a:lnTo>
                <a:lnTo>
                  <a:pt x="208838" y="0"/>
                </a:lnTo>
                <a:close/>
              </a:path>
            </a:pathLst>
          </a:custGeom>
          <a:solidFill>
            <a:srgbClr val="E94C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193625" y="3577218"/>
            <a:ext cx="97215" cy="150495"/>
          </a:xfrm>
          <a:custGeom>
            <a:avLst/>
            <a:gdLst/>
            <a:ahLst/>
            <a:cxnLst/>
            <a:rect l="l" t="t" r="r" b="b"/>
            <a:pathLst>
              <a:path w="91440" h="150495">
                <a:moveTo>
                  <a:pt x="30695" y="104178"/>
                </a:moveTo>
                <a:lnTo>
                  <a:pt x="0" y="109537"/>
                </a:lnTo>
                <a:lnTo>
                  <a:pt x="2019" y="118592"/>
                </a:lnTo>
                <a:lnTo>
                  <a:pt x="4889" y="126123"/>
                </a:lnTo>
                <a:lnTo>
                  <a:pt x="12382" y="138087"/>
                </a:lnTo>
                <a:lnTo>
                  <a:pt x="17157" y="142633"/>
                </a:lnTo>
                <a:lnTo>
                  <a:pt x="28765" y="148856"/>
                </a:lnTo>
                <a:lnTo>
                  <a:pt x="36702" y="150406"/>
                </a:lnTo>
                <a:lnTo>
                  <a:pt x="46748" y="150406"/>
                </a:lnTo>
                <a:lnTo>
                  <a:pt x="82905" y="133921"/>
                </a:lnTo>
                <a:lnTo>
                  <a:pt x="86419" y="125806"/>
                </a:lnTo>
                <a:lnTo>
                  <a:pt x="42075" y="125806"/>
                </a:lnTo>
                <a:lnTo>
                  <a:pt x="38849" y="124231"/>
                </a:lnTo>
                <a:lnTo>
                  <a:pt x="33769" y="117944"/>
                </a:lnTo>
                <a:lnTo>
                  <a:pt x="31902" y="112306"/>
                </a:lnTo>
                <a:lnTo>
                  <a:pt x="30695" y="104178"/>
                </a:lnTo>
                <a:close/>
              </a:path>
              <a:path w="91440" h="150495">
                <a:moveTo>
                  <a:pt x="87580" y="82740"/>
                </a:moveTo>
                <a:lnTo>
                  <a:pt x="50228" y="82740"/>
                </a:lnTo>
                <a:lnTo>
                  <a:pt x="53809" y="84594"/>
                </a:lnTo>
                <a:lnTo>
                  <a:pt x="59080" y="91998"/>
                </a:lnTo>
                <a:lnTo>
                  <a:pt x="60401" y="97231"/>
                </a:lnTo>
                <a:lnTo>
                  <a:pt x="60401" y="110591"/>
                </a:lnTo>
                <a:lnTo>
                  <a:pt x="59029" y="115887"/>
                </a:lnTo>
                <a:lnTo>
                  <a:pt x="53555" y="123824"/>
                </a:lnTo>
                <a:lnTo>
                  <a:pt x="50126" y="125806"/>
                </a:lnTo>
                <a:lnTo>
                  <a:pt x="86419" y="125806"/>
                </a:lnTo>
                <a:lnTo>
                  <a:pt x="89636" y="118376"/>
                </a:lnTo>
                <a:lnTo>
                  <a:pt x="91256" y="110591"/>
                </a:lnTo>
                <a:lnTo>
                  <a:pt x="91325" y="95046"/>
                </a:lnTo>
                <a:lnTo>
                  <a:pt x="90296" y="89242"/>
                </a:lnTo>
                <a:lnTo>
                  <a:pt x="87580" y="82740"/>
                </a:lnTo>
                <a:close/>
              </a:path>
              <a:path w="91440" h="150495">
                <a:moveTo>
                  <a:pt x="37325" y="56248"/>
                </a:moveTo>
                <a:lnTo>
                  <a:pt x="35750" y="85128"/>
                </a:lnTo>
                <a:lnTo>
                  <a:pt x="39966" y="83540"/>
                </a:lnTo>
                <a:lnTo>
                  <a:pt x="43281" y="82740"/>
                </a:lnTo>
                <a:lnTo>
                  <a:pt x="87580" y="82740"/>
                </a:lnTo>
                <a:lnTo>
                  <a:pt x="86232" y="79514"/>
                </a:lnTo>
                <a:lnTo>
                  <a:pt x="83375" y="75603"/>
                </a:lnTo>
                <a:lnTo>
                  <a:pt x="77444" y="70777"/>
                </a:lnTo>
                <a:lnTo>
                  <a:pt x="74180" y="69151"/>
                </a:lnTo>
                <a:lnTo>
                  <a:pt x="69900" y="67767"/>
                </a:lnTo>
                <a:lnTo>
                  <a:pt x="75183" y="63931"/>
                </a:lnTo>
                <a:lnTo>
                  <a:pt x="79133" y="59461"/>
                </a:lnTo>
                <a:lnTo>
                  <a:pt x="80526" y="56743"/>
                </a:lnTo>
                <a:lnTo>
                  <a:pt x="40373" y="56743"/>
                </a:lnTo>
                <a:lnTo>
                  <a:pt x="39039" y="56578"/>
                </a:lnTo>
                <a:lnTo>
                  <a:pt x="37325" y="56248"/>
                </a:lnTo>
                <a:close/>
              </a:path>
              <a:path w="91440" h="150495">
                <a:moveTo>
                  <a:pt x="83895" y="25095"/>
                </a:moveTo>
                <a:lnTo>
                  <a:pt x="47637" y="25095"/>
                </a:lnTo>
                <a:lnTo>
                  <a:pt x="50393" y="26415"/>
                </a:lnTo>
                <a:lnTo>
                  <a:pt x="54419" y="31711"/>
                </a:lnTo>
                <a:lnTo>
                  <a:pt x="55422" y="35255"/>
                </a:lnTo>
                <a:lnTo>
                  <a:pt x="55345" y="44538"/>
                </a:lnTo>
                <a:lnTo>
                  <a:pt x="54076" y="48310"/>
                </a:lnTo>
                <a:lnTo>
                  <a:pt x="48704" y="55067"/>
                </a:lnTo>
                <a:lnTo>
                  <a:pt x="45351" y="56743"/>
                </a:lnTo>
                <a:lnTo>
                  <a:pt x="80526" y="56743"/>
                </a:lnTo>
                <a:lnTo>
                  <a:pt x="84353" y="49275"/>
                </a:lnTo>
                <a:lnTo>
                  <a:pt x="85661" y="43586"/>
                </a:lnTo>
                <a:lnTo>
                  <a:pt x="85661" y="37299"/>
                </a:lnTo>
                <a:lnTo>
                  <a:pt x="85058" y="29603"/>
                </a:lnTo>
                <a:lnTo>
                  <a:pt x="83895" y="25095"/>
                </a:lnTo>
                <a:close/>
              </a:path>
              <a:path w="91440" h="150495">
                <a:moveTo>
                  <a:pt x="44716" y="0"/>
                </a:moveTo>
                <a:lnTo>
                  <a:pt x="6950" y="21575"/>
                </a:lnTo>
                <a:lnTo>
                  <a:pt x="1663" y="37693"/>
                </a:lnTo>
                <a:lnTo>
                  <a:pt x="30695" y="44538"/>
                </a:lnTo>
                <a:lnTo>
                  <a:pt x="31507" y="37299"/>
                </a:lnTo>
                <a:lnTo>
                  <a:pt x="33032" y="32296"/>
                </a:lnTo>
                <a:lnTo>
                  <a:pt x="37553" y="26530"/>
                </a:lnTo>
                <a:lnTo>
                  <a:pt x="40500" y="25095"/>
                </a:lnTo>
                <a:lnTo>
                  <a:pt x="83895" y="25095"/>
                </a:lnTo>
                <a:lnTo>
                  <a:pt x="83250" y="22591"/>
                </a:lnTo>
                <a:lnTo>
                  <a:pt x="54788" y="662"/>
                </a:lnTo>
                <a:lnTo>
                  <a:pt x="447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317553" y="5843761"/>
            <a:ext cx="1847751" cy="859155"/>
          </a:xfrm>
          <a:custGeom>
            <a:avLst/>
            <a:gdLst/>
            <a:ahLst/>
            <a:cxnLst/>
            <a:rect l="l" t="t" r="r" b="b"/>
            <a:pathLst>
              <a:path w="1737995" h="859154">
                <a:moveTo>
                  <a:pt x="1737575" y="0"/>
                </a:moveTo>
                <a:lnTo>
                  <a:pt x="0" y="0"/>
                </a:lnTo>
                <a:lnTo>
                  <a:pt x="0" y="628523"/>
                </a:lnTo>
                <a:lnTo>
                  <a:pt x="3600" y="761724"/>
                </a:lnTo>
                <a:lnTo>
                  <a:pt x="28800" y="830125"/>
                </a:lnTo>
                <a:lnTo>
                  <a:pt x="97201" y="855326"/>
                </a:lnTo>
                <a:lnTo>
                  <a:pt x="230403" y="858926"/>
                </a:lnTo>
                <a:lnTo>
                  <a:pt x="1507172" y="858926"/>
                </a:lnTo>
                <a:lnTo>
                  <a:pt x="1640374" y="855326"/>
                </a:lnTo>
                <a:lnTo>
                  <a:pt x="1708775" y="830125"/>
                </a:lnTo>
                <a:lnTo>
                  <a:pt x="1733975" y="761724"/>
                </a:lnTo>
                <a:lnTo>
                  <a:pt x="1737575" y="628523"/>
                </a:lnTo>
                <a:lnTo>
                  <a:pt x="17375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 txBox="1"/>
          <p:nvPr/>
        </p:nvSpPr>
        <p:spPr>
          <a:xfrm>
            <a:off x="1439951" y="6455808"/>
            <a:ext cx="1571635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50" b="1" spc="-70" dirty="0">
                <a:latin typeface="Arial"/>
                <a:cs typeface="Arial"/>
              </a:rPr>
              <a:t>Complémentaires</a:t>
            </a:r>
            <a:r>
              <a:rPr sz="1250" b="1" spc="-220" dirty="0">
                <a:latin typeface="Arial"/>
                <a:cs typeface="Arial"/>
              </a:rPr>
              <a:t> </a:t>
            </a:r>
            <a:r>
              <a:rPr sz="1250" b="1" spc="-80" dirty="0">
                <a:latin typeface="Arial"/>
                <a:cs typeface="Arial"/>
              </a:rPr>
              <a:t>(IC)</a:t>
            </a:r>
            <a:endParaRPr sz="1250">
              <a:latin typeface="Arial"/>
              <a:cs typeface="Arial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1317553" y="5843761"/>
            <a:ext cx="1847751" cy="859155"/>
          </a:xfrm>
          <a:custGeom>
            <a:avLst/>
            <a:gdLst/>
            <a:ahLst/>
            <a:cxnLst/>
            <a:rect l="l" t="t" r="r" b="b"/>
            <a:pathLst>
              <a:path w="1737995" h="859154">
                <a:moveTo>
                  <a:pt x="0" y="0"/>
                </a:moveTo>
                <a:lnTo>
                  <a:pt x="0" y="628523"/>
                </a:lnTo>
                <a:lnTo>
                  <a:pt x="3600" y="761724"/>
                </a:lnTo>
                <a:lnTo>
                  <a:pt x="28800" y="830125"/>
                </a:lnTo>
                <a:lnTo>
                  <a:pt x="97201" y="855326"/>
                </a:lnTo>
                <a:lnTo>
                  <a:pt x="230403" y="858926"/>
                </a:lnTo>
                <a:lnTo>
                  <a:pt x="1507172" y="858926"/>
                </a:lnTo>
                <a:lnTo>
                  <a:pt x="1640374" y="855326"/>
                </a:lnTo>
                <a:lnTo>
                  <a:pt x="1708775" y="830125"/>
                </a:lnTo>
                <a:lnTo>
                  <a:pt x="1733975" y="761724"/>
                </a:lnTo>
                <a:lnTo>
                  <a:pt x="1737575" y="628523"/>
                </a:lnTo>
                <a:lnTo>
                  <a:pt x="1737575" y="0"/>
                </a:lnTo>
                <a:lnTo>
                  <a:pt x="0" y="0"/>
                </a:lnTo>
                <a:close/>
              </a:path>
            </a:pathLst>
          </a:custGeom>
          <a:ln w="5080">
            <a:solidFill>
              <a:srgbClr val="50AE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324441" y="5846974"/>
            <a:ext cx="394934" cy="204470"/>
          </a:xfrm>
          <a:custGeom>
            <a:avLst/>
            <a:gdLst/>
            <a:ahLst/>
            <a:cxnLst/>
            <a:rect l="l" t="t" r="r" b="b"/>
            <a:pathLst>
              <a:path w="371475" h="204470">
                <a:moveTo>
                  <a:pt x="208838" y="0"/>
                </a:moveTo>
                <a:lnTo>
                  <a:pt x="0" y="0"/>
                </a:lnTo>
                <a:lnTo>
                  <a:pt x="0" y="33400"/>
                </a:lnTo>
                <a:lnTo>
                  <a:pt x="4241" y="93910"/>
                </a:lnTo>
                <a:lnTo>
                  <a:pt x="17184" y="138986"/>
                </a:lnTo>
                <a:lnTo>
                  <a:pt x="39158" y="170605"/>
                </a:lnTo>
                <a:lnTo>
                  <a:pt x="111511" y="201377"/>
                </a:lnTo>
                <a:lnTo>
                  <a:pt x="162547" y="204482"/>
                </a:lnTo>
                <a:lnTo>
                  <a:pt x="371386" y="204482"/>
                </a:lnTo>
                <a:lnTo>
                  <a:pt x="320350" y="201377"/>
                </a:lnTo>
                <a:lnTo>
                  <a:pt x="279330" y="190743"/>
                </a:lnTo>
                <a:lnTo>
                  <a:pt x="247997" y="170605"/>
                </a:lnTo>
                <a:lnTo>
                  <a:pt x="226023" y="138986"/>
                </a:lnTo>
                <a:lnTo>
                  <a:pt x="213080" y="93910"/>
                </a:lnTo>
                <a:lnTo>
                  <a:pt x="208838" y="33400"/>
                </a:lnTo>
                <a:lnTo>
                  <a:pt x="208838" y="0"/>
                </a:lnTo>
                <a:close/>
              </a:path>
            </a:pathLst>
          </a:custGeom>
          <a:solidFill>
            <a:srgbClr val="E94C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393303" y="5869698"/>
            <a:ext cx="103290" cy="147955"/>
          </a:xfrm>
          <a:custGeom>
            <a:avLst/>
            <a:gdLst/>
            <a:ahLst/>
            <a:cxnLst/>
            <a:rect l="l" t="t" r="r" b="b"/>
            <a:pathLst>
              <a:path w="97155" h="147954">
                <a:moveTo>
                  <a:pt x="82727" y="120738"/>
                </a:moveTo>
                <a:lnTo>
                  <a:pt x="55956" y="120738"/>
                </a:lnTo>
                <a:lnTo>
                  <a:pt x="55956" y="147929"/>
                </a:lnTo>
                <a:lnTo>
                  <a:pt x="82727" y="147929"/>
                </a:lnTo>
                <a:lnTo>
                  <a:pt x="82727" y="120738"/>
                </a:lnTo>
                <a:close/>
              </a:path>
              <a:path w="97155" h="147954">
                <a:moveTo>
                  <a:pt x="82727" y="0"/>
                </a:moveTo>
                <a:lnTo>
                  <a:pt x="55956" y="0"/>
                </a:lnTo>
                <a:lnTo>
                  <a:pt x="0" y="87503"/>
                </a:lnTo>
                <a:lnTo>
                  <a:pt x="0" y="120738"/>
                </a:lnTo>
                <a:lnTo>
                  <a:pt x="96596" y="120738"/>
                </a:lnTo>
                <a:lnTo>
                  <a:pt x="96596" y="89395"/>
                </a:lnTo>
                <a:lnTo>
                  <a:pt x="26390" y="89395"/>
                </a:lnTo>
                <a:lnTo>
                  <a:pt x="55956" y="43611"/>
                </a:lnTo>
                <a:lnTo>
                  <a:pt x="82727" y="43611"/>
                </a:lnTo>
                <a:lnTo>
                  <a:pt x="82727" y="0"/>
                </a:lnTo>
                <a:close/>
              </a:path>
              <a:path w="97155" h="147954">
                <a:moveTo>
                  <a:pt x="82727" y="43611"/>
                </a:moveTo>
                <a:lnTo>
                  <a:pt x="55956" y="43611"/>
                </a:lnTo>
                <a:lnTo>
                  <a:pt x="55956" y="89395"/>
                </a:lnTo>
                <a:lnTo>
                  <a:pt x="82727" y="89395"/>
                </a:lnTo>
                <a:lnTo>
                  <a:pt x="82727" y="4361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066840" y="8357999"/>
            <a:ext cx="2339900" cy="701040"/>
          </a:xfrm>
          <a:custGeom>
            <a:avLst/>
            <a:gdLst/>
            <a:ahLst/>
            <a:cxnLst/>
            <a:rect l="l" t="t" r="r" b="b"/>
            <a:pathLst>
              <a:path w="2200910" h="701040">
                <a:moveTo>
                  <a:pt x="2200656" y="0"/>
                </a:moveTo>
                <a:lnTo>
                  <a:pt x="0" y="0"/>
                </a:lnTo>
                <a:lnTo>
                  <a:pt x="0" y="470115"/>
                </a:lnTo>
                <a:lnTo>
                  <a:pt x="3600" y="603317"/>
                </a:lnTo>
                <a:lnTo>
                  <a:pt x="28800" y="671718"/>
                </a:lnTo>
                <a:lnTo>
                  <a:pt x="97201" y="696919"/>
                </a:lnTo>
                <a:lnTo>
                  <a:pt x="230403" y="700519"/>
                </a:lnTo>
                <a:lnTo>
                  <a:pt x="1970265" y="700519"/>
                </a:lnTo>
                <a:lnTo>
                  <a:pt x="2103459" y="696919"/>
                </a:lnTo>
                <a:lnTo>
                  <a:pt x="2171857" y="671718"/>
                </a:lnTo>
                <a:lnTo>
                  <a:pt x="2197056" y="603317"/>
                </a:lnTo>
                <a:lnTo>
                  <a:pt x="2200656" y="470115"/>
                </a:lnTo>
                <a:lnTo>
                  <a:pt x="22006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 txBox="1"/>
          <p:nvPr/>
        </p:nvSpPr>
        <p:spPr>
          <a:xfrm>
            <a:off x="1250670" y="8415644"/>
            <a:ext cx="1948341" cy="5924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250" b="1" spc="-65" dirty="0">
                <a:latin typeface="Arial"/>
                <a:cs typeface="Arial"/>
              </a:rPr>
              <a:t>Choisit</a:t>
            </a:r>
            <a:r>
              <a:rPr sz="1250" b="1" spc="-210" dirty="0">
                <a:latin typeface="Arial"/>
                <a:cs typeface="Arial"/>
              </a:rPr>
              <a:t> </a:t>
            </a:r>
            <a:r>
              <a:rPr sz="1250" b="1" spc="-80" dirty="0">
                <a:latin typeface="Arial"/>
                <a:cs typeface="Arial"/>
              </a:rPr>
              <a:t>l’exécutant,</a:t>
            </a:r>
            <a:endParaRPr sz="1250">
              <a:latin typeface="Arial"/>
              <a:cs typeface="Arial"/>
            </a:endParaRPr>
          </a:p>
          <a:p>
            <a:pPr marL="12700" marR="5080" algn="ctr">
              <a:lnSpc>
                <a:spcPct val="101299"/>
              </a:lnSpc>
            </a:pPr>
            <a:r>
              <a:rPr sz="1250" spc="-60" dirty="0">
                <a:latin typeface="Arial"/>
                <a:cs typeface="Arial"/>
              </a:rPr>
              <a:t>signe</a:t>
            </a:r>
            <a:r>
              <a:rPr sz="1250" spc="-185" dirty="0">
                <a:latin typeface="Arial"/>
                <a:cs typeface="Arial"/>
              </a:rPr>
              <a:t> </a:t>
            </a:r>
            <a:r>
              <a:rPr sz="1250" spc="-35" dirty="0">
                <a:latin typeface="Arial"/>
                <a:cs typeface="Arial"/>
              </a:rPr>
              <a:t>le</a:t>
            </a:r>
            <a:r>
              <a:rPr sz="1250" spc="-185" dirty="0">
                <a:latin typeface="Arial"/>
                <a:cs typeface="Arial"/>
              </a:rPr>
              <a:t> </a:t>
            </a:r>
            <a:r>
              <a:rPr sz="1250" spc="-60" dirty="0">
                <a:latin typeface="Arial"/>
                <a:cs typeface="Arial"/>
              </a:rPr>
              <a:t>marché</a:t>
            </a:r>
            <a:r>
              <a:rPr sz="1250" spc="-185" dirty="0">
                <a:latin typeface="Arial"/>
                <a:cs typeface="Arial"/>
              </a:rPr>
              <a:t> </a:t>
            </a:r>
            <a:r>
              <a:rPr sz="1250" spc="-35" dirty="0">
                <a:latin typeface="Arial"/>
                <a:cs typeface="Arial"/>
              </a:rPr>
              <a:t>et</a:t>
            </a:r>
            <a:r>
              <a:rPr sz="1250" spc="-185" dirty="0">
                <a:latin typeface="Arial"/>
                <a:cs typeface="Arial"/>
              </a:rPr>
              <a:t> </a:t>
            </a:r>
            <a:r>
              <a:rPr sz="1250" spc="-65" dirty="0">
                <a:latin typeface="Arial"/>
                <a:cs typeface="Arial"/>
              </a:rPr>
              <a:t>joint</a:t>
            </a:r>
            <a:r>
              <a:rPr sz="1250" spc="-180" dirty="0">
                <a:latin typeface="Arial"/>
                <a:cs typeface="Arial"/>
              </a:rPr>
              <a:t> </a:t>
            </a:r>
            <a:r>
              <a:rPr sz="1250" spc="-80" dirty="0">
                <a:latin typeface="Arial"/>
                <a:cs typeface="Arial"/>
              </a:rPr>
              <a:t>toutes  </a:t>
            </a:r>
            <a:r>
              <a:rPr sz="1250" spc="-65" dirty="0">
                <a:latin typeface="Arial"/>
                <a:cs typeface="Arial"/>
              </a:rPr>
              <a:t>données</a:t>
            </a:r>
            <a:r>
              <a:rPr sz="1250" spc="-200" dirty="0">
                <a:latin typeface="Arial"/>
                <a:cs typeface="Arial"/>
              </a:rPr>
              <a:t> </a:t>
            </a:r>
            <a:r>
              <a:rPr sz="1250" spc="-80" dirty="0">
                <a:latin typeface="Arial"/>
                <a:cs typeface="Arial"/>
              </a:rPr>
              <a:t>disponibles</a:t>
            </a:r>
            <a:endParaRPr sz="1250">
              <a:latin typeface="Arial"/>
              <a:cs typeface="Arial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1066840" y="8357999"/>
            <a:ext cx="2339900" cy="701040"/>
          </a:xfrm>
          <a:custGeom>
            <a:avLst/>
            <a:gdLst/>
            <a:ahLst/>
            <a:cxnLst/>
            <a:rect l="l" t="t" r="r" b="b"/>
            <a:pathLst>
              <a:path w="2200910" h="701040">
                <a:moveTo>
                  <a:pt x="0" y="0"/>
                </a:moveTo>
                <a:lnTo>
                  <a:pt x="0" y="470115"/>
                </a:lnTo>
                <a:lnTo>
                  <a:pt x="3600" y="603317"/>
                </a:lnTo>
                <a:lnTo>
                  <a:pt x="28800" y="671718"/>
                </a:lnTo>
                <a:lnTo>
                  <a:pt x="97201" y="696919"/>
                </a:lnTo>
                <a:lnTo>
                  <a:pt x="230403" y="700519"/>
                </a:lnTo>
                <a:lnTo>
                  <a:pt x="1970265" y="700519"/>
                </a:lnTo>
                <a:lnTo>
                  <a:pt x="2103459" y="696919"/>
                </a:lnTo>
                <a:lnTo>
                  <a:pt x="2171857" y="671718"/>
                </a:lnTo>
                <a:lnTo>
                  <a:pt x="2197056" y="603317"/>
                </a:lnTo>
                <a:lnTo>
                  <a:pt x="2200656" y="470115"/>
                </a:lnTo>
                <a:lnTo>
                  <a:pt x="2200656" y="0"/>
                </a:lnTo>
                <a:lnTo>
                  <a:pt x="0" y="0"/>
                </a:lnTo>
                <a:close/>
              </a:path>
            </a:pathLst>
          </a:custGeom>
          <a:ln w="5080">
            <a:solidFill>
              <a:srgbClr val="50AE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070172" y="8364095"/>
            <a:ext cx="394934" cy="204470"/>
          </a:xfrm>
          <a:custGeom>
            <a:avLst/>
            <a:gdLst/>
            <a:ahLst/>
            <a:cxnLst/>
            <a:rect l="l" t="t" r="r" b="b"/>
            <a:pathLst>
              <a:path w="371475" h="204470">
                <a:moveTo>
                  <a:pt x="208838" y="0"/>
                </a:moveTo>
                <a:lnTo>
                  <a:pt x="0" y="0"/>
                </a:lnTo>
                <a:lnTo>
                  <a:pt x="0" y="33401"/>
                </a:lnTo>
                <a:lnTo>
                  <a:pt x="4241" y="93910"/>
                </a:lnTo>
                <a:lnTo>
                  <a:pt x="17184" y="138986"/>
                </a:lnTo>
                <a:lnTo>
                  <a:pt x="39158" y="170605"/>
                </a:lnTo>
                <a:lnTo>
                  <a:pt x="111511" y="201377"/>
                </a:lnTo>
                <a:lnTo>
                  <a:pt x="162547" y="204482"/>
                </a:lnTo>
                <a:lnTo>
                  <a:pt x="371386" y="204482"/>
                </a:lnTo>
                <a:lnTo>
                  <a:pt x="320350" y="201377"/>
                </a:lnTo>
                <a:lnTo>
                  <a:pt x="279330" y="190743"/>
                </a:lnTo>
                <a:lnTo>
                  <a:pt x="247997" y="170605"/>
                </a:lnTo>
                <a:lnTo>
                  <a:pt x="226023" y="138986"/>
                </a:lnTo>
                <a:lnTo>
                  <a:pt x="213080" y="93910"/>
                </a:lnTo>
                <a:lnTo>
                  <a:pt x="208838" y="33401"/>
                </a:lnTo>
                <a:lnTo>
                  <a:pt x="208838" y="0"/>
                </a:lnTo>
                <a:close/>
              </a:path>
            </a:pathLst>
          </a:custGeom>
          <a:solidFill>
            <a:srgbClr val="E94C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142966" y="8389286"/>
            <a:ext cx="95864" cy="146050"/>
          </a:xfrm>
          <a:custGeom>
            <a:avLst/>
            <a:gdLst/>
            <a:ahLst/>
            <a:cxnLst/>
            <a:rect l="l" t="t" r="r" b="b"/>
            <a:pathLst>
              <a:path w="90169" h="146050">
                <a:moveTo>
                  <a:pt x="89662" y="0"/>
                </a:moveTo>
                <a:lnTo>
                  <a:pt x="0" y="0"/>
                </a:lnTo>
                <a:lnTo>
                  <a:pt x="0" y="34137"/>
                </a:lnTo>
                <a:lnTo>
                  <a:pt x="54597" y="34137"/>
                </a:lnTo>
                <a:lnTo>
                  <a:pt x="46753" y="47670"/>
                </a:lnTo>
                <a:lnTo>
                  <a:pt x="30010" y="85724"/>
                </a:lnTo>
                <a:lnTo>
                  <a:pt x="20698" y="128373"/>
                </a:lnTo>
                <a:lnTo>
                  <a:pt x="18630" y="145465"/>
                </a:lnTo>
                <a:lnTo>
                  <a:pt x="49237" y="145465"/>
                </a:lnTo>
                <a:lnTo>
                  <a:pt x="50170" y="133092"/>
                </a:lnTo>
                <a:lnTo>
                  <a:pt x="51463" y="121575"/>
                </a:lnTo>
                <a:lnTo>
                  <a:pt x="61623" y="78114"/>
                </a:lnTo>
                <a:lnTo>
                  <a:pt x="78933" y="41751"/>
                </a:lnTo>
                <a:lnTo>
                  <a:pt x="89662" y="27292"/>
                </a:lnTo>
                <a:lnTo>
                  <a:pt x="896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128882" y="4513540"/>
            <a:ext cx="130969" cy="3456304"/>
          </a:xfrm>
          <a:custGeom>
            <a:avLst/>
            <a:gdLst/>
            <a:ahLst/>
            <a:cxnLst/>
            <a:rect l="l" t="t" r="r" b="b"/>
            <a:pathLst>
              <a:path w="123190" h="3456304">
                <a:moveTo>
                  <a:pt x="0" y="0"/>
                </a:moveTo>
                <a:lnTo>
                  <a:pt x="0" y="3456089"/>
                </a:lnTo>
                <a:lnTo>
                  <a:pt x="122643" y="3456089"/>
                </a:lnTo>
              </a:path>
            </a:pathLst>
          </a:custGeom>
          <a:ln w="20320">
            <a:solidFill>
              <a:srgbClr val="50AE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218888" y="7926514"/>
            <a:ext cx="126244" cy="86360"/>
          </a:xfrm>
          <a:custGeom>
            <a:avLst/>
            <a:gdLst/>
            <a:ahLst/>
            <a:cxnLst/>
            <a:rect l="l" t="t" r="r" b="b"/>
            <a:pathLst>
              <a:path w="118744" h="86359">
                <a:moveTo>
                  <a:pt x="0" y="0"/>
                </a:moveTo>
                <a:lnTo>
                  <a:pt x="21366" y="25600"/>
                </a:lnTo>
                <a:lnTo>
                  <a:pt x="28489" y="43116"/>
                </a:lnTo>
                <a:lnTo>
                  <a:pt x="21366" y="60632"/>
                </a:lnTo>
                <a:lnTo>
                  <a:pt x="0" y="86233"/>
                </a:lnTo>
                <a:lnTo>
                  <a:pt x="118490" y="43116"/>
                </a:lnTo>
                <a:lnTo>
                  <a:pt x="0" y="0"/>
                </a:lnTo>
                <a:close/>
              </a:path>
            </a:pathLst>
          </a:custGeom>
          <a:solidFill>
            <a:srgbClr val="50AE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2239700" y="4491940"/>
            <a:ext cx="1077461" cy="2449195"/>
          </a:xfrm>
          <a:custGeom>
            <a:avLst/>
            <a:gdLst/>
            <a:ahLst/>
            <a:cxnLst/>
            <a:rect l="l" t="t" r="r" b="b"/>
            <a:pathLst>
              <a:path w="1013460" h="2449195">
                <a:moveTo>
                  <a:pt x="1012850" y="0"/>
                </a:moveTo>
                <a:lnTo>
                  <a:pt x="1012850" y="2354897"/>
                </a:lnTo>
                <a:lnTo>
                  <a:pt x="0" y="2354897"/>
                </a:lnTo>
                <a:lnTo>
                  <a:pt x="0" y="2448928"/>
                </a:lnTo>
              </a:path>
            </a:pathLst>
          </a:custGeom>
          <a:ln w="20320">
            <a:solidFill>
              <a:srgbClr val="50AE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2193860" y="6902886"/>
            <a:ext cx="91814" cy="118745"/>
          </a:xfrm>
          <a:custGeom>
            <a:avLst/>
            <a:gdLst/>
            <a:ahLst/>
            <a:cxnLst/>
            <a:rect l="l" t="t" r="r" b="b"/>
            <a:pathLst>
              <a:path w="86360" h="118745">
                <a:moveTo>
                  <a:pt x="0" y="0"/>
                </a:moveTo>
                <a:lnTo>
                  <a:pt x="43116" y="118490"/>
                </a:lnTo>
                <a:lnTo>
                  <a:pt x="75875" y="28489"/>
                </a:lnTo>
                <a:lnTo>
                  <a:pt x="43118" y="28489"/>
                </a:lnTo>
                <a:lnTo>
                  <a:pt x="25600" y="21366"/>
                </a:lnTo>
                <a:lnTo>
                  <a:pt x="0" y="0"/>
                </a:lnTo>
                <a:close/>
              </a:path>
              <a:path w="86360" h="118745">
                <a:moveTo>
                  <a:pt x="86245" y="0"/>
                </a:moveTo>
                <a:lnTo>
                  <a:pt x="60637" y="21366"/>
                </a:lnTo>
                <a:lnTo>
                  <a:pt x="43118" y="28489"/>
                </a:lnTo>
                <a:lnTo>
                  <a:pt x="75875" y="28489"/>
                </a:lnTo>
                <a:lnTo>
                  <a:pt x="86245" y="0"/>
                </a:lnTo>
                <a:close/>
              </a:path>
            </a:pathLst>
          </a:custGeom>
          <a:solidFill>
            <a:srgbClr val="50AE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3164492" y="6494995"/>
            <a:ext cx="2233909" cy="0"/>
          </a:xfrm>
          <a:custGeom>
            <a:avLst/>
            <a:gdLst/>
            <a:ahLst/>
            <a:cxnLst/>
            <a:rect l="l" t="t" r="r" b="b"/>
            <a:pathLst>
              <a:path w="2101215">
                <a:moveTo>
                  <a:pt x="0" y="0"/>
                </a:moveTo>
                <a:lnTo>
                  <a:pt x="2100846" y="0"/>
                </a:lnTo>
              </a:path>
            </a:pathLst>
          </a:custGeom>
          <a:ln w="20320">
            <a:solidFill>
              <a:srgbClr val="50AE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5357633" y="6451866"/>
            <a:ext cx="126244" cy="86360"/>
          </a:xfrm>
          <a:custGeom>
            <a:avLst/>
            <a:gdLst/>
            <a:ahLst/>
            <a:cxnLst/>
            <a:rect l="l" t="t" r="r" b="b"/>
            <a:pathLst>
              <a:path w="118745" h="86359">
                <a:moveTo>
                  <a:pt x="0" y="0"/>
                </a:moveTo>
                <a:lnTo>
                  <a:pt x="21366" y="25607"/>
                </a:lnTo>
                <a:lnTo>
                  <a:pt x="28489" y="43129"/>
                </a:lnTo>
                <a:lnTo>
                  <a:pt x="21366" y="60650"/>
                </a:lnTo>
                <a:lnTo>
                  <a:pt x="0" y="86258"/>
                </a:lnTo>
                <a:lnTo>
                  <a:pt x="118490" y="43129"/>
                </a:lnTo>
                <a:lnTo>
                  <a:pt x="0" y="0"/>
                </a:lnTo>
                <a:close/>
              </a:path>
            </a:pathLst>
          </a:custGeom>
          <a:solidFill>
            <a:srgbClr val="50AE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3407658" y="3381697"/>
            <a:ext cx="2623442" cy="425450"/>
          </a:xfrm>
          <a:custGeom>
            <a:avLst/>
            <a:gdLst/>
            <a:ahLst/>
            <a:cxnLst/>
            <a:rect l="l" t="t" r="r" b="b"/>
            <a:pathLst>
              <a:path w="2467610" h="425450">
                <a:moveTo>
                  <a:pt x="2460866" y="0"/>
                </a:moveTo>
                <a:lnTo>
                  <a:pt x="2467381" y="413156"/>
                </a:lnTo>
                <a:lnTo>
                  <a:pt x="0" y="424891"/>
                </a:lnTo>
              </a:path>
            </a:pathLst>
          </a:custGeom>
          <a:ln w="20320">
            <a:solidFill>
              <a:srgbClr val="0074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3322063" y="3763298"/>
            <a:ext cx="126244" cy="86360"/>
          </a:xfrm>
          <a:custGeom>
            <a:avLst/>
            <a:gdLst/>
            <a:ahLst/>
            <a:cxnLst/>
            <a:rect l="l" t="t" r="r" b="b"/>
            <a:pathLst>
              <a:path w="118745" h="86360">
                <a:moveTo>
                  <a:pt x="118287" y="0"/>
                </a:moveTo>
                <a:lnTo>
                  <a:pt x="0" y="43675"/>
                </a:lnTo>
                <a:lnTo>
                  <a:pt x="118694" y="86233"/>
                </a:lnTo>
                <a:lnTo>
                  <a:pt x="97206" y="60732"/>
                </a:lnTo>
                <a:lnTo>
                  <a:pt x="90001" y="43249"/>
                </a:lnTo>
                <a:lnTo>
                  <a:pt x="97041" y="25700"/>
                </a:lnTo>
                <a:lnTo>
                  <a:pt x="118287" y="0"/>
                </a:lnTo>
                <a:close/>
              </a:path>
            </a:pathLst>
          </a:custGeom>
          <a:solidFill>
            <a:srgbClr val="0074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3407650" y="3377369"/>
            <a:ext cx="3729933" cy="1309370"/>
          </a:xfrm>
          <a:custGeom>
            <a:avLst/>
            <a:gdLst/>
            <a:ahLst/>
            <a:cxnLst/>
            <a:rect l="l" t="t" r="r" b="b"/>
            <a:pathLst>
              <a:path w="3508375" h="1309370">
                <a:moveTo>
                  <a:pt x="3501491" y="0"/>
                </a:moveTo>
                <a:lnTo>
                  <a:pt x="3507981" y="1309052"/>
                </a:lnTo>
                <a:lnTo>
                  <a:pt x="0" y="1309052"/>
                </a:lnTo>
              </a:path>
            </a:pathLst>
          </a:custGeom>
          <a:ln w="20320">
            <a:solidFill>
              <a:srgbClr val="0074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3322061" y="4643295"/>
            <a:ext cx="126244" cy="86360"/>
          </a:xfrm>
          <a:custGeom>
            <a:avLst/>
            <a:gdLst/>
            <a:ahLst/>
            <a:cxnLst/>
            <a:rect l="l" t="t" r="r" b="b"/>
            <a:pathLst>
              <a:path w="118745" h="86360">
                <a:moveTo>
                  <a:pt x="118491" y="0"/>
                </a:moveTo>
                <a:lnTo>
                  <a:pt x="0" y="43129"/>
                </a:lnTo>
                <a:lnTo>
                  <a:pt x="118491" y="86258"/>
                </a:lnTo>
                <a:lnTo>
                  <a:pt x="97124" y="60650"/>
                </a:lnTo>
                <a:lnTo>
                  <a:pt x="90001" y="43129"/>
                </a:lnTo>
                <a:lnTo>
                  <a:pt x="97124" y="25607"/>
                </a:lnTo>
                <a:lnTo>
                  <a:pt x="118491" y="0"/>
                </a:lnTo>
                <a:close/>
              </a:path>
            </a:pathLst>
          </a:custGeom>
          <a:solidFill>
            <a:srgbClr val="0074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3131946" y="7103354"/>
            <a:ext cx="8036402" cy="119380"/>
          </a:xfrm>
          <a:custGeom>
            <a:avLst/>
            <a:gdLst/>
            <a:ahLst/>
            <a:cxnLst/>
            <a:rect l="l" t="t" r="r" b="b"/>
            <a:pathLst>
              <a:path w="7559040" h="119379">
                <a:moveTo>
                  <a:pt x="0" y="0"/>
                </a:moveTo>
                <a:lnTo>
                  <a:pt x="7559027" y="15494"/>
                </a:lnTo>
                <a:lnTo>
                  <a:pt x="7559027" y="119062"/>
                </a:lnTo>
              </a:path>
            </a:pathLst>
          </a:custGeom>
          <a:ln w="20320">
            <a:solidFill>
              <a:srgbClr val="50AE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11122490" y="7184444"/>
            <a:ext cx="91814" cy="118745"/>
          </a:xfrm>
          <a:custGeom>
            <a:avLst/>
            <a:gdLst/>
            <a:ahLst/>
            <a:cxnLst/>
            <a:rect l="l" t="t" r="r" b="b"/>
            <a:pathLst>
              <a:path w="86359" h="118745">
                <a:moveTo>
                  <a:pt x="0" y="0"/>
                </a:moveTo>
                <a:lnTo>
                  <a:pt x="43116" y="118490"/>
                </a:lnTo>
                <a:lnTo>
                  <a:pt x="75869" y="28479"/>
                </a:lnTo>
                <a:lnTo>
                  <a:pt x="43116" y="28479"/>
                </a:lnTo>
                <a:lnTo>
                  <a:pt x="25600" y="21359"/>
                </a:lnTo>
                <a:lnTo>
                  <a:pt x="0" y="0"/>
                </a:lnTo>
                <a:close/>
              </a:path>
              <a:path w="86359" h="118745">
                <a:moveTo>
                  <a:pt x="86232" y="0"/>
                </a:moveTo>
                <a:lnTo>
                  <a:pt x="60632" y="21359"/>
                </a:lnTo>
                <a:lnTo>
                  <a:pt x="43116" y="28479"/>
                </a:lnTo>
                <a:lnTo>
                  <a:pt x="75869" y="28479"/>
                </a:lnTo>
                <a:lnTo>
                  <a:pt x="86232" y="0"/>
                </a:lnTo>
                <a:close/>
              </a:path>
            </a:pathLst>
          </a:custGeom>
          <a:solidFill>
            <a:srgbClr val="50AE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7951731" y="8738505"/>
            <a:ext cx="1839650" cy="0"/>
          </a:xfrm>
          <a:custGeom>
            <a:avLst/>
            <a:gdLst/>
            <a:ahLst/>
            <a:cxnLst/>
            <a:rect l="l" t="t" r="r" b="b"/>
            <a:pathLst>
              <a:path w="1730375">
                <a:moveTo>
                  <a:pt x="0" y="0"/>
                </a:moveTo>
                <a:lnTo>
                  <a:pt x="1730013" y="0"/>
                </a:lnTo>
              </a:path>
            </a:pathLst>
          </a:custGeom>
          <a:ln w="101600">
            <a:solidFill>
              <a:srgbClr val="50AE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3409441" y="8738505"/>
            <a:ext cx="1978046" cy="0"/>
          </a:xfrm>
          <a:custGeom>
            <a:avLst/>
            <a:gdLst/>
            <a:ahLst/>
            <a:cxnLst/>
            <a:rect l="l" t="t" r="r" b="b"/>
            <a:pathLst>
              <a:path w="1860550">
                <a:moveTo>
                  <a:pt x="0" y="0"/>
                </a:moveTo>
                <a:lnTo>
                  <a:pt x="1860480" y="0"/>
                </a:lnTo>
              </a:path>
            </a:pathLst>
          </a:custGeom>
          <a:ln w="101600">
            <a:solidFill>
              <a:srgbClr val="50AE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9639192" y="8613994"/>
            <a:ext cx="363879" cy="249554"/>
          </a:xfrm>
          <a:custGeom>
            <a:avLst/>
            <a:gdLst/>
            <a:ahLst/>
            <a:cxnLst/>
            <a:rect l="l" t="t" r="r" b="b"/>
            <a:pathLst>
              <a:path w="342265" h="249554">
                <a:moveTo>
                  <a:pt x="0" y="0"/>
                </a:moveTo>
                <a:lnTo>
                  <a:pt x="80317" y="73928"/>
                </a:lnTo>
                <a:lnTo>
                  <a:pt x="107088" y="124510"/>
                </a:lnTo>
                <a:lnTo>
                  <a:pt x="80317" y="175087"/>
                </a:lnTo>
                <a:lnTo>
                  <a:pt x="0" y="249008"/>
                </a:lnTo>
                <a:lnTo>
                  <a:pt x="342138" y="124510"/>
                </a:lnTo>
                <a:lnTo>
                  <a:pt x="0" y="0"/>
                </a:lnTo>
                <a:close/>
              </a:path>
            </a:pathLst>
          </a:custGeom>
          <a:solidFill>
            <a:srgbClr val="50AE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3492111" y="2045381"/>
            <a:ext cx="3168249" cy="146050"/>
          </a:xfrm>
          <a:custGeom>
            <a:avLst/>
            <a:gdLst/>
            <a:ahLst/>
            <a:cxnLst/>
            <a:rect l="l" t="t" r="r" b="b"/>
            <a:pathLst>
              <a:path w="2980054" h="146050">
                <a:moveTo>
                  <a:pt x="0" y="0"/>
                </a:moveTo>
                <a:lnTo>
                  <a:pt x="2979445" y="0"/>
                </a:lnTo>
                <a:lnTo>
                  <a:pt x="2979445" y="145681"/>
                </a:lnTo>
              </a:path>
            </a:pathLst>
          </a:custGeom>
          <a:ln w="20320">
            <a:solidFill>
              <a:srgbClr val="50AE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6613880" y="2153073"/>
            <a:ext cx="91814" cy="118745"/>
          </a:xfrm>
          <a:custGeom>
            <a:avLst/>
            <a:gdLst/>
            <a:ahLst/>
            <a:cxnLst/>
            <a:rect l="l" t="t" r="r" b="b"/>
            <a:pathLst>
              <a:path w="86359" h="118744">
                <a:moveTo>
                  <a:pt x="0" y="0"/>
                </a:moveTo>
                <a:lnTo>
                  <a:pt x="43116" y="118491"/>
                </a:lnTo>
                <a:lnTo>
                  <a:pt x="75866" y="28489"/>
                </a:lnTo>
                <a:lnTo>
                  <a:pt x="43116" y="28489"/>
                </a:lnTo>
                <a:lnTo>
                  <a:pt x="25600" y="21366"/>
                </a:lnTo>
                <a:lnTo>
                  <a:pt x="0" y="0"/>
                </a:lnTo>
                <a:close/>
              </a:path>
              <a:path w="86359" h="118744">
                <a:moveTo>
                  <a:pt x="86232" y="0"/>
                </a:moveTo>
                <a:lnTo>
                  <a:pt x="60632" y="21366"/>
                </a:lnTo>
                <a:lnTo>
                  <a:pt x="43116" y="28489"/>
                </a:lnTo>
                <a:lnTo>
                  <a:pt x="75866" y="28489"/>
                </a:lnTo>
                <a:lnTo>
                  <a:pt x="86232" y="0"/>
                </a:lnTo>
                <a:close/>
              </a:path>
            </a:pathLst>
          </a:custGeom>
          <a:solidFill>
            <a:srgbClr val="50AE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3605397" y="2348917"/>
            <a:ext cx="1907835" cy="0"/>
          </a:xfrm>
          <a:custGeom>
            <a:avLst/>
            <a:gdLst/>
            <a:ahLst/>
            <a:cxnLst/>
            <a:rect l="l" t="t" r="r" b="b"/>
            <a:pathLst>
              <a:path w="1794510">
                <a:moveTo>
                  <a:pt x="1794243" y="0"/>
                </a:moveTo>
                <a:lnTo>
                  <a:pt x="0" y="0"/>
                </a:lnTo>
              </a:path>
            </a:pathLst>
          </a:custGeom>
          <a:ln w="20320">
            <a:solidFill>
              <a:srgbClr val="0074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 txBox="1"/>
          <p:nvPr/>
        </p:nvSpPr>
        <p:spPr>
          <a:xfrm>
            <a:off x="1487705" y="5367128"/>
            <a:ext cx="1487922" cy="1101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250" b="1" spc="-65" dirty="0">
                <a:latin typeface="Arial"/>
                <a:cs typeface="Arial"/>
              </a:rPr>
              <a:t>spéciales</a:t>
            </a:r>
            <a:r>
              <a:rPr sz="1250" b="1" spc="-210" dirty="0">
                <a:latin typeface="Arial"/>
                <a:cs typeface="Arial"/>
              </a:rPr>
              <a:t> </a:t>
            </a:r>
            <a:r>
              <a:rPr sz="1250" b="1" spc="-30" dirty="0">
                <a:latin typeface="Arial"/>
                <a:cs typeface="Arial"/>
              </a:rPr>
              <a:t>au</a:t>
            </a:r>
            <a:r>
              <a:rPr sz="1250" b="1" spc="-215" dirty="0">
                <a:latin typeface="Arial"/>
                <a:cs typeface="Arial"/>
              </a:rPr>
              <a:t> </a:t>
            </a:r>
            <a:r>
              <a:rPr sz="1250" b="1" spc="-75" dirty="0">
                <a:latin typeface="Arial"/>
                <a:cs typeface="Arial"/>
              </a:rPr>
              <a:t>marché</a:t>
            </a:r>
            <a:endParaRPr sz="1250">
              <a:latin typeface="Arial"/>
              <a:cs typeface="Arial"/>
            </a:endParaRPr>
          </a:p>
          <a:p>
            <a:pPr marR="3810" algn="ctr">
              <a:lnSpc>
                <a:spcPct val="100000"/>
              </a:lnSpc>
              <a:spcBef>
                <a:spcPts val="520"/>
              </a:spcBef>
            </a:pPr>
            <a:r>
              <a:rPr sz="1100" i="1" spc="-70" dirty="0">
                <a:solidFill>
                  <a:srgbClr val="4B4B4B"/>
                </a:solidFill>
                <a:latin typeface="Arial"/>
                <a:cs typeface="Arial"/>
              </a:rPr>
              <a:t>ou</a:t>
            </a:r>
            <a:endParaRPr sz="1100">
              <a:latin typeface="Arial"/>
              <a:cs typeface="Arial"/>
            </a:endParaRPr>
          </a:p>
          <a:p>
            <a:pPr marL="90805" algn="ctr">
              <a:lnSpc>
                <a:spcPct val="100000"/>
              </a:lnSpc>
              <a:spcBef>
                <a:spcPts val="819"/>
              </a:spcBef>
            </a:pPr>
            <a:r>
              <a:rPr sz="1100" i="1" spc="-50" dirty="0">
                <a:solidFill>
                  <a:srgbClr val="4B4B4B"/>
                </a:solidFill>
                <a:latin typeface="Arial"/>
                <a:cs typeface="Arial"/>
              </a:rPr>
              <a:t>Sauf</a:t>
            </a:r>
            <a:r>
              <a:rPr sz="1100" i="1" spc="-200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1100" i="1" spc="-75" dirty="0">
                <a:solidFill>
                  <a:srgbClr val="4B4B4B"/>
                </a:solidFill>
                <a:latin typeface="Arial"/>
                <a:cs typeface="Arial"/>
              </a:rPr>
              <a:t>exceptions(3)</a:t>
            </a:r>
            <a:endParaRPr sz="1100">
              <a:latin typeface="Arial"/>
              <a:cs typeface="Arial"/>
            </a:endParaRPr>
          </a:p>
          <a:p>
            <a:pPr marL="102235" marR="93980" indent="278130">
              <a:lnSpc>
                <a:spcPct val="101299"/>
              </a:lnSpc>
              <a:spcBef>
                <a:spcPts val="25"/>
              </a:spcBef>
            </a:pPr>
            <a:r>
              <a:rPr sz="1250" spc="-65" dirty="0">
                <a:latin typeface="Arial"/>
                <a:cs typeface="Arial"/>
              </a:rPr>
              <a:t>Procède </a:t>
            </a:r>
            <a:r>
              <a:rPr sz="1250" spc="15" dirty="0">
                <a:latin typeface="Arial"/>
                <a:cs typeface="Arial"/>
              </a:rPr>
              <a:t>à  </a:t>
            </a:r>
            <a:r>
              <a:rPr sz="1250" spc="-45" dirty="0">
                <a:latin typeface="Arial"/>
                <a:cs typeface="Arial"/>
              </a:rPr>
              <a:t>des</a:t>
            </a:r>
            <a:r>
              <a:rPr sz="1250" spc="-204" dirty="0">
                <a:latin typeface="Arial"/>
                <a:cs typeface="Arial"/>
              </a:rPr>
              <a:t> </a:t>
            </a:r>
            <a:r>
              <a:rPr sz="1250" b="1" spc="-80" dirty="0">
                <a:latin typeface="Arial"/>
                <a:cs typeface="Arial"/>
              </a:rPr>
              <a:t>Investigations</a:t>
            </a:r>
            <a:endParaRPr sz="1250">
              <a:latin typeface="Arial"/>
              <a:cs typeface="Arial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873708" y="6173351"/>
            <a:ext cx="169277" cy="163830"/>
          </a:xfrm>
          <a:prstGeom prst="rect">
            <a:avLst/>
          </a:prstGeom>
        </p:spPr>
        <p:txBody>
          <a:bodyPr vert="vert270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100" i="1" spc="-80" dirty="0">
                <a:solidFill>
                  <a:srgbClr val="4B4B4B"/>
                </a:solidFill>
                <a:latin typeface="Arial"/>
                <a:cs typeface="Arial"/>
              </a:rPr>
              <a:t>ou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1118891" y="6313549"/>
            <a:ext cx="99915" cy="0"/>
          </a:xfrm>
          <a:custGeom>
            <a:avLst/>
            <a:gdLst/>
            <a:ahLst/>
            <a:cxnLst/>
            <a:rect l="l" t="t" r="r" b="b"/>
            <a:pathLst>
              <a:path w="93980">
                <a:moveTo>
                  <a:pt x="0" y="0"/>
                </a:moveTo>
                <a:lnTo>
                  <a:pt x="93484" y="0"/>
                </a:lnTo>
              </a:path>
            </a:pathLst>
          </a:custGeom>
          <a:ln w="20320">
            <a:solidFill>
              <a:srgbClr val="50AE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1177907" y="6270420"/>
            <a:ext cx="126244" cy="86360"/>
          </a:xfrm>
          <a:custGeom>
            <a:avLst/>
            <a:gdLst/>
            <a:ahLst/>
            <a:cxnLst/>
            <a:rect l="l" t="t" r="r" b="b"/>
            <a:pathLst>
              <a:path w="118744" h="86359">
                <a:moveTo>
                  <a:pt x="0" y="0"/>
                </a:moveTo>
                <a:lnTo>
                  <a:pt x="21366" y="25607"/>
                </a:lnTo>
                <a:lnTo>
                  <a:pt x="28488" y="43129"/>
                </a:lnTo>
                <a:lnTo>
                  <a:pt x="21366" y="60645"/>
                </a:lnTo>
                <a:lnTo>
                  <a:pt x="0" y="86245"/>
                </a:lnTo>
                <a:lnTo>
                  <a:pt x="118490" y="43129"/>
                </a:lnTo>
                <a:lnTo>
                  <a:pt x="0" y="0"/>
                </a:lnTo>
                <a:close/>
              </a:path>
            </a:pathLst>
          </a:custGeom>
          <a:solidFill>
            <a:srgbClr val="50AE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2264209" y="7963779"/>
            <a:ext cx="8901206" cy="350520"/>
          </a:xfrm>
          <a:custGeom>
            <a:avLst/>
            <a:gdLst/>
            <a:ahLst/>
            <a:cxnLst/>
            <a:rect l="l" t="t" r="r" b="b"/>
            <a:pathLst>
              <a:path w="8372475" h="350520">
                <a:moveTo>
                  <a:pt x="8372246" y="0"/>
                </a:moveTo>
                <a:lnTo>
                  <a:pt x="8372246" y="249212"/>
                </a:lnTo>
                <a:lnTo>
                  <a:pt x="0" y="249212"/>
                </a:lnTo>
                <a:lnTo>
                  <a:pt x="0" y="350151"/>
                </a:lnTo>
              </a:path>
            </a:pathLst>
          </a:custGeom>
          <a:ln w="20320">
            <a:solidFill>
              <a:srgbClr val="9225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2218363" y="8275962"/>
            <a:ext cx="91814" cy="118745"/>
          </a:xfrm>
          <a:custGeom>
            <a:avLst/>
            <a:gdLst/>
            <a:ahLst/>
            <a:cxnLst/>
            <a:rect l="l" t="t" r="r" b="b"/>
            <a:pathLst>
              <a:path w="86360" h="118745">
                <a:moveTo>
                  <a:pt x="0" y="0"/>
                </a:moveTo>
                <a:lnTo>
                  <a:pt x="43116" y="118491"/>
                </a:lnTo>
                <a:lnTo>
                  <a:pt x="75869" y="28479"/>
                </a:lnTo>
                <a:lnTo>
                  <a:pt x="43116" y="28479"/>
                </a:lnTo>
                <a:lnTo>
                  <a:pt x="25600" y="21359"/>
                </a:lnTo>
                <a:lnTo>
                  <a:pt x="0" y="0"/>
                </a:lnTo>
                <a:close/>
              </a:path>
              <a:path w="86360" h="118745">
                <a:moveTo>
                  <a:pt x="86233" y="0"/>
                </a:moveTo>
                <a:lnTo>
                  <a:pt x="60632" y="21359"/>
                </a:lnTo>
                <a:lnTo>
                  <a:pt x="43116" y="28479"/>
                </a:lnTo>
                <a:lnTo>
                  <a:pt x="75869" y="28479"/>
                </a:lnTo>
                <a:lnTo>
                  <a:pt x="86233" y="0"/>
                </a:lnTo>
                <a:close/>
              </a:path>
            </a:pathLst>
          </a:custGeom>
          <a:solidFill>
            <a:srgbClr val="9225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1667247" y="6699459"/>
            <a:ext cx="0" cy="212090"/>
          </a:xfrm>
          <a:custGeom>
            <a:avLst/>
            <a:gdLst/>
            <a:ahLst/>
            <a:cxnLst/>
            <a:rect l="l" t="t" r="r" b="b"/>
            <a:pathLst>
              <a:path h="212090">
                <a:moveTo>
                  <a:pt x="0" y="0"/>
                </a:moveTo>
                <a:lnTo>
                  <a:pt x="0" y="211569"/>
                </a:lnTo>
              </a:path>
            </a:pathLst>
          </a:custGeom>
          <a:ln w="20320">
            <a:solidFill>
              <a:srgbClr val="50AE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1621408" y="6873049"/>
            <a:ext cx="91814" cy="118745"/>
          </a:xfrm>
          <a:custGeom>
            <a:avLst/>
            <a:gdLst/>
            <a:ahLst/>
            <a:cxnLst/>
            <a:rect l="l" t="t" r="r" b="b"/>
            <a:pathLst>
              <a:path w="86360" h="118745">
                <a:moveTo>
                  <a:pt x="0" y="0"/>
                </a:moveTo>
                <a:lnTo>
                  <a:pt x="43116" y="118491"/>
                </a:lnTo>
                <a:lnTo>
                  <a:pt x="75875" y="28489"/>
                </a:lnTo>
                <a:lnTo>
                  <a:pt x="43118" y="28489"/>
                </a:lnTo>
                <a:lnTo>
                  <a:pt x="25600" y="21366"/>
                </a:lnTo>
                <a:lnTo>
                  <a:pt x="0" y="0"/>
                </a:lnTo>
                <a:close/>
              </a:path>
              <a:path w="86360" h="118745">
                <a:moveTo>
                  <a:pt x="86245" y="0"/>
                </a:moveTo>
                <a:lnTo>
                  <a:pt x="60637" y="21366"/>
                </a:lnTo>
                <a:lnTo>
                  <a:pt x="43118" y="28489"/>
                </a:lnTo>
                <a:lnTo>
                  <a:pt x="75875" y="28489"/>
                </a:lnTo>
                <a:lnTo>
                  <a:pt x="86245" y="0"/>
                </a:lnTo>
                <a:close/>
              </a:path>
            </a:pathLst>
          </a:custGeom>
          <a:solidFill>
            <a:srgbClr val="50AE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 txBox="1"/>
          <p:nvPr/>
        </p:nvSpPr>
        <p:spPr>
          <a:xfrm>
            <a:off x="7969359" y="1118653"/>
            <a:ext cx="4443514" cy="29727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5580" marR="5080" indent="-182880" algn="just">
              <a:lnSpc>
                <a:spcPct val="101099"/>
              </a:lnSpc>
              <a:buAutoNum type="arabicParenBoth"/>
              <a:tabLst>
                <a:tab pos="195580" algn="l"/>
              </a:tabLst>
            </a:pPr>
            <a:r>
              <a:rPr sz="950" i="1" dirty="0">
                <a:solidFill>
                  <a:srgbClr val="4B4B4B"/>
                </a:solidFill>
                <a:latin typeface="Arial"/>
                <a:cs typeface="Arial"/>
              </a:rPr>
              <a:t>Le </a:t>
            </a:r>
            <a:r>
              <a:rPr sz="950" i="1" spc="-5" dirty="0">
                <a:solidFill>
                  <a:srgbClr val="4B4B4B"/>
                </a:solidFill>
                <a:latin typeface="Arial"/>
                <a:cs typeface="Arial"/>
              </a:rPr>
              <a:t>RV </a:t>
            </a:r>
            <a:r>
              <a:rPr sz="950" i="1" dirty="0">
                <a:solidFill>
                  <a:srgbClr val="4B4B4B"/>
                </a:solidFill>
                <a:latin typeface="Arial"/>
                <a:cs typeface="Arial"/>
              </a:rPr>
              <a:t>sur site pour un </a:t>
            </a:r>
            <a:r>
              <a:rPr sz="950" i="1" spc="5" dirty="0">
                <a:solidFill>
                  <a:srgbClr val="4B4B4B"/>
                </a:solidFill>
                <a:latin typeface="Arial"/>
                <a:cs typeface="Arial"/>
              </a:rPr>
              <a:t>repérage </a:t>
            </a:r>
            <a:r>
              <a:rPr sz="950" i="1" dirty="0">
                <a:solidFill>
                  <a:srgbClr val="4B4B4B"/>
                </a:solidFill>
                <a:latin typeface="Arial"/>
                <a:cs typeface="Arial"/>
              </a:rPr>
              <a:t>précis est </a:t>
            </a:r>
            <a:r>
              <a:rPr sz="950" i="1" spc="-5" dirty="0">
                <a:solidFill>
                  <a:srgbClr val="4B4B4B"/>
                </a:solidFill>
                <a:latin typeface="Arial"/>
                <a:cs typeface="Arial"/>
              </a:rPr>
              <a:t>obligatoire </a:t>
            </a:r>
            <a:r>
              <a:rPr sz="950" i="1" dirty="0">
                <a:solidFill>
                  <a:srgbClr val="4B4B4B"/>
                </a:solidFill>
                <a:latin typeface="Arial"/>
                <a:cs typeface="Arial"/>
              </a:rPr>
              <a:t>en </a:t>
            </a:r>
            <a:r>
              <a:rPr sz="950" i="1" spc="5" dirty="0">
                <a:solidFill>
                  <a:srgbClr val="4B4B4B"/>
                </a:solidFill>
                <a:latin typeface="Arial"/>
                <a:cs typeface="Arial"/>
              </a:rPr>
              <a:t>cas </a:t>
            </a:r>
            <a:r>
              <a:rPr sz="950" i="1" dirty="0">
                <a:solidFill>
                  <a:srgbClr val="4B4B4B"/>
                </a:solidFill>
                <a:latin typeface="Arial"/>
                <a:cs typeface="Arial"/>
              </a:rPr>
              <a:t>de classe  de précision </a:t>
            </a:r>
            <a:r>
              <a:rPr sz="950" i="1" spc="5" dirty="0">
                <a:solidFill>
                  <a:srgbClr val="4B4B4B"/>
                </a:solidFill>
                <a:latin typeface="Arial"/>
                <a:cs typeface="Arial"/>
              </a:rPr>
              <a:t>B </a:t>
            </a:r>
            <a:r>
              <a:rPr sz="950" i="1" dirty="0">
                <a:solidFill>
                  <a:srgbClr val="4B4B4B"/>
                </a:solidFill>
                <a:latin typeface="Arial"/>
                <a:cs typeface="Arial"/>
              </a:rPr>
              <a:t>ou C, pour les </a:t>
            </a:r>
            <a:r>
              <a:rPr sz="950" i="1" spc="5" dirty="0">
                <a:solidFill>
                  <a:srgbClr val="4B4B4B"/>
                </a:solidFill>
                <a:latin typeface="Arial"/>
                <a:cs typeface="Arial"/>
              </a:rPr>
              <a:t>réseaux </a:t>
            </a:r>
            <a:r>
              <a:rPr sz="950" i="1" dirty="0">
                <a:solidFill>
                  <a:srgbClr val="4B4B4B"/>
                </a:solidFill>
                <a:latin typeface="Arial"/>
                <a:cs typeface="Arial"/>
              </a:rPr>
              <a:t>de </a:t>
            </a:r>
            <a:r>
              <a:rPr sz="950" i="1" spc="5" dirty="0">
                <a:solidFill>
                  <a:srgbClr val="4B4B4B"/>
                </a:solidFill>
                <a:latin typeface="Arial"/>
                <a:cs typeface="Arial"/>
              </a:rPr>
              <a:t>TMD </a:t>
            </a:r>
            <a:r>
              <a:rPr sz="950" i="1" spc="-5" dirty="0">
                <a:solidFill>
                  <a:srgbClr val="4B4B4B"/>
                </a:solidFill>
                <a:latin typeface="Arial"/>
                <a:cs typeface="Arial"/>
              </a:rPr>
              <a:t>(Transport </a:t>
            </a:r>
            <a:r>
              <a:rPr sz="950" i="1" dirty="0">
                <a:solidFill>
                  <a:srgbClr val="4B4B4B"/>
                </a:solidFill>
                <a:latin typeface="Arial"/>
                <a:cs typeface="Arial"/>
              </a:rPr>
              <a:t>Matière  Dangereuse),</a:t>
            </a:r>
            <a:r>
              <a:rPr sz="950" i="1" spc="-30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950" i="1" dirty="0">
                <a:solidFill>
                  <a:srgbClr val="4B4B4B"/>
                </a:solidFill>
                <a:latin typeface="Arial"/>
                <a:cs typeface="Arial"/>
              </a:rPr>
              <a:t>et</a:t>
            </a:r>
            <a:r>
              <a:rPr sz="950" i="1" spc="-35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950" i="1" dirty="0">
                <a:solidFill>
                  <a:srgbClr val="4B4B4B"/>
                </a:solidFill>
                <a:latin typeface="Arial"/>
                <a:cs typeface="Arial"/>
              </a:rPr>
              <a:t>dans</a:t>
            </a:r>
            <a:r>
              <a:rPr sz="950" i="1" spc="-30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950" i="1" dirty="0">
                <a:solidFill>
                  <a:srgbClr val="4B4B4B"/>
                </a:solidFill>
                <a:latin typeface="Arial"/>
                <a:cs typeface="Arial"/>
              </a:rPr>
              <a:t>certains</a:t>
            </a:r>
            <a:r>
              <a:rPr sz="950" i="1" spc="-35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950" i="1" spc="5" dirty="0">
                <a:solidFill>
                  <a:srgbClr val="4B4B4B"/>
                </a:solidFill>
                <a:latin typeface="Arial"/>
                <a:cs typeface="Arial"/>
              </a:rPr>
              <a:t>cas</a:t>
            </a:r>
            <a:r>
              <a:rPr sz="950" i="1" spc="-35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950" i="1" spc="5" dirty="0">
                <a:solidFill>
                  <a:srgbClr val="4B4B4B"/>
                </a:solidFill>
                <a:latin typeface="Arial"/>
                <a:cs typeface="Arial"/>
              </a:rPr>
              <a:t>ceux</a:t>
            </a:r>
            <a:r>
              <a:rPr sz="950" i="1" spc="-35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950" i="1" dirty="0">
                <a:solidFill>
                  <a:srgbClr val="4B4B4B"/>
                </a:solidFill>
                <a:latin typeface="Arial"/>
                <a:cs typeface="Arial"/>
              </a:rPr>
              <a:t>de</a:t>
            </a:r>
            <a:r>
              <a:rPr sz="950" i="1" spc="-35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950" i="1" spc="-5" dirty="0">
                <a:solidFill>
                  <a:srgbClr val="4B4B4B"/>
                </a:solidFill>
                <a:latin typeface="Arial"/>
                <a:cs typeface="Arial"/>
              </a:rPr>
              <a:t>distribution</a:t>
            </a:r>
            <a:r>
              <a:rPr sz="950" i="1" spc="-30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950" i="1" dirty="0">
                <a:solidFill>
                  <a:srgbClr val="4B4B4B"/>
                </a:solidFill>
                <a:latin typeface="Arial"/>
                <a:cs typeface="Arial"/>
              </a:rPr>
              <a:t>(&gt;</a:t>
            </a:r>
            <a:r>
              <a:rPr sz="950" i="1" spc="-35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950" i="1" spc="5" dirty="0">
                <a:solidFill>
                  <a:srgbClr val="4B4B4B"/>
                </a:solidFill>
                <a:latin typeface="Arial"/>
                <a:cs typeface="Arial"/>
              </a:rPr>
              <a:t>4</a:t>
            </a:r>
            <a:r>
              <a:rPr sz="950" i="1" spc="-35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950" i="1" spc="-15" dirty="0">
                <a:solidFill>
                  <a:srgbClr val="4B4B4B"/>
                </a:solidFill>
                <a:latin typeface="Arial"/>
                <a:cs typeface="Arial"/>
              </a:rPr>
              <a:t>bar,</a:t>
            </a:r>
            <a:r>
              <a:rPr sz="950" i="1" spc="-35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950" i="1" dirty="0">
                <a:solidFill>
                  <a:srgbClr val="4B4B4B"/>
                </a:solidFill>
                <a:latin typeface="Arial"/>
                <a:cs typeface="Arial"/>
              </a:rPr>
              <a:t>ou</a:t>
            </a:r>
            <a:r>
              <a:rPr sz="950" i="1" spc="-35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950" i="1" dirty="0">
                <a:solidFill>
                  <a:srgbClr val="4B4B4B"/>
                </a:solidFill>
                <a:latin typeface="Arial"/>
                <a:cs typeface="Arial"/>
              </a:rPr>
              <a:t>travaux  </a:t>
            </a:r>
            <a:r>
              <a:rPr sz="950" i="1" spc="5" dirty="0">
                <a:solidFill>
                  <a:srgbClr val="4B4B4B"/>
                </a:solidFill>
                <a:latin typeface="Arial"/>
                <a:cs typeface="Arial"/>
              </a:rPr>
              <a:t>sans </a:t>
            </a:r>
            <a:r>
              <a:rPr sz="950" i="1" dirty="0">
                <a:solidFill>
                  <a:srgbClr val="4B4B4B"/>
                </a:solidFill>
                <a:latin typeface="Arial"/>
                <a:cs typeface="Arial"/>
              </a:rPr>
              <a:t>tranchée, ou centre urbain dense), soit lors du récépissé de </a:t>
            </a:r>
            <a:r>
              <a:rPr sz="950" i="1" spc="-30" dirty="0">
                <a:solidFill>
                  <a:srgbClr val="4B4B4B"/>
                </a:solidFill>
                <a:latin typeface="Arial"/>
                <a:cs typeface="Arial"/>
              </a:rPr>
              <a:t>DT, </a:t>
            </a:r>
            <a:r>
              <a:rPr sz="950" i="1" dirty="0">
                <a:solidFill>
                  <a:srgbClr val="4B4B4B"/>
                </a:solidFill>
                <a:latin typeface="Arial"/>
                <a:cs typeface="Arial"/>
              </a:rPr>
              <a:t>soit  lors du récépissé de</a:t>
            </a:r>
            <a:r>
              <a:rPr sz="950" i="1" spc="-25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950" i="1" spc="-20" dirty="0">
                <a:solidFill>
                  <a:srgbClr val="4B4B4B"/>
                </a:solidFill>
                <a:latin typeface="Arial"/>
                <a:cs typeface="Arial"/>
              </a:rPr>
              <a:t>DICT.</a:t>
            </a:r>
            <a:endParaRPr sz="950" dirty="0">
              <a:latin typeface="Arial"/>
              <a:cs typeface="Arial"/>
            </a:endParaRPr>
          </a:p>
          <a:p>
            <a:pPr marL="195580" marR="5715" indent="-182880" algn="just">
              <a:lnSpc>
                <a:spcPct val="101099"/>
              </a:lnSpc>
              <a:spcBef>
                <a:spcPts val="450"/>
              </a:spcBef>
              <a:buAutoNum type="arabicParenBoth"/>
              <a:tabLst>
                <a:tab pos="195580" algn="l"/>
              </a:tabLst>
            </a:pPr>
            <a:r>
              <a:rPr sz="950" i="1" spc="-5" dirty="0">
                <a:solidFill>
                  <a:srgbClr val="4B4B4B"/>
                </a:solidFill>
                <a:latin typeface="Arial"/>
                <a:cs typeface="Arial"/>
              </a:rPr>
              <a:t>L’exploitant</a:t>
            </a:r>
            <a:r>
              <a:rPr sz="950" i="1" spc="-160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950" i="1" dirty="0">
                <a:solidFill>
                  <a:srgbClr val="4B4B4B"/>
                </a:solidFill>
                <a:latin typeface="Arial"/>
                <a:cs typeface="Arial"/>
              </a:rPr>
              <a:t>alimente</a:t>
            </a:r>
            <a:r>
              <a:rPr sz="950" i="1" spc="-165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950" i="1" dirty="0">
                <a:solidFill>
                  <a:srgbClr val="4B4B4B"/>
                </a:solidFill>
                <a:latin typeface="Arial"/>
                <a:cs typeface="Arial"/>
              </a:rPr>
              <a:t>le</a:t>
            </a:r>
            <a:r>
              <a:rPr sz="950" i="1" spc="-165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950" i="1" spc="5" dirty="0">
                <a:solidFill>
                  <a:srgbClr val="4B4B4B"/>
                </a:solidFill>
                <a:latin typeface="Arial"/>
                <a:cs typeface="Arial"/>
              </a:rPr>
              <a:t>GU</a:t>
            </a:r>
            <a:r>
              <a:rPr sz="950" i="1" spc="-165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950" i="1" dirty="0">
                <a:solidFill>
                  <a:srgbClr val="4B4B4B"/>
                </a:solidFill>
                <a:latin typeface="Arial"/>
                <a:cs typeface="Arial"/>
              </a:rPr>
              <a:t>avec</a:t>
            </a:r>
            <a:r>
              <a:rPr sz="950" i="1" spc="-165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950" i="1" spc="5" dirty="0">
                <a:solidFill>
                  <a:srgbClr val="4B4B4B"/>
                </a:solidFill>
                <a:latin typeface="Arial"/>
                <a:cs typeface="Arial"/>
              </a:rPr>
              <a:t>ses</a:t>
            </a:r>
            <a:r>
              <a:rPr sz="950" i="1" spc="-165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950" i="1" spc="5" dirty="0">
                <a:solidFill>
                  <a:srgbClr val="4B4B4B"/>
                </a:solidFill>
                <a:latin typeface="Arial"/>
                <a:cs typeface="Arial"/>
              </a:rPr>
              <a:t>coordonnées</a:t>
            </a:r>
            <a:r>
              <a:rPr sz="950" i="1" spc="-165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950" i="1" dirty="0">
                <a:solidFill>
                  <a:srgbClr val="4B4B4B"/>
                </a:solidFill>
                <a:latin typeface="Arial"/>
                <a:cs typeface="Arial"/>
              </a:rPr>
              <a:t>et</a:t>
            </a:r>
            <a:r>
              <a:rPr sz="950" i="1" spc="-165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950" i="1" dirty="0">
                <a:solidFill>
                  <a:srgbClr val="4B4B4B"/>
                </a:solidFill>
                <a:latin typeface="Arial"/>
                <a:cs typeface="Arial"/>
              </a:rPr>
              <a:t>les</a:t>
            </a:r>
            <a:r>
              <a:rPr sz="950" i="1" spc="-165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950" i="1" spc="5" dirty="0">
                <a:solidFill>
                  <a:srgbClr val="4B4B4B"/>
                </a:solidFill>
                <a:latin typeface="Arial"/>
                <a:cs typeface="Arial"/>
              </a:rPr>
              <a:t>zones</a:t>
            </a:r>
            <a:r>
              <a:rPr sz="950" i="1" spc="-165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950" i="1" spc="-5" dirty="0">
                <a:solidFill>
                  <a:srgbClr val="4B4B4B"/>
                </a:solidFill>
                <a:latin typeface="Arial"/>
                <a:cs typeface="Arial"/>
              </a:rPr>
              <a:t>d’implantation  </a:t>
            </a:r>
            <a:r>
              <a:rPr sz="950" i="1" dirty="0">
                <a:solidFill>
                  <a:srgbClr val="4B4B4B"/>
                </a:solidFill>
                <a:latin typeface="Arial"/>
                <a:cs typeface="Arial"/>
              </a:rPr>
              <a:t>de </a:t>
            </a:r>
            <a:r>
              <a:rPr sz="950" i="1" spc="5" dirty="0">
                <a:solidFill>
                  <a:srgbClr val="4B4B4B"/>
                </a:solidFill>
                <a:latin typeface="Arial"/>
                <a:cs typeface="Arial"/>
              </a:rPr>
              <a:t>ses </a:t>
            </a:r>
            <a:r>
              <a:rPr sz="950" i="1" dirty="0">
                <a:solidFill>
                  <a:srgbClr val="4B4B4B"/>
                </a:solidFill>
                <a:latin typeface="Arial"/>
                <a:cs typeface="Arial"/>
              </a:rPr>
              <a:t>réseaux. Il tient </a:t>
            </a:r>
            <a:r>
              <a:rPr sz="950" i="1" spc="5" dirty="0">
                <a:solidFill>
                  <a:srgbClr val="4B4B4B"/>
                </a:solidFill>
                <a:latin typeface="Arial"/>
                <a:cs typeface="Arial"/>
              </a:rPr>
              <a:t>ces </a:t>
            </a:r>
            <a:r>
              <a:rPr sz="950" i="1" dirty="0">
                <a:solidFill>
                  <a:srgbClr val="4B4B4B"/>
                </a:solidFill>
                <a:latin typeface="Arial"/>
                <a:cs typeface="Arial"/>
              </a:rPr>
              <a:t>informations </a:t>
            </a:r>
            <a:r>
              <a:rPr sz="950" i="1" spc="5" dirty="0">
                <a:solidFill>
                  <a:srgbClr val="4B4B4B"/>
                </a:solidFill>
                <a:latin typeface="Arial"/>
                <a:cs typeface="Arial"/>
              </a:rPr>
              <a:t>à </a:t>
            </a:r>
            <a:r>
              <a:rPr sz="950" i="1" dirty="0">
                <a:solidFill>
                  <a:srgbClr val="4B4B4B"/>
                </a:solidFill>
                <a:latin typeface="Arial"/>
                <a:cs typeface="Arial"/>
              </a:rPr>
              <a:t>jour en</a:t>
            </a:r>
            <a:r>
              <a:rPr sz="950" i="1" spc="-30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950" i="1" dirty="0">
                <a:solidFill>
                  <a:srgbClr val="4B4B4B"/>
                </a:solidFill>
                <a:latin typeface="Arial"/>
                <a:cs typeface="Arial"/>
              </a:rPr>
              <a:t>permanence.</a:t>
            </a:r>
            <a:endParaRPr sz="950" dirty="0">
              <a:latin typeface="Arial"/>
              <a:cs typeface="Arial"/>
            </a:endParaRPr>
          </a:p>
          <a:p>
            <a:pPr marL="195580" indent="-182880">
              <a:lnSpc>
                <a:spcPct val="100000"/>
              </a:lnSpc>
              <a:spcBef>
                <a:spcPts val="459"/>
              </a:spcBef>
              <a:buAutoNum type="arabicParenBoth"/>
              <a:tabLst>
                <a:tab pos="195580" algn="l"/>
              </a:tabLst>
            </a:pPr>
            <a:r>
              <a:rPr sz="950" i="1" dirty="0">
                <a:solidFill>
                  <a:srgbClr val="4B4B4B"/>
                </a:solidFill>
                <a:latin typeface="Arial"/>
                <a:cs typeface="Arial"/>
              </a:rPr>
              <a:t>Exceptions </a:t>
            </a:r>
            <a:r>
              <a:rPr sz="950" i="1" spc="5" dirty="0">
                <a:solidFill>
                  <a:srgbClr val="4B4B4B"/>
                </a:solidFill>
                <a:latin typeface="Arial"/>
                <a:cs typeface="Arial"/>
              </a:rPr>
              <a:t>à </a:t>
            </a:r>
            <a:r>
              <a:rPr sz="950" i="1" spc="-5" dirty="0">
                <a:solidFill>
                  <a:srgbClr val="4B4B4B"/>
                </a:solidFill>
                <a:latin typeface="Arial"/>
                <a:cs typeface="Arial"/>
              </a:rPr>
              <a:t>l’obligation d’investigations </a:t>
            </a:r>
            <a:r>
              <a:rPr sz="950" i="1" spc="5" dirty="0">
                <a:solidFill>
                  <a:srgbClr val="4B4B4B"/>
                </a:solidFill>
                <a:latin typeface="Arial"/>
                <a:cs typeface="Arial"/>
              </a:rPr>
              <a:t>complémentaires</a:t>
            </a:r>
            <a:r>
              <a:rPr sz="950" i="1" spc="90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950" i="1" dirty="0">
                <a:solidFill>
                  <a:srgbClr val="4B4B4B"/>
                </a:solidFill>
                <a:latin typeface="Arial"/>
                <a:cs typeface="Arial"/>
              </a:rPr>
              <a:t>:</a:t>
            </a:r>
            <a:endParaRPr sz="950" dirty="0">
              <a:latin typeface="Arial"/>
              <a:cs typeface="Arial"/>
            </a:endParaRPr>
          </a:p>
          <a:p>
            <a:pPr marL="271780" lvl="1" indent="-76200">
              <a:lnSpc>
                <a:spcPct val="100000"/>
              </a:lnSpc>
              <a:spcBef>
                <a:spcPts val="10"/>
              </a:spcBef>
              <a:buChar char="•"/>
              <a:tabLst>
                <a:tab pos="272415" algn="l"/>
              </a:tabLst>
            </a:pPr>
            <a:r>
              <a:rPr sz="950" i="1" spc="-10" dirty="0">
                <a:solidFill>
                  <a:srgbClr val="4B4B4B"/>
                </a:solidFill>
                <a:latin typeface="Arial"/>
                <a:cs typeface="Arial"/>
              </a:rPr>
              <a:t>Travaux </a:t>
            </a:r>
            <a:r>
              <a:rPr sz="950" i="1" dirty="0">
                <a:solidFill>
                  <a:srgbClr val="4B4B4B"/>
                </a:solidFill>
                <a:latin typeface="Arial"/>
                <a:cs typeface="Arial"/>
              </a:rPr>
              <a:t>de très faible emprise et très faible</a:t>
            </a:r>
            <a:r>
              <a:rPr sz="950" i="1" spc="65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950" i="1" spc="-5" dirty="0">
                <a:solidFill>
                  <a:srgbClr val="4B4B4B"/>
                </a:solidFill>
                <a:latin typeface="Arial"/>
                <a:cs typeface="Arial"/>
              </a:rPr>
              <a:t>durée,</a:t>
            </a:r>
            <a:endParaRPr sz="950" dirty="0">
              <a:latin typeface="Arial"/>
              <a:cs typeface="Arial"/>
            </a:endParaRPr>
          </a:p>
          <a:p>
            <a:pPr marL="271780" lvl="1" indent="-76200">
              <a:lnSpc>
                <a:spcPct val="100000"/>
              </a:lnSpc>
              <a:spcBef>
                <a:spcPts val="10"/>
              </a:spcBef>
              <a:buChar char="•"/>
              <a:tabLst>
                <a:tab pos="272415" algn="l"/>
              </a:tabLst>
            </a:pPr>
            <a:r>
              <a:rPr sz="950" i="1" spc="-10" dirty="0">
                <a:solidFill>
                  <a:srgbClr val="4B4B4B"/>
                </a:solidFill>
                <a:latin typeface="Arial"/>
                <a:cs typeface="Arial"/>
              </a:rPr>
              <a:t>Travaux </a:t>
            </a:r>
            <a:r>
              <a:rPr sz="950" i="1" dirty="0">
                <a:solidFill>
                  <a:srgbClr val="4B4B4B"/>
                </a:solidFill>
                <a:latin typeface="Arial"/>
                <a:cs typeface="Arial"/>
              </a:rPr>
              <a:t>près de </a:t>
            </a:r>
            <a:r>
              <a:rPr sz="950" i="1" spc="5" dirty="0">
                <a:solidFill>
                  <a:srgbClr val="4B4B4B"/>
                </a:solidFill>
                <a:latin typeface="Arial"/>
                <a:cs typeface="Arial"/>
              </a:rPr>
              <a:t>réseaux </a:t>
            </a:r>
            <a:r>
              <a:rPr sz="950" i="1" dirty="0">
                <a:solidFill>
                  <a:srgbClr val="4B4B4B"/>
                </a:solidFill>
                <a:latin typeface="Arial"/>
                <a:cs typeface="Arial"/>
              </a:rPr>
              <a:t>non</a:t>
            </a:r>
            <a:r>
              <a:rPr sz="950" i="1" spc="-5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950" i="1" dirty="0">
                <a:solidFill>
                  <a:srgbClr val="4B4B4B"/>
                </a:solidFill>
                <a:latin typeface="Arial"/>
                <a:cs typeface="Arial"/>
              </a:rPr>
              <a:t>sensibles,</a:t>
            </a:r>
            <a:endParaRPr sz="950" dirty="0">
              <a:latin typeface="Arial"/>
              <a:cs typeface="Arial"/>
            </a:endParaRPr>
          </a:p>
          <a:p>
            <a:pPr marL="271780" lvl="1" indent="-76200">
              <a:lnSpc>
                <a:spcPct val="100000"/>
              </a:lnSpc>
              <a:spcBef>
                <a:spcPts val="10"/>
              </a:spcBef>
              <a:buChar char="•"/>
              <a:tabLst>
                <a:tab pos="272415" algn="l"/>
              </a:tabLst>
            </a:pPr>
            <a:r>
              <a:rPr sz="950" i="1" spc="-10" dirty="0">
                <a:solidFill>
                  <a:srgbClr val="4B4B4B"/>
                </a:solidFill>
                <a:latin typeface="Arial"/>
                <a:cs typeface="Arial"/>
              </a:rPr>
              <a:t>Travaux </a:t>
            </a:r>
            <a:r>
              <a:rPr sz="950" i="1" dirty="0">
                <a:solidFill>
                  <a:srgbClr val="4B4B4B"/>
                </a:solidFill>
                <a:latin typeface="Arial"/>
                <a:cs typeface="Arial"/>
              </a:rPr>
              <a:t>hors unités</a:t>
            </a:r>
            <a:r>
              <a:rPr sz="950" i="1" spc="-15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950" i="1" spc="-5" dirty="0">
                <a:solidFill>
                  <a:srgbClr val="4B4B4B"/>
                </a:solidFill>
                <a:latin typeface="Arial"/>
                <a:cs typeface="Arial"/>
              </a:rPr>
              <a:t>urbaines.</a:t>
            </a:r>
            <a:endParaRPr sz="950" dirty="0">
              <a:latin typeface="Arial"/>
              <a:cs typeface="Arial"/>
            </a:endParaRPr>
          </a:p>
          <a:p>
            <a:pPr marL="195580" marR="5080" indent="-182880" algn="just">
              <a:lnSpc>
                <a:spcPct val="101099"/>
              </a:lnSpc>
              <a:spcBef>
                <a:spcPts val="450"/>
              </a:spcBef>
              <a:buAutoNum type="arabicParenBoth"/>
              <a:tabLst>
                <a:tab pos="195580" algn="l"/>
              </a:tabLst>
            </a:pPr>
            <a:r>
              <a:rPr sz="950" i="1" spc="5" dirty="0">
                <a:solidFill>
                  <a:srgbClr val="4B4B4B"/>
                </a:solidFill>
                <a:latin typeface="Arial"/>
                <a:cs typeface="Arial"/>
              </a:rPr>
              <a:t>À compter </a:t>
            </a:r>
            <a:r>
              <a:rPr sz="950" i="1" dirty="0">
                <a:solidFill>
                  <a:srgbClr val="4B4B4B"/>
                </a:solidFill>
                <a:latin typeface="Arial"/>
                <a:cs typeface="Arial"/>
              </a:rPr>
              <a:t>de la date de la réception de la DT - jours fériés non </a:t>
            </a:r>
            <a:r>
              <a:rPr sz="950" i="1" spc="5" dirty="0">
                <a:solidFill>
                  <a:srgbClr val="4B4B4B"/>
                </a:solidFill>
                <a:latin typeface="Arial"/>
                <a:cs typeface="Arial"/>
              </a:rPr>
              <a:t>compris </a:t>
            </a:r>
            <a:r>
              <a:rPr sz="950" i="1" dirty="0">
                <a:solidFill>
                  <a:srgbClr val="4B4B4B"/>
                </a:solidFill>
                <a:latin typeface="Arial"/>
                <a:cs typeface="Arial"/>
              </a:rPr>
              <a:t>-  (15 jours si DT non</a:t>
            </a:r>
            <a:r>
              <a:rPr sz="950" i="1" spc="5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950" i="1" spc="-5" dirty="0">
                <a:solidFill>
                  <a:srgbClr val="4B4B4B"/>
                </a:solidFill>
                <a:latin typeface="Arial"/>
                <a:cs typeface="Arial"/>
              </a:rPr>
              <a:t>dématérialisée).</a:t>
            </a:r>
            <a:endParaRPr sz="950" dirty="0">
              <a:latin typeface="Arial"/>
              <a:cs typeface="Arial"/>
            </a:endParaRPr>
          </a:p>
          <a:p>
            <a:pPr marL="195580" marR="5080" indent="-182880" algn="just">
              <a:lnSpc>
                <a:spcPct val="101099"/>
              </a:lnSpc>
              <a:spcBef>
                <a:spcPts val="450"/>
              </a:spcBef>
              <a:buAutoNum type="arabicParenBoth"/>
              <a:tabLst>
                <a:tab pos="195580" algn="l"/>
              </a:tabLst>
            </a:pPr>
            <a:r>
              <a:rPr sz="950" i="1" dirty="0">
                <a:solidFill>
                  <a:srgbClr val="4B4B4B"/>
                </a:solidFill>
                <a:latin typeface="Arial"/>
                <a:cs typeface="Arial"/>
              </a:rPr>
              <a:t>Si dans les </a:t>
            </a:r>
            <a:r>
              <a:rPr sz="950" i="1" spc="5" dirty="0">
                <a:solidFill>
                  <a:srgbClr val="4B4B4B"/>
                </a:solidFill>
                <a:latin typeface="Arial"/>
                <a:cs typeface="Arial"/>
              </a:rPr>
              <a:t>3 mois à compter </a:t>
            </a:r>
            <a:r>
              <a:rPr sz="950" i="1" dirty="0">
                <a:solidFill>
                  <a:srgbClr val="4B4B4B"/>
                </a:solidFill>
                <a:latin typeface="Arial"/>
                <a:cs typeface="Arial"/>
              </a:rPr>
              <a:t>de la consultation du </a:t>
            </a:r>
            <a:r>
              <a:rPr sz="950" i="1" spc="5" dirty="0">
                <a:solidFill>
                  <a:srgbClr val="4B4B4B"/>
                </a:solidFill>
                <a:latin typeface="Arial"/>
                <a:cs typeface="Arial"/>
              </a:rPr>
              <a:t>GU, </a:t>
            </a:r>
            <a:r>
              <a:rPr sz="950" i="1" dirty="0">
                <a:solidFill>
                  <a:srgbClr val="4B4B4B"/>
                </a:solidFill>
                <a:latin typeface="Arial"/>
                <a:cs typeface="Arial"/>
              </a:rPr>
              <a:t>le </a:t>
            </a:r>
            <a:r>
              <a:rPr sz="950" i="1" spc="5" dirty="0">
                <a:solidFill>
                  <a:srgbClr val="4B4B4B"/>
                </a:solidFill>
                <a:latin typeface="Arial"/>
                <a:cs typeface="Arial"/>
              </a:rPr>
              <a:t>marché </a:t>
            </a:r>
            <a:r>
              <a:rPr sz="950" i="1" spc="-5" dirty="0">
                <a:solidFill>
                  <a:srgbClr val="4B4B4B"/>
                </a:solidFill>
                <a:latin typeface="Arial"/>
                <a:cs typeface="Arial"/>
              </a:rPr>
              <a:t>n’est  </a:t>
            </a:r>
            <a:r>
              <a:rPr sz="950" i="1" dirty="0">
                <a:solidFill>
                  <a:srgbClr val="4B4B4B"/>
                </a:solidFill>
                <a:latin typeface="Arial"/>
                <a:cs typeface="Arial"/>
              </a:rPr>
              <a:t>pas signé ; le maître d’ouvrage doit renouveler la DT sauf si le </a:t>
            </a:r>
            <a:r>
              <a:rPr sz="950" i="1" spc="5" dirty="0">
                <a:solidFill>
                  <a:srgbClr val="4B4B4B"/>
                </a:solidFill>
                <a:latin typeface="Arial"/>
                <a:cs typeface="Arial"/>
              </a:rPr>
              <a:t>marché </a:t>
            </a:r>
            <a:r>
              <a:rPr sz="950" i="1" dirty="0">
                <a:solidFill>
                  <a:srgbClr val="4B4B4B"/>
                </a:solidFill>
                <a:latin typeface="Arial"/>
                <a:cs typeface="Arial"/>
              </a:rPr>
              <a:t>de  travaux prévoit </a:t>
            </a:r>
            <a:r>
              <a:rPr sz="950" i="1" spc="5" dirty="0">
                <a:solidFill>
                  <a:srgbClr val="4B4B4B"/>
                </a:solidFill>
                <a:latin typeface="Arial"/>
                <a:cs typeface="Arial"/>
              </a:rPr>
              <a:t>des mesures </a:t>
            </a:r>
            <a:r>
              <a:rPr sz="950" i="1" dirty="0">
                <a:solidFill>
                  <a:srgbClr val="4B4B4B"/>
                </a:solidFill>
                <a:latin typeface="Arial"/>
                <a:cs typeface="Arial"/>
              </a:rPr>
              <a:t>techniques et</a:t>
            </a:r>
            <a:r>
              <a:rPr sz="950" i="1" spc="60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950" i="1" dirty="0">
                <a:solidFill>
                  <a:srgbClr val="4B4B4B"/>
                </a:solidFill>
                <a:latin typeface="Arial"/>
                <a:cs typeface="Arial"/>
              </a:rPr>
              <a:t>financières.</a:t>
            </a:r>
            <a:endParaRPr sz="950" dirty="0">
              <a:latin typeface="Arial"/>
              <a:cs typeface="Arial"/>
            </a:endParaRPr>
          </a:p>
          <a:p>
            <a:pPr marL="195580" marR="5080" indent="-182880" algn="just">
              <a:lnSpc>
                <a:spcPct val="101099"/>
              </a:lnSpc>
              <a:spcBef>
                <a:spcPts val="450"/>
              </a:spcBef>
              <a:buAutoNum type="arabicParenBoth"/>
              <a:tabLst>
                <a:tab pos="195580" algn="l"/>
              </a:tabLst>
            </a:pPr>
            <a:r>
              <a:rPr sz="950" i="1" dirty="0">
                <a:solidFill>
                  <a:srgbClr val="4B4B4B"/>
                </a:solidFill>
                <a:latin typeface="Arial"/>
                <a:cs typeface="Arial"/>
              </a:rPr>
              <a:t>Réponse des </a:t>
            </a:r>
            <a:r>
              <a:rPr sz="950" i="1" spc="-5" dirty="0">
                <a:solidFill>
                  <a:srgbClr val="4B4B4B"/>
                </a:solidFill>
                <a:latin typeface="Arial"/>
                <a:cs typeface="Arial"/>
              </a:rPr>
              <a:t>exploitants </a:t>
            </a:r>
            <a:r>
              <a:rPr sz="950" i="1" dirty="0">
                <a:solidFill>
                  <a:srgbClr val="4B4B4B"/>
                </a:solidFill>
                <a:latin typeface="Arial"/>
                <a:cs typeface="Arial"/>
              </a:rPr>
              <a:t>dans les </a:t>
            </a:r>
            <a:r>
              <a:rPr sz="950" i="1" spc="5" dirty="0">
                <a:solidFill>
                  <a:srgbClr val="4B4B4B"/>
                </a:solidFill>
                <a:latin typeface="Arial"/>
                <a:cs typeface="Arial"/>
              </a:rPr>
              <a:t>9 </a:t>
            </a:r>
            <a:r>
              <a:rPr sz="950" i="1" dirty="0">
                <a:solidFill>
                  <a:srgbClr val="4B4B4B"/>
                </a:solidFill>
                <a:latin typeface="Arial"/>
                <a:cs typeface="Arial"/>
              </a:rPr>
              <a:t>jours - jours fériés non </a:t>
            </a:r>
            <a:r>
              <a:rPr sz="950" i="1" spc="5" dirty="0">
                <a:solidFill>
                  <a:srgbClr val="4B4B4B"/>
                </a:solidFill>
                <a:latin typeface="Arial"/>
                <a:cs typeface="Arial"/>
              </a:rPr>
              <a:t>compris </a:t>
            </a:r>
            <a:r>
              <a:rPr sz="950" i="1" dirty="0">
                <a:solidFill>
                  <a:srgbClr val="4B4B4B"/>
                </a:solidFill>
                <a:latin typeface="Arial"/>
                <a:cs typeface="Arial"/>
              </a:rPr>
              <a:t>- </a:t>
            </a:r>
            <a:r>
              <a:rPr sz="950" i="1" spc="5" dirty="0">
                <a:solidFill>
                  <a:srgbClr val="4B4B4B"/>
                </a:solidFill>
                <a:latin typeface="Arial"/>
                <a:cs typeface="Arial"/>
              </a:rPr>
              <a:t>à </a:t>
            </a:r>
            <a:r>
              <a:rPr sz="950" i="1" spc="270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950" i="1" spc="5" dirty="0">
                <a:solidFill>
                  <a:srgbClr val="4B4B4B"/>
                </a:solidFill>
                <a:latin typeface="Arial"/>
                <a:cs typeface="Arial"/>
              </a:rPr>
              <a:t>compter </a:t>
            </a:r>
            <a:r>
              <a:rPr sz="950" i="1" dirty="0">
                <a:solidFill>
                  <a:srgbClr val="4B4B4B"/>
                </a:solidFill>
                <a:latin typeface="Arial"/>
                <a:cs typeface="Arial"/>
              </a:rPr>
              <a:t>de la date de réception de la</a:t>
            </a:r>
            <a:r>
              <a:rPr sz="950" i="1" spc="-15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950" i="1" spc="-20" dirty="0">
                <a:solidFill>
                  <a:srgbClr val="4B4B4B"/>
                </a:solidFill>
                <a:latin typeface="Arial"/>
                <a:cs typeface="Arial"/>
              </a:rPr>
              <a:t>DICT.</a:t>
            </a:r>
            <a:endParaRPr sz="950" dirty="0">
              <a:latin typeface="Arial"/>
              <a:cs typeface="Arial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7969360" y="4097724"/>
            <a:ext cx="4442839" cy="1446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5580" marR="5080" indent="-182880" algn="just">
              <a:lnSpc>
                <a:spcPct val="101099"/>
              </a:lnSpc>
              <a:buAutoNum type="arabicParenBoth" startAt="7"/>
              <a:tabLst>
                <a:tab pos="195580" algn="l"/>
              </a:tabLst>
            </a:pPr>
            <a:r>
              <a:rPr sz="950" i="1" spc="5" dirty="0">
                <a:solidFill>
                  <a:srgbClr val="4B4B4B"/>
                </a:solidFill>
                <a:latin typeface="Arial"/>
                <a:cs typeface="Arial"/>
              </a:rPr>
              <a:t>En </a:t>
            </a:r>
            <a:r>
              <a:rPr sz="950" i="1" dirty="0">
                <a:solidFill>
                  <a:srgbClr val="4B4B4B"/>
                </a:solidFill>
                <a:latin typeface="Arial"/>
                <a:cs typeface="Arial"/>
              </a:rPr>
              <a:t>l’absence de </a:t>
            </a:r>
            <a:r>
              <a:rPr sz="950" i="1" spc="5" dirty="0">
                <a:solidFill>
                  <a:srgbClr val="4B4B4B"/>
                </a:solidFill>
                <a:latin typeface="Arial"/>
                <a:cs typeface="Arial"/>
              </a:rPr>
              <a:t>réponse </a:t>
            </a:r>
            <a:r>
              <a:rPr sz="950" i="1" dirty="0">
                <a:solidFill>
                  <a:srgbClr val="4B4B4B"/>
                </a:solidFill>
                <a:latin typeface="Arial"/>
                <a:cs typeface="Arial"/>
              </a:rPr>
              <a:t>d’un </a:t>
            </a:r>
            <a:r>
              <a:rPr sz="950" i="1" spc="-5" dirty="0">
                <a:solidFill>
                  <a:srgbClr val="4B4B4B"/>
                </a:solidFill>
                <a:latin typeface="Arial"/>
                <a:cs typeface="Arial"/>
              </a:rPr>
              <a:t>exploitant </a:t>
            </a:r>
            <a:r>
              <a:rPr sz="950" i="1" spc="5" dirty="0">
                <a:solidFill>
                  <a:srgbClr val="4B4B4B"/>
                </a:solidFill>
                <a:latin typeface="Arial"/>
                <a:cs typeface="Arial"/>
              </a:rPr>
              <a:t>à </a:t>
            </a:r>
            <a:r>
              <a:rPr sz="950" i="1" dirty="0">
                <a:solidFill>
                  <a:srgbClr val="4B4B4B"/>
                </a:solidFill>
                <a:latin typeface="Arial"/>
                <a:cs typeface="Arial"/>
              </a:rPr>
              <a:t>la </a:t>
            </a:r>
            <a:r>
              <a:rPr sz="950" i="1" spc="-20" dirty="0">
                <a:solidFill>
                  <a:srgbClr val="4B4B4B"/>
                </a:solidFill>
                <a:latin typeface="Arial"/>
                <a:cs typeface="Arial"/>
              </a:rPr>
              <a:t>DICT, </a:t>
            </a:r>
            <a:r>
              <a:rPr sz="950" i="1" dirty="0">
                <a:solidFill>
                  <a:srgbClr val="4B4B4B"/>
                </a:solidFill>
                <a:latin typeface="Arial"/>
                <a:cs typeface="Arial"/>
              </a:rPr>
              <a:t>relance par </a:t>
            </a:r>
            <a:r>
              <a:rPr sz="950" i="1" spc="-5" dirty="0">
                <a:solidFill>
                  <a:srgbClr val="4B4B4B"/>
                </a:solidFill>
                <a:latin typeface="Arial"/>
                <a:cs typeface="Arial"/>
              </a:rPr>
              <a:t>lettre  </a:t>
            </a:r>
            <a:r>
              <a:rPr sz="950" i="1" spc="5" dirty="0">
                <a:solidFill>
                  <a:srgbClr val="4B4B4B"/>
                </a:solidFill>
                <a:latin typeface="Arial"/>
                <a:cs typeface="Arial"/>
              </a:rPr>
              <a:t>recommandée.</a:t>
            </a:r>
            <a:endParaRPr sz="950" dirty="0">
              <a:latin typeface="Arial"/>
              <a:cs typeface="Arial"/>
            </a:endParaRPr>
          </a:p>
          <a:p>
            <a:pPr marL="195580" marR="5080" indent="-182880" algn="just">
              <a:lnSpc>
                <a:spcPct val="101099"/>
              </a:lnSpc>
              <a:spcBef>
                <a:spcPts val="450"/>
              </a:spcBef>
              <a:buAutoNum type="arabicParenBoth" startAt="7"/>
              <a:tabLst>
                <a:tab pos="195580" algn="l"/>
              </a:tabLst>
            </a:pPr>
            <a:r>
              <a:rPr sz="950" i="1" dirty="0">
                <a:solidFill>
                  <a:srgbClr val="4B4B4B"/>
                </a:solidFill>
                <a:latin typeface="Arial"/>
                <a:cs typeface="Arial"/>
              </a:rPr>
              <a:t>Si </a:t>
            </a:r>
            <a:r>
              <a:rPr sz="950" i="1" spc="-5" dirty="0">
                <a:solidFill>
                  <a:srgbClr val="4B4B4B"/>
                </a:solidFill>
                <a:latin typeface="Arial"/>
                <a:cs typeface="Arial"/>
              </a:rPr>
              <a:t>l’exploitant </a:t>
            </a:r>
            <a:r>
              <a:rPr sz="950" i="1" dirty="0">
                <a:solidFill>
                  <a:srgbClr val="4B4B4B"/>
                </a:solidFill>
                <a:latin typeface="Arial"/>
                <a:cs typeface="Arial"/>
              </a:rPr>
              <a:t>ne </a:t>
            </a:r>
            <a:r>
              <a:rPr sz="950" i="1" spc="5" dirty="0">
                <a:solidFill>
                  <a:srgbClr val="4B4B4B"/>
                </a:solidFill>
                <a:latin typeface="Arial"/>
                <a:cs typeface="Arial"/>
              </a:rPr>
              <a:t>répond </a:t>
            </a:r>
            <a:r>
              <a:rPr sz="950" i="1" dirty="0">
                <a:solidFill>
                  <a:srgbClr val="4B4B4B"/>
                </a:solidFill>
                <a:latin typeface="Arial"/>
                <a:cs typeface="Arial"/>
              </a:rPr>
              <a:t>toujours pas après </a:t>
            </a:r>
            <a:r>
              <a:rPr sz="950" i="1" spc="5" dirty="0">
                <a:solidFill>
                  <a:srgbClr val="4B4B4B"/>
                </a:solidFill>
                <a:latin typeface="Arial"/>
                <a:cs typeface="Arial"/>
              </a:rPr>
              <a:t>2 </a:t>
            </a:r>
            <a:r>
              <a:rPr sz="950" i="1" dirty="0">
                <a:solidFill>
                  <a:srgbClr val="4B4B4B"/>
                </a:solidFill>
                <a:latin typeface="Arial"/>
                <a:cs typeface="Arial"/>
              </a:rPr>
              <a:t>jours ouvrés </a:t>
            </a:r>
            <a:r>
              <a:rPr sz="950" i="1" spc="5" dirty="0">
                <a:solidFill>
                  <a:srgbClr val="4B4B4B"/>
                </a:solidFill>
                <a:latin typeface="Arial"/>
                <a:cs typeface="Arial"/>
              </a:rPr>
              <a:t>à compter </a:t>
            </a:r>
            <a:r>
              <a:rPr sz="950" i="1" dirty="0">
                <a:solidFill>
                  <a:srgbClr val="4B4B4B"/>
                </a:solidFill>
                <a:latin typeface="Arial"/>
                <a:cs typeface="Arial"/>
              </a:rPr>
              <a:t>de  la réception de cette relance et que </a:t>
            </a:r>
            <a:r>
              <a:rPr sz="950" i="1" spc="5" dirty="0">
                <a:solidFill>
                  <a:srgbClr val="4B4B4B"/>
                </a:solidFill>
                <a:latin typeface="Arial"/>
                <a:cs typeface="Arial"/>
              </a:rPr>
              <a:t>son réseau </a:t>
            </a:r>
            <a:r>
              <a:rPr sz="950" i="1" dirty="0">
                <a:solidFill>
                  <a:srgbClr val="4B4B4B"/>
                </a:solidFill>
                <a:latin typeface="Arial"/>
                <a:cs typeface="Arial"/>
              </a:rPr>
              <a:t>n’est pas sensible pour </a:t>
            </a:r>
            <a:r>
              <a:rPr sz="950" i="1" spc="-5" dirty="0">
                <a:solidFill>
                  <a:srgbClr val="4B4B4B"/>
                </a:solidFill>
                <a:latin typeface="Arial"/>
                <a:cs typeface="Arial"/>
              </a:rPr>
              <a:t>la  </a:t>
            </a:r>
            <a:r>
              <a:rPr sz="950" i="1" dirty="0">
                <a:solidFill>
                  <a:srgbClr val="4B4B4B"/>
                </a:solidFill>
                <a:latin typeface="Arial"/>
                <a:cs typeface="Arial"/>
              </a:rPr>
              <a:t>sécurité, les travaux pourront </a:t>
            </a:r>
            <a:r>
              <a:rPr sz="950" i="1" spc="-5" dirty="0">
                <a:solidFill>
                  <a:srgbClr val="4B4B4B"/>
                </a:solidFill>
                <a:latin typeface="Arial"/>
                <a:cs typeface="Arial"/>
              </a:rPr>
              <a:t>démarrer. </a:t>
            </a:r>
            <a:r>
              <a:rPr sz="950" b="1" i="1" spc="-35" dirty="0">
                <a:solidFill>
                  <a:srgbClr val="4B4B4B"/>
                </a:solidFill>
                <a:latin typeface="Arial-BoldItalicMT"/>
                <a:cs typeface="Arial-BoldItalicMT"/>
              </a:rPr>
              <a:t>Par </a:t>
            </a:r>
            <a:r>
              <a:rPr sz="950" b="1" i="1" spc="-50" dirty="0">
                <a:solidFill>
                  <a:srgbClr val="4B4B4B"/>
                </a:solidFill>
                <a:latin typeface="Arial-BoldItalicMT"/>
                <a:cs typeface="Arial-BoldItalicMT"/>
              </a:rPr>
              <a:t>contre, </a:t>
            </a:r>
            <a:r>
              <a:rPr sz="950" b="1" i="1" spc="-55" dirty="0">
                <a:solidFill>
                  <a:srgbClr val="4B4B4B"/>
                </a:solidFill>
                <a:latin typeface="Arial-BoldItalicMT"/>
                <a:cs typeface="Arial-BoldItalicMT"/>
              </a:rPr>
              <a:t>l’entreprise </a:t>
            </a:r>
            <a:r>
              <a:rPr sz="950" b="1" i="1" spc="-25" dirty="0">
                <a:solidFill>
                  <a:srgbClr val="4B4B4B"/>
                </a:solidFill>
                <a:latin typeface="Arial-BoldItalicMT"/>
                <a:cs typeface="Arial-BoldItalicMT"/>
              </a:rPr>
              <a:t>ne </a:t>
            </a:r>
            <a:r>
              <a:rPr sz="950" b="1" i="1" spc="-55" dirty="0">
                <a:solidFill>
                  <a:srgbClr val="4B4B4B"/>
                </a:solidFill>
                <a:latin typeface="Arial-BoldItalicMT"/>
                <a:cs typeface="Arial-BoldItalicMT"/>
              </a:rPr>
              <a:t>pourra  </a:t>
            </a:r>
            <a:r>
              <a:rPr sz="950" b="1" i="1" spc="-35" dirty="0">
                <a:solidFill>
                  <a:srgbClr val="4B4B4B"/>
                </a:solidFill>
                <a:latin typeface="Arial-BoldItalicMT"/>
                <a:cs typeface="Arial-BoldItalicMT"/>
              </a:rPr>
              <a:t>pas </a:t>
            </a:r>
            <a:r>
              <a:rPr sz="950" b="1" i="1" spc="-50" dirty="0">
                <a:solidFill>
                  <a:srgbClr val="4B4B4B"/>
                </a:solidFill>
                <a:latin typeface="Arial-BoldItalicMT"/>
                <a:cs typeface="Arial-BoldItalicMT"/>
              </a:rPr>
              <a:t>commencer </a:t>
            </a:r>
            <a:r>
              <a:rPr sz="950" b="1" i="1" spc="-40" dirty="0">
                <a:solidFill>
                  <a:srgbClr val="4B4B4B"/>
                </a:solidFill>
                <a:latin typeface="Arial-BoldItalicMT"/>
                <a:cs typeface="Arial-BoldItalicMT"/>
              </a:rPr>
              <a:t>les </a:t>
            </a:r>
            <a:r>
              <a:rPr sz="950" b="1" i="1" spc="-50" dirty="0">
                <a:solidFill>
                  <a:srgbClr val="4B4B4B"/>
                </a:solidFill>
                <a:latin typeface="Arial-BoldItalicMT"/>
                <a:cs typeface="Arial-BoldItalicMT"/>
              </a:rPr>
              <a:t>travaux </a:t>
            </a:r>
            <a:r>
              <a:rPr sz="950" b="1" i="1" spc="-30" dirty="0">
                <a:solidFill>
                  <a:srgbClr val="4B4B4B"/>
                </a:solidFill>
                <a:latin typeface="Arial-BoldItalicMT"/>
                <a:cs typeface="Arial-BoldItalicMT"/>
              </a:rPr>
              <a:t>si </a:t>
            </a:r>
            <a:r>
              <a:rPr sz="950" b="1" i="1" spc="-45" dirty="0">
                <a:solidFill>
                  <a:srgbClr val="4B4B4B"/>
                </a:solidFill>
                <a:latin typeface="Arial-BoldItalicMT"/>
                <a:cs typeface="Arial-BoldItalicMT"/>
              </a:rPr>
              <a:t>elle </a:t>
            </a:r>
            <a:r>
              <a:rPr sz="950" b="1" i="1" spc="-40" dirty="0">
                <a:solidFill>
                  <a:srgbClr val="4B4B4B"/>
                </a:solidFill>
                <a:latin typeface="Arial-BoldItalicMT"/>
                <a:cs typeface="Arial-BoldItalicMT"/>
              </a:rPr>
              <a:t>n’a </a:t>
            </a:r>
            <a:r>
              <a:rPr sz="950" b="1" i="1" spc="-35" dirty="0">
                <a:solidFill>
                  <a:srgbClr val="4B4B4B"/>
                </a:solidFill>
                <a:latin typeface="Arial-BoldItalicMT"/>
                <a:cs typeface="Arial-BoldItalicMT"/>
              </a:rPr>
              <a:t>pas </a:t>
            </a:r>
            <a:r>
              <a:rPr sz="950" b="1" i="1" spc="-45" dirty="0">
                <a:solidFill>
                  <a:srgbClr val="4B4B4B"/>
                </a:solidFill>
                <a:latin typeface="Arial-BoldItalicMT"/>
                <a:cs typeface="Arial-BoldItalicMT"/>
              </a:rPr>
              <a:t>obtenu </a:t>
            </a:r>
            <a:r>
              <a:rPr sz="950" b="1" i="1" spc="-40" dirty="0">
                <a:solidFill>
                  <a:srgbClr val="4B4B4B"/>
                </a:solidFill>
                <a:latin typeface="Arial-BoldItalicMT"/>
                <a:cs typeface="Arial-BoldItalicMT"/>
              </a:rPr>
              <a:t>les </a:t>
            </a:r>
            <a:r>
              <a:rPr sz="950" b="1" i="1" spc="-50" dirty="0">
                <a:solidFill>
                  <a:srgbClr val="4B4B4B"/>
                </a:solidFill>
                <a:latin typeface="Arial-BoldItalicMT"/>
                <a:cs typeface="Arial-BoldItalicMT"/>
              </a:rPr>
              <a:t>réponses </a:t>
            </a:r>
            <a:r>
              <a:rPr sz="950" b="1" i="1" spc="-25" dirty="0">
                <a:solidFill>
                  <a:srgbClr val="4B4B4B"/>
                </a:solidFill>
                <a:latin typeface="Arial-BoldItalicMT"/>
                <a:cs typeface="Arial-BoldItalicMT"/>
              </a:rPr>
              <a:t>de </a:t>
            </a:r>
            <a:r>
              <a:rPr sz="950" b="1" i="1" spc="-40" dirty="0">
                <a:solidFill>
                  <a:srgbClr val="4B4B4B"/>
                </a:solidFill>
                <a:latin typeface="Arial-BoldItalicMT"/>
                <a:cs typeface="Arial-BoldItalicMT"/>
              </a:rPr>
              <a:t>tous </a:t>
            </a:r>
            <a:r>
              <a:rPr sz="950" b="1" i="1" spc="-60" dirty="0">
                <a:solidFill>
                  <a:srgbClr val="4B4B4B"/>
                </a:solidFill>
                <a:latin typeface="Arial-BoldItalicMT"/>
                <a:cs typeface="Arial-BoldItalicMT"/>
              </a:rPr>
              <a:t>les  </a:t>
            </a:r>
            <a:r>
              <a:rPr sz="950" b="1" i="1" spc="-50" dirty="0">
                <a:solidFill>
                  <a:srgbClr val="4B4B4B"/>
                </a:solidFill>
                <a:latin typeface="Arial-BoldItalicMT"/>
                <a:cs typeface="Arial-BoldItalicMT"/>
              </a:rPr>
              <a:t>exploitants</a:t>
            </a:r>
            <a:r>
              <a:rPr sz="950" b="1" i="1" spc="-110" dirty="0">
                <a:solidFill>
                  <a:srgbClr val="4B4B4B"/>
                </a:solidFill>
                <a:latin typeface="Arial-BoldItalicMT"/>
                <a:cs typeface="Arial-BoldItalicMT"/>
              </a:rPr>
              <a:t> </a:t>
            </a:r>
            <a:r>
              <a:rPr sz="950" b="1" i="1" spc="-25" dirty="0">
                <a:solidFill>
                  <a:srgbClr val="4B4B4B"/>
                </a:solidFill>
                <a:latin typeface="Arial-BoldItalicMT"/>
                <a:cs typeface="Arial-BoldItalicMT"/>
              </a:rPr>
              <a:t>de</a:t>
            </a:r>
            <a:r>
              <a:rPr sz="950" b="1" i="1" spc="-114" dirty="0">
                <a:solidFill>
                  <a:srgbClr val="4B4B4B"/>
                </a:solidFill>
                <a:latin typeface="Arial-BoldItalicMT"/>
                <a:cs typeface="Arial-BoldItalicMT"/>
              </a:rPr>
              <a:t> </a:t>
            </a:r>
            <a:r>
              <a:rPr sz="950" b="1" i="1" spc="-50" dirty="0">
                <a:solidFill>
                  <a:srgbClr val="4B4B4B"/>
                </a:solidFill>
                <a:latin typeface="Arial-BoldItalicMT"/>
                <a:cs typeface="Arial-BoldItalicMT"/>
              </a:rPr>
              <a:t>réseaux</a:t>
            </a:r>
            <a:r>
              <a:rPr sz="950" b="1" i="1" spc="-114" dirty="0">
                <a:solidFill>
                  <a:srgbClr val="4B4B4B"/>
                </a:solidFill>
                <a:latin typeface="Arial-BoldItalicMT"/>
                <a:cs typeface="Arial-BoldItalicMT"/>
              </a:rPr>
              <a:t> </a:t>
            </a:r>
            <a:r>
              <a:rPr sz="950" b="1" i="1" spc="-50" dirty="0">
                <a:solidFill>
                  <a:srgbClr val="4B4B4B"/>
                </a:solidFill>
                <a:latin typeface="Arial-BoldItalicMT"/>
                <a:cs typeface="Arial-BoldItalicMT"/>
              </a:rPr>
              <a:t>sensibles</a:t>
            </a:r>
            <a:r>
              <a:rPr sz="950" b="1" i="1" spc="-110" dirty="0">
                <a:solidFill>
                  <a:srgbClr val="4B4B4B"/>
                </a:solidFill>
                <a:latin typeface="Arial-BoldItalicMT"/>
                <a:cs typeface="Arial-BoldItalicMT"/>
              </a:rPr>
              <a:t> </a:t>
            </a:r>
            <a:r>
              <a:rPr sz="950" b="1" i="1" spc="-40" dirty="0">
                <a:solidFill>
                  <a:srgbClr val="4B4B4B"/>
                </a:solidFill>
                <a:latin typeface="Arial-BoldItalicMT"/>
                <a:cs typeface="Arial-BoldItalicMT"/>
              </a:rPr>
              <a:t>pour</a:t>
            </a:r>
            <a:r>
              <a:rPr sz="950" b="1" i="1" spc="-114" dirty="0">
                <a:solidFill>
                  <a:srgbClr val="4B4B4B"/>
                </a:solidFill>
                <a:latin typeface="Arial-BoldItalicMT"/>
                <a:cs typeface="Arial-BoldItalicMT"/>
              </a:rPr>
              <a:t> </a:t>
            </a:r>
            <a:r>
              <a:rPr sz="950" b="1" i="1" spc="-30" dirty="0">
                <a:solidFill>
                  <a:srgbClr val="4B4B4B"/>
                </a:solidFill>
                <a:latin typeface="Arial-BoldItalicMT"/>
                <a:cs typeface="Arial-BoldItalicMT"/>
              </a:rPr>
              <a:t>la</a:t>
            </a:r>
            <a:r>
              <a:rPr sz="950" b="1" i="1" spc="-114" dirty="0">
                <a:solidFill>
                  <a:srgbClr val="4B4B4B"/>
                </a:solidFill>
                <a:latin typeface="Arial-BoldItalicMT"/>
                <a:cs typeface="Arial-BoldItalicMT"/>
              </a:rPr>
              <a:t> </a:t>
            </a:r>
            <a:r>
              <a:rPr sz="950" b="1" i="1" spc="-60" dirty="0">
                <a:solidFill>
                  <a:srgbClr val="4B4B4B"/>
                </a:solidFill>
                <a:latin typeface="Arial-BoldItalicMT"/>
                <a:cs typeface="Arial-BoldItalicMT"/>
              </a:rPr>
              <a:t>sécurité.</a:t>
            </a:r>
            <a:endParaRPr sz="950" dirty="0">
              <a:latin typeface="Arial-BoldItalicMT"/>
              <a:cs typeface="Arial-BoldItalicMT"/>
            </a:endParaRPr>
          </a:p>
          <a:p>
            <a:pPr marL="195580" marR="5080" indent="-182880" algn="just">
              <a:lnSpc>
                <a:spcPct val="101099"/>
              </a:lnSpc>
              <a:spcBef>
                <a:spcPts val="450"/>
              </a:spcBef>
              <a:buAutoNum type="arabicParenBoth" startAt="7"/>
              <a:tabLst>
                <a:tab pos="195580" algn="l"/>
              </a:tabLst>
            </a:pPr>
            <a:r>
              <a:rPr sz="950" i="1" dirty="0">
                <a:solidFill>
                  <a:srgbClr val="4B4B4B"/>
                </a:solidFill>
                <a:latin typeface="Arial"/>
                <a:cs typeface="Arial"/>
              </a:rPr>
              <a:t>Si les travaux ne </a:t>
            </a:r>
            <a:r>
              <a:rPr sz="950" i="1" spc="5" dirty="0">
                <a:solidFill>
                  <a:srgbClr val="4B4B4B"/>
                </a:solidFill>
                <a:latin typeface="Arial"/>
                <a:cs typeface="Arial"/>
              </a:rPr>
              <a:t>commencent </a:t>
            </a:r>
            <a:r>
              <a:rPr sz="950" i="1" dirty="0">
                <a:solidFill>
                  <a:srgbClr val="4B4B4B"/>
                </a:solidFill>
                <a:latin typeface="Arial"/>
                <a:cs typeface="Arial"/>
              </a:rPr>
              <a:t>pas dans les </a:t>
            </a:r>
            <a:r>
              <a:rPr sz="950" i="1" spc="5" dirty="0">
                <a:solidFill>
                  <a:srgbClr val="4B4B4B"/>
                </a:solidFill>
                <a:latin typeface="Arial"/>
                <a:cs typeface="Arial"/>
              </a:rPr>
              <a:t>3 mois </a:t>
            </a:r>
            <a:r>
              <a:rPr sz="950" i="1" dirty="0">
                <a:solidFill>
                  <a:srgbClr val="4B4B4B"/>
                </a:solidFill>
                <a:latin typeface="Arial"/>
                <a:cs typeface="Arial"/>
              </a:rPr>
              <a:t>suivant la consultation  du</a:t>
            </a:r>
            <a:r>
              <a:rPr sz="950" i="1" spc="-20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950" i="1" spc="5" dirty="0">
                <a:solidFill>
                  <a:srgbClr val="4B4B4B"/>
                </a:solidFill>
                <a:latin typeface="Arial"/>
                <a:cs typeface="Arial"/>
              </a:rPr>
              <a:t>GU</a:t>
            </a:r>
            <a:r>
              <a:rPr sz="950" i="1" spc="-20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950" i="1" dirty="0">
                <a:solidFill>
                  <a:srgbClr val="4B4B4B"/>
                </a:solidFill>
                <a:latin typeface="Arial"/>
                <a:cs typeface="Arial"/>
              </a:rPr>
              <a:t>ou,</a:t>
            </a:r>
            <a:r>
              <a:rPr sz="950" i="1" spc="-20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950" i="1" dirty="0">
                <a:solidFill>
                  <a:srgbClr val="4B4B4B"/>
                </a:solidFill>
                <a:latin typeface="Arial"/>
                <a:cs typeface="Arial"/>
              </a:rPr>
              <a:t>s’il</a:t>
            </a:r>
            <a:r>
              <a:rPr sz="950" i="1" spc="-20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950" i="1" spc="5" dirty="0">
                <a:solidFill>
                  <a:srgbClr val="4B4B4B"/>
                </a:solidFill>
                <a:latin typeface="Arial"/>
                <a:cs typeface="Arial"/>
              </a:rPr>
              <a:t>y</a:t>
            </a:r>
            <a:r>
              <a:rPr sz="950" i="1" spc="-20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950" i="1" spc="5" dirty="0">
                <a:solidFill>
                  <a:srgbClr val="4B4B4B"/>
                </a:solidFill>
                <a:latin typeface="Arial"/>
                <a:cs typeface="Arial"/>
              </a:rPr>
              <a:t>a</a:t>
            </a:r>
            <a:r>
              <a:rPr sz="950" i="1" spc="-20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950" i="1" dirty="0">
                <a:solidFill>
                  <a:srgbClr val="4B4B4B"/>
                </a:solidFill>
                <a:latin typeface="Arial"/>
                <a:cs typeface="Arial"/>
              </a:rPr>
              <a:t>une</a:t>
            </a:r>
            <a:r>
              <a:rPr sz="950" i="1" spc="-20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950" i="1" spc="-5" dirty="0">
                <a:solidFill>
                  <a:srgbClr val="4B4B4B"/>
                </a:solidFill>
                <a:latin typeface="Arial"/>
                <a:cs typeface="Arial"/>
              </a:rPr>
              <a:t>interruption</a:t>
            </a:r>
            <a:r>
              <a:rPr sz="950" i="1" spc="-15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950" i="1" dirty="0">
                <a:solidFill>
                  <a:srgbClr val="4B4B4B"/>
                </a:solidFill>
                <a:latin typeface="Arial"/>
                <a:cs typeface="Arial"/>
              </a:rPr>
              <a:t>des</a:t>
            </a:r>
            <a:r>
              <a:rPr sz="950" i="1" spc="-20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950" i="1" dirty="0">
                <a:solidFill>
                  <a:srgbClr val="4B4B4B"/>
                </a:solidFill>
                <a:latin typeface="Arial"/>
                <a:cs typeface="Arial"/>
              </a:rPr>
              <a:t>travaux</a:t>
            </a:r>
            <a:r>
              <a:rPr sz="950" i="1" spc="-20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950" i="1" dirty="0">
                <a:solidFill>
                  <a:srgbClr val="4B4B4B"/>
                </a:solidFill>
                <a:latin typeface="Arial"/>
                <a:cs typeface="Arial"/>
              </a:rPr>
              <a:t>de</a:t>
            </a:r>
            <a:r>
              <a:rPr sz="950" i="1" spc="-20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950" i="1" spc="5" dirty="0">
                <a:solidFill>
                  <a:srgbClr val="4B4B4B"/>
                </a:solidFill>
                <a:latin typeface="Arial"/>
                <a:cs typeface="Arial"/>
              </a:rPr>
              <a:t>+</a:t>
            </a:r>
            <a:r>
              <a:rPr sz="950" i="1" spc="-20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950" i="1" dirty="0">
                <a:solidFill>
                  <a:srgbClr val="4B4B4B"/>
                </a:solidFill>
                <a:latin typeface="Arial"/>
                <a:cs typeface="Arial"/>
              </a:rPr>
              <a:t>de</a:t>
            </a:r>
            <a:r>
              <a:rPr sz="950" i="1" spc="-20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950" i="1" spc="5" dirty="0">
                <a:solidFill>
                  <a:srgbClr val="4B4B4B"/>
                </a:solidFill>
                <a:latin typeface="Arial"/>
                <a:cs typeface="Arial"/>
              </a:rPr>
              <a:t>3</a:t>
            </a:r>
            <a:r>
              <a:rPr sz="950" i="1" spc="-20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950" i="1" dirty="0">
                <a:solidFill>
                  <a:srgbClr val="4B4B4B"/>
                </a:solidFill>
                <a:latin typeface="Arial"/>
                <a:cs typeface="Arial"/>
              </a:rPr>
              <a:t>mois,</a:t>
            </a:r>
            <a:r>
              <a:rPr sz="950" i="1" spc="-20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950" i="1" dirty="0">
                <a:solidFill>
                  <a:srgbClr val="4B4B4B"/>
                </a:solidFill>
                <a:latin typeface="Arial"/>
                <a:cs typeface="Arial"/>
              </a:rPr>
              <a:t>la</a:t>
            </a:r>
            <a:r>
              <a:rPr sz="950" i="1" spc="-20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950" i="1" dirty="0">
                <a:solidFill>
                  <a:srgbClr val="4B4B4B"/>
                </a:solidFill>
                <a:latin typeface="Arial"/>
                <a:cs typeface="Arial"/>
              </a:rPr>
              <a:t>DICT</a:t>
            </a:r>
            <a:r>
              <a:rPr sz="950" i="1" spc="-20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950" i="1" spc="-5" dirty="0">
                <a:solidFill>
                  <a:srgbClr val="4B4B4B"/>
                </a:solidFill>
                <a:latin typeface="Arial"/>
                <a:cs typeface="Arial"/>
              </a:rPr>
              <a:t>doit</a:t>
            </a:r>
            <a:endParaRPr sz="950" dirty="0">
              <a:latin typeface="Arial"/>
              <a:cs typeface="Arial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8163788" y="5531253"/>
            <a:ext cx="4249085" cy="589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lnSpc>
                <a:spcPct val="100000"/>
              </a:lnSpc>
            </a:pPr>
            <a:r>
              <a:rPr sz="950" i="1" dirty="0">
                <a:solidFill>
                  <a:srgbClr val="4B4B4B"/>
                </a:solidFill>
                <a:latin typeface="Arial"/>
                <a:cs typeface="Arial"/>
              </a:rPr>
              <a:t>être</a:t>
            </a:r>
            <a:r>
              <a:rPr sz="950" i="1" spc="-50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950" i="1" dirty="0">
                <a:solidFill>
                  <a:srgbClr val="4B4B4B"/>
                </a:solidFill>
                <a:latin typeface="Arial"/>
                <a:cs typeface="Arial"/>
              </a:rPr>
              <a:t>renouvelée.</a:t>
            </a:r>
            <a:endParaRPr sz="950" dirty="0">
              <a:latin typeface="Arial"/>
              <a:cs typeface="Arial"/>
            </a:endParaRPr>
          </a:p>
          <a:p>
            <a:pPr marL="12700" marR="5080" algn="just">
              <a:lnSpc>
                <a:spcPct val="101099"/>
              </a:lnSpc>
            </a:pPr>
            <a:r>
              <a:rPr sz="950" i="1" dirty="0">
                <a:solidFill>
                  <a:srgbClr val="4B4B4B"/>
                </a:solidFill>
                <a:latin typeface="Arial"/>
                <a:cs typeface="Arial"/>
              </a:rPr>
              <a:t>Si la durée des travaux </a:t>
            </a:r>
            <a:r>
              <a:rPr sz="950" i="1" spc="5" dirty="0">
                <a:solidFill>
                  <a:srgbClr val="4B4B4B"/>
                </a:solidFill>
                <a:latin typeface="Arial"/>
                <a:cs typeface="Arial"/>
              </a:rPr>
              <a:t>à </a:t>
            </a:r>
            <a:r>
              <a:rPr sz="950" i="1" dirty="0">
                <a:solidFill>
                  <a:srgbClr val="4B4B4B"/>
                </a:solidFill>
                <a:latin typeface="Arial"/>
                <a:cs typeface="Arial"/>
              </a:rPr>
              <a:t>proximité des </a:t>
            </a:r>
            <a:r>
              <a:rPr sz="950" i="1" spc="5" dirty="0">
                <a:solidFill>
                  <a:srgbClr val="4B4B4B"/>
                </a:solidFill>
                <a:latin typeface="Arial"/>
                <a:cs typeface="Arial"/>
              </a:rPr>
              <a:t>réseaux </a:t>
            </a:r>
            <a:r>
              <a:rPr sz="950" i="1" dirty="0">
                <a:solidFill>
                  <a:srgbClr val="4B4B4B"/>
                </a:solidFill>
                <a:latin typeface="Arial"/>
                <a:cs typeface="Arial"/>
              </a:rPr>
              <a:t>sensibles est </a:t>
            </a:r>
            <a:r>
              <a:rPr sz="950" i="1" spc="5" dirty="0">
                <a:solidFill>
                  <a:srgbClr val="4B4B4B"/>
                </a:solidFill>
                <a:latin typeface="Arial"/>
                <a:cs typeface="Arial"/>
              </a:rPr>
              <a:t>&gt; à 6 mois  sans </a:t>
            </a:r>
            <a:r>
              <a:rPr sz="950" i="1" dirty="0">
                <a:solidFill>
                  <a:srgbClr val="4B4B4B"/>
                </a:solidFill>
                <a:latin typeface="Arial"/>
                <a:cs typeface="Arial"/>
              </a:rPr>
              <a:t>avoir </a:t>
            </a:r>
            <a:r>
              <a:rPr sz="950" i="1" spc="5" dirty="0">
                <a:solidFill>
                  <a:srgbClr val="4B4B4B"/>
                </a:solidFill>
                <a:latin typeface="Arial"/>
                <a:cs typeface="Arial"/>
              </a:rPr>
              <a:t>à </a:t>
            </a:r>
            <a:r>
              <a:rPr sz="950" i="1" dirty="0">
                <a:solidFill>
                  <a:srgbClr val="4B4B4B"/>
                </a:solidFill>
                <a:latin typeface="Arial"/>
                <a:cs typeface="Arial"/>
              </a:rPr>
              <a:t>planifier </a:t>
            </a:r>
            <a:r>
              <a:rPr sz="950" i="1" spc="5" dirty="0">
                <a:solidFill>
                  <a:srgbClr val="4B4B4B"/>
                </a:solidFill>
                <a:latin typeface="Arial"/>
                <a:cs typeface="Arial"/>
              </a:rPr>
              <a:t>de </a:t>
            </a:r>
            <a:r>
              <a:rPr sz="950" i="1" dirty="0">
                <a:solidFill>
                  <a:srgbClr val="4B4B4B"/>
                </a:solidFill>
                <a:latin typeface="Arial"/>
                <a:cs typeface="Arial"/>
              </a:rPr>
              <a:t>réunions périodiques </a:t>
            </a:r>
            <a:r>
              <a:rPr sz="950" i="1" spc="5" dirty="0">
                <a:solidFill>
                  <a:srgbClr val="4B4B4B"/>
                </a:solidFill>
                <a:latin typeface="Arial"/>
                <a:cs typeface="Arial"/>
              </a:rPr>
              <a:t>avec </a:t>
            </a:r>
            <a:r>
              <a:rPr sz="950" i="1" dirty="0">
                <a:solidFill>
                  <a:srgbClr val="4B4B4B"/>
                </a:solidFill>
                <a:latin typeface="Arial"/>
                <a:cs typeface="Arial"/>
              </a:rPr>
              <a:t>les exploitants </a:t>
            </a:r>
            <a:r>
              <a:rPr sz="950" i="1" spc="5" dirty="0">
                <a:solidFill>
                  <a:srgbClr val="4B4B4B"/>
                </a:solidFill>
                <a:latin typeface="Arial"/>
                <a:cs typeface="Arial"/>
              </a:rPr>
              <a:t>dès </a:t>
            </a:r>
            <a:r>
              <a:rPr sz="950" i="1" dirty="0">
                <a:solidFill>
                  <a:srgbClr val="4B4B4B"/>
                </a:solidFill>
                <a:latin typeface="Arial"/>
                <a:cs typeface="Arial"/>
              </a:rPr>
              <a:t>le  démarrage du chantier : </a:t>
            </a:r>
            <a:r>
              <a:rPr sz="950" i="1" spc="-5" dirty="0">
                <a:solidFill>
                  <a:srgbClr val="4B4B4B"/>
                </a:solidFill>
                <a:latin typeface="Arial"/>
                <a:cs typeface="Arial"/>
              </a:rPr>
              <a:t>il </a:t>
            </a:r>
            <a:r>
              <a:rPr sz="950" i="1" dirty="0">
                <a:solidFill>
                  <a:srgbClr val="4B4B4B"/>
                </a:solidFill>
                <a:latin typeface="Arial"/>
                <a:cs typeface="Arial"/>
              </a:rPr>
              <a:t>faut également renouveler la</a:t>
            </a:r>
            <a:r>
              <a:rPr sz="950" i="1" spc="60" dirty="0">
                <a:solidFill>
                  <a:srgbClr val="4B4B4B"/>
                </a:solidFill>
                <a:latin typeface="Arial"/>
                <a:cs typeface="Arial"/>
              </a:rPr>
              <a:t> </a:t>
            </a:r>
            <a:r>
              <a:rPr sz="950" i="1" spc="-20" dirty="0">
                <a:solidFill>
                  <a:srgbClr val="4B4B4B"/>
                </a:solidFill>
                <a:latin typeface="Arial"/>
                <a:cs typeface="Arial"/>
              </a:rPr>
              <a:t>DICT.</a:t>
            </a:r>
            <a:endParaRPr lang="fr-FR" sz="950" i="1" spc="-20" dirty="0">
              <a:solidFill>
                <a:srgbClr val="4B4B4B"/>
              </a:solidFill>
              <a:latin typeface="Arial"/>
              <a:cs typeface="Arial"/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5387414" y="8527923"/>
            <a:ext cx="2564708" cy="398145"/>
          </a:xfrm>
          <a:custGeom>
            <a:avLst/>
            <a:gdLst/>
            <a:ahLst/>
            <a:cxnLst/>
            <a:rect l="l" t="t" r="r" b="b"/>
            <a:pathLst>
              <a:path w="2412365" h="398145">
                <a:moveTo>
                  <a:pt x="0" y="398119"/>
                </a:moveTo>
                <a:lnTo>
                  <a:pt x="2411996" y="398119"/>
                </a:lnTo>
                <a:lnTo>
                  <a:pt x="2411996" y="0"/>
                </a:lnTo>
                <a:lnTo>
                  <a:pt x="0" y="0"/>
                </a:lnTo>
                <a:lnTo>
                  <a:pt x="0" y="398119"/>
                </a:lnTo>
                <a:close/>
              </a:path>
            </a:pathLst>
          </a:custGeom>
          <a:solidFill>
            <a:srgbClr val="50AE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 txBox="1"/>
          <p:nvPr/>
        </p:nvSpPr>
        <p:spPr>
          <a:xfrm>
            <a:off x="5530099" y="8574440"/>
            <a:ext cx="2260913" cy="2923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00" b="1" spc="-110" dirty="0">
                <a:solidFill>
                  <a:srgbClr val="FFFFFF"/>
                </a:solidFill>
                <a:latin typeface="Arial"/>
                <a:cs typeface="Arial"/>
              </a:rPr>
              <a:t>Signature</a:t>
            </a:r>
            <a:r>
              <a:rPr sz="1900" b="1" spc="-3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spc="-60" dirty="0">
                <a:solidFill>
                  <a:srgbClr val="FFFFFF"/>
                </a:solidFill>
                <a:latin typeface="Arial"/>
                <a:cs typeface="Arial"/>
              </a:rPr>
              <a:t>du</a:t>
            </a:r>
            <a:r>
              <a:rPr sz="1900" b="1" spc="-3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spc="-125" dirty="0">
                <a:solidFill>
                  <a:srgbClr val="FFFFFF"/>
                </a:solidFill>
                <a:latin typeface="Arial"/>
                <a:cs typeface="Arial"/>
              </a:rPr>
              <a:t>marché</a:t>
            </a:r>
            <a:endParaRPr sz="1900">
              <a:latin typeface="Arial"/>
              <a:cs typeface="Arial"/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3519665" y="4907789"/>
            <a:ext cx="367930" cy="776605"/>
          </a:xfrm>
          <a:custGeom>
            <a:avLst/>
            <a:gdLst/>
            <a:ahLst/>
            <a:cxnLst/>
            <a:rect l="l" t="t" r="r" b="b"/>
            <a:pathLst>
              <a:path w="346075" h="776604">
                <a:moveTo>
                  <a:pt x="345605" y="0"/>
                </a:moveTo>
                <a:lnTo>
                  <a:pt x="0" y="0"/>
                </a:lnTo>
                <a:lnTo>
                  <a:pt x="0" y="776160"/>
                </a:lnTo>
                <a:lnTo>
                  <a:pt x="345605" y="776160"/>
                </a:lnTo>
                <a:lnTo>
                  <a:pt x="345605" y="0"/>
                </a:lnTo>
                <a:close/>
              </a:path>
            </a:pathLst>
          </a:custGeom>
          <a:solidFill>
            <a:srgbClr val="770D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 txBox="1"/>
          <p:nvPr/>
        </p:nvSpPr>
        <p:spPr>
          <a:xfrm>
            <a:off x="3532075" y="5066478"/>
            <a:ext cx="371897" cy="45910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925"/>
              </a:lnSpc>
            </a:pPr>
            <a:r>
              <a:rPr sz="2550" b="1" spc="-5" dirty="0">
                <a:solidFill>
                  <a:srgbClr val="FFFFFF"/>
                </a:solidFill>
                <a:latin typeface="Arial"/>
                <a:cs typeface="Arial"/>
              </a:rPr>
              <a:t>DT</a:t>
            </a:r>
            <a:endParaRPr sz="2550">
              <a:latin typeface="Arial"/>
              <a:cs typeface="Arial"/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11124252" y="9029701"/>
            <a:ext cx="0" cy="305435"/>
          </a:xfrm>
          <a:custGeom>
            <a:avLst/>
            <a:gdLst/>
            <a:ahLst/>
            <a:cxnLst/>
            <a:rect l="l" t="t" r="r" b="b"/>
            <a:pathLst>
              <a:path h="305434">
                <a:moveTo>
                  <a:pt x="0" y="0"/>
                </a:moveTo>
                <a:lnTo>
                  <a:pt x="0" y="304850"/>
                </a:lnTo>
              </a:path>
            </a:pathLst>
          </a:custGeom>
          <a:ln w="20320">
            <a:solidFill>
              <a:srgbClr val="9225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11078399" y="9296573"/>
            <a:ext cx="91814" cy="118745"/>
          </a:xfrm>
          <a:custGeom>
            <a:avLst/>
            <a:gdLst/>
            <a:ahLst/>
            <a:cxnLst/>
            <a:rect l="l" t="t" r="r" b="b"/>
            <a:pathLst>
              <a:path w="86359" h="118745">
                <a:moveTo>
                  <a:pt x="0" y="0"/>
                </a:moveTo>
                <a:lnTo>
                  <a:pt x="43129" y="118491"/>
                </a:lnTo>
                <a:lnTo>
                  <a:pt x="75888" y="28489"/>
                </a:lnTo>
                <a:lnTo>
                  <a:pt x="43129" y="28489"/>
                </a:lnTo>
                <a:lnTo>
                  <a:pt x="25607" y="21366"/>
                </a:lnTo>
                <a:lnTo>
                  <a:pt x="0" y="0"/>
                </a:lnTo>
                <a:close/>
              </a:path>
              <a:path w="86359" h="118745">
                <a:moveTo>
                  <a:pt x="86258" y="0"/>
                </a:moveTo>
                <a:lnTo>
                  <a:pt x="60650" y="21366"/>
                </a:lnTo>
                <a:lnTo>
                  <a:pt x="43129" y="28489"/>
                </a:lnTo>
                <a:lnTo>
                  <a:pt x="75888" y="28489"/>
                </a:lnTo>
                <a:lnTo>
                  <a:pt x="86258" y="0"/>
                </a:lnTo>
                <a:close/>
              </a:path>
            </a:pathLst>
          </a:custGeom>
          <a:solidFill>
            <a:srgbClr val="9225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14">
            <a:extLst>
              <a:ext uri="{FF2B5EF4-FFF2-40B4-BE49-F238E27FC236}">
                <a16:creationId xmlns:a16="http://schemas.microsoft.com/office/drawing/2014/main" id="{AA417748-7666-DF4F-A73C-3033A33DFDD4}"/>
              </a:ext>
            </a:extLst>
          </p:cNvPr>
          <p:cNvSpPr txBox="1"/>
          <p:nvPr/>
        </p:nvSpPr>
        <p:spPr>
          <a:xfrm>
            <a:off x="7969360" y="6210300"/>
            <a:ext cx="4442839" cy="1554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01099"/>
              </a:lnSpc>
            </a:pPr>
            <a:r>
              <a:rPr lang="fr-FR" sz="1000" b="1" i="1" dirty="0">
                <a:solidFill>
                  <a:srgbClr val="FF0000"/>
                </a:solidFill>
              </a:rPr>
              <a:t>Pour DT-DICT conjointe voir diapo 23</a:t>
            </a:r>
            <a:endParaRPr lang="fr-FR" sz="1000" dirty="0">
              <a:solidFill>
                <a:srgbClr val="FF0000"/>
              </a:solidFill>
            </a:endParaRPr>
          </a:p>
        </p:txBody>
      </p:sp>
      <p:sp>
        <p:nvSpPr>
          <p:cNvPr id="123" name="ZoneTexte 122"/>
          <p:cNvSpPr txBox="1"/>
          <p:nvPr/>
        </p:nvSpPr>
        <p:spPr>
          <a:xfrm>
            <a:off x="7988300" y="6121400"/>
            <a:ext cx="2298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880358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914208" y="1"/>
            <a:ext cx="11675236" cy="9056438"/>
            <a:chOff x="1202804" y="0"/>
            <a:chExt cx="10981728" cy="9056438"/>
          </a:xfrm>
        </p:grpSpPr>
        <p:sp>
          <p:nvSpPr>
            <p:cNvPr id="3" name="object 3"/>
            <p:cNvSpPr/>
            <p:nvPr/>
          </p:nvSpPr>
          <p:spPr>
            <a:xfrm>
              <a:off x="1202804" y="0"/>
              <a:ext cx="2534920" cy="8832850"/>
            </a:xfrm>
            <a:custGeom>
              <a:avLst/>
              <a:gdLst/>
              <a:ahLst/>
              <a:cxnLst/>
              <a:rect l="l" t="t" r="r" b="b"/>
              <a:pathLst>
                <a:path w="2534920" h="8832850">
                  <a:moveTo>
                    <a:pt x="0" y="8832481"/>
                  </a:moveTo>
                  <a:lnTo>
                    <a:pt x="2534399" y="8832481"/>
                  </a:lnTo>
                  <a:lnTo>
                    <a:pt x="2534399" y="0"/>
                  </a:lnTo>
                  <a:lnTo>
                    <a:pt x="0" y="0"/>
                  </a:lnTo>
                  <a:lnTo>
                    <a:pt x="0" y="8832481"/>
                  </a:lnTo>
                  <a:close/>
                </a:path>
              </a:pathLst>
            </a:custGeom>
            <a:solidFill>
              <a:srgbClr val="B8E0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522798" y="0"/>
              <a:ext cx="2304415" cy="427355"/>
            </a:xfrm>
            <a:custGeom>
              <a:avLst/>
              <a:gdLst/>
              <a:ahLst/>
              <a:cxnLst/>
              <a:rect l="l" t="t" r="r" b="b"/>
              <a:pathLst>
                <a:path w="2304415" h="427355">
                  <a:moveTo>
                    <a:pt x="0" y="427139"/>
                  </a:moveTo>
                  <a:lnTo>
                    <a:pt x="2303995" y="427139"/>
                  </a:lnTo>
                  <a:lnTo>
                    <a:pt x="2303995" y="0"/>
                  </a:lnTo>
                  <a:lnTo>
                    <a:pt x="0" y="0"/>
                  </a:lnTo>
                  <a:lnTo>
                    <a:pt x="0" y="427139"/>
                  </a:lnTo>
                  <a:close/>
                </a:path>
              </a:pathLst>
            </a:custGeom>
            <a:solidFill>
              <a:srgbClr val="BDE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522798" y="825258"/>
              <a:ext cx="2304415" cy="7979409"/>
            </a:xfrm>
            <a:custGeom>
              <a:avLst/>
              <a:gdLst/>
              <a:ahLst/>
              <a:cxnLst/>
              <a:rect l="l" t="t" r="r" b="b"/>
              <a:pathLst>
                <a:path w="2304415" h="7979409">
                  <a:moveTo>
                    <a:pt x="0" y="7978825"/>
                  </a:moveTo>
                  <a:lnTo>
                    <a:pt x="2303995" y="7978825"/>
                  </a:lnTo>
                  <a:lnTo>
                    <a:pt x="2303995" y="0"/>
                  </a:lnTo>
                  <a:lnTo>
                    <a:pt x="0" y="0"/>
                  </a:lnTo>
                  <a:lnTo>
                    <a:pt x="0" y="7978825"/>
                  </a:lnTo>
                  <a:close/>
                </a:path>
              </a:pathLst>
            </a:custGeom>
            <a:solidFill>
              <a:srgbClr val="BDE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738651" y="2277259"/>
              <a:ext cx="2051050" cy="1239520"/>
            </a:xfrm>
            <a:custGeom>
              <a:avLst/>
              <a:gdLst/>
              <a:ahLst/>
              <a:cxnLst/>
              <a:rect l="l" t="t" r="r" b="b"/>
              <a:pathLst>
                <a:path w="2051050" h="1239520">
                  <a:moveTo>
                    <a:pt x="2050630" y="0"/>
                  </a:moveTo>
                  <a:lnTo>
                    <a:pt x="0" y="0"/>
                  </a:lnTo>
                  <a:lnTo>
                    <a:pt x="0" y="1008684"/>
                  </a:lnTo>
                  <a:lnTo>
                    <a:pt x="3600" y="1141879"/>
                  </a:lnTo>
                  <a:lnTo>
                    <a:pt x="28800" y="1210276"/>
                  </a:lnTo>
                  <a:lnTo>
                    <a:pt x="97201" y="1235475"/>
                  </a:lnTo>
                  <a:lnTo>
                    <a:pt x="230403" y="1239075"/>
                  </a:lnTo>
                  <a:lnTo>
                    <a:pt x="1820227" y="1239075"/>
                  </a:lnTo>
                  <a:lnTo>
                    <a:pt x="1953429" y="1235475"/>
                  </a:lnTo>
                  <a:lnTo>
                    <a:pt x="2021830" y="1210276"/>
                  </a:lnTo>
                  <a:lnTo>
                    <a:pt x="2047030" y="1141879"/>
                  </a:lnTo>
                  <a:lnTo>
                    <a:pt x="2050630" y="1008684"/>
                  </a:lnTo>
                  <a:lnTo>
                    <a:pt x="20506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 txBox="1"/>
            <p:nvPr/>
          </p:nvSpPr>
          <p:spPr>
            <a:xfrm>
              <a:off x="5729848" y="2353543"/>
              <a:ext cx="2056130" cy="108902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sz="1250" b="1" spc="-60" dirty="0">
                  <a:latin typeface="Arial"/>
                  <a:cs typeface="Arial"/>
                </a:rPr>
                <a:t>Répond</a:t>
              </a:r>
              <a:r>
                <a:rPr sz="1250" b="1" spc="-195" dirty="0">
                  <a:latin typeface="Arial"/>
                  <a:cs typeface="Arial"/>
                </a:rPr>
                <a:t> </a:t>
              </a:r>
              <a:r>
                <a:rPr sz="1250" b="1" spc="15" dirty="0">
                  <a:latin typeface="Arial"/>
                  <a:cs typeface="Arial"/>
                </a:rPr>
                <a:t>à</a:t>
              </a:r>
              <a:r>
                <a:rPr sz="1250" b="1" spc="-200" dirty="0">
                  <a:latin typeface="Arial"/>
                  <a:cs typeface="Arial"/>
                </a:rPr>
                <a:t> </a:t>
              </a:r>
              <a:r>
                <a:rPr sz="1250" b="1" spc="-35" dirty="0">
                  <a:latin typeface="Arial"/>
                  <a:cs typeface="Arial"/>
                </a:rPr>
                <a:t>la</a:t>
              </a:r>
              <a:r>
                <a:rPr sz="1250" b="1" spc="-200" dirty="0">
                  <a:latin typeface="Arial"/>
                  <a:cs typeface="Arial"/>
                </a:rPr>
                <a:t> </a:t>
              </a:r>
              <a:r>
                <a:rPr sz="1250" b="1" spc="-75" dirty="0">
                  <a:latin typeface="Arial"/>
                  <a:cs typeface="Arial"/>
                </a:rPr>
                <a:t>DICT</a:t>
              </a:r>
              <a:endParaRPr sz="1250">
                <a:latin typeface="Arial"/>
                <a:cs typeface="Arial"/>
              </a:endParaRPr>
            </a:p>
            <a:p>
              <a:pPr marL="12065" marR="5080" algn="ctr">
                <a:lnSpc>
                  <a:spcPct val="101299"/>
                </a:lnSpc>
              </a:pPr>
              <a:r>
                <a:rPr sz="1250" spc="-35" dirty="0">
                  <a:latin typeface="Arial"/>
                  <a:cs typeface="Arial"/>
                </a:rPr>
                <a:t>et</a:t>
              </a:r>
              <a:r>
                <a:rPr sz="1250" spc="-180" dirty="0">
                  <a:latin typeface="Arial"/>
                  <a:cs typeface="Arial"/>
                </a:rPr>
                <a:t> </a:t>
              </a:r>
              <a:r>
                <a:rPr sz="1250" spc="15" dirty="0">
                  <a:latin typeface="Arial"/>
                  <a:cs typeface="Arial"/>
                </a:rPr>
                <a:t>y</a:t>
              </a:r>
              <a:r>
                <a:rPr sz="1250" spc="-180" dirty="0">
                  <a:latin typeface="Arial"/>
                  <a:cs typeface="Arial"/>
                </a:rPr>
                <a:t> </a:t>
              </a:r>
              <a:r>
                <a:rPr sz="1250" spc="-65" dirty="0">
                  <a:latin typeface="Arial"/>
                  <a:cs typeface="Arial"/>
                </a:rPr>
                <a:t>joint</a:t>
              </a:r>
              <a:r>
                <a:rPr sz="1250" spc="-175" dirty="0">
                  <a:latin typeface="Arial"/>
                  <a:cs typeface="Arial"/>
                </a:rPr>
                <a:t> </a:t>
              </a:r>
              <a:r>
                <a:rPr sz="1250" spc="-45" dirty="0">
                  <a:latin typeface="Arial"/>
                  <a:cs typeface="Arial"/>
                </a:rPr>
                <a:t>des</a:t>
              </a:r>
              <a:r>
                <a:rPr sz="1250" spc="-180" dirty="0">
                  <a:latin typeface="Arial"/>
                  <a:cs typeface="Arial"/>
                </a:rPr>
                <a:t> </a:t>
              </a:r>
              <a:r>
                <a:rPr sz="1250" spc="-70" dirty="0">
                  <a:latin typeface="Arial"/>
                  <a:cs typeface="Arial"/>
                </a:rPr>
                <a:t>conseils</a:t>
              </a:r>
              <a:r>
                <a:rPr sz="1250" spc="-180" dirty="0">
                  <a:latin typeface="Arial"/>
                  <a:cs typeface="Arial"/>
                </a:rPr>
                <a:t> </a:t>
              </a:r>
              <a:r>
                <a:rPr sz="1250" spc="-60" dirty="0">
                  <a:latin typeface="Arial"/>
                  <a:cs typeface="Arial"/>
                </a:rPr>
                <a:t>selon</a:t>
              </a:r>
              <a:r>
                <a:rPr sz="1250" spc="-180" dirty="0">
                  <a:latin typeface="Arial"/>
                  <a:cs typeface="Arial"/>
                </a:rPr>
                <a:t> </a:t>
              </a:r>
              <a:r>
                <a:rPr sz="1250" spc="-80" dirty="0">
                  <a:latin typeface="Arial"/>
                  <a:cs typeface="Arial"/>
                </a:rPr>
                <a:t>les  </a:t>
              </a:r>
              <a:r>
                <a:rPr sz="1250" spc="-70" dirty="0">
                  <a:latin typeface="Arial"/>
                  <a:cs typeface="Arial"/>
                </a:rPr>
                <a:t>techniques</a:t>
              </a:r>
              <a:r>
                <a:rPr sz="1250" spc="-185" dirty="0">
                  <a:latin typeface="Arial"/>
                  <a:cs typeface="Arial"/>
                </a:rPr>
                <a:t> </a:t>
              </a:r>
              <a:r>
                <a:rPr sz="1250" spc="-30" dirty="0">
                  <a:latin typeface="Arial"/>
                  <a:cs typeface="Arial"/>
                </a:rPr>
                <a:t>de</a:t>
              </a:r>
              <a:r>
                <a:rPr sz="1250" spc="-180" dirty="0">
                  <a:latin typeface="Arial"/>
                  <a:cs typeface="Arial"/>
                </a:rPr>
                <a:t> </a:t>
              </a:r>
              <a:r>
                <a:rPr sz="1250" spc="-65" dirty="0">
                  <a:latin typeface="Arial"/>
                  <a:cs typeface="Arial"/>
                </a:rPr>
                <a:t>travaux</a:t>
              </a:r>
              <a:r>
                <a:rPr sz="1250" spc="-180" dirty="0">
                  <a:latin typeface="Arial"/>
                  <a:cs typeface="Arial"/>
                </a:rPr>
                <a:t> </a:t>
              </a:r>
              <a:r>
                <a:rPr sz="1250" spc="-65" dirty="0">
                  <a:latin typeface="Arial"/>
                  <a:cs typeface="Arial"/>
                </a:rPr>
                <a:t>prévues</a:t>
              </a:r>
              <a:r>
                <a:rPr sz="1250" spc="-175" dirty="0">
                  <a:latin typeface="Arial"/>
                  <a:cs typeface="Arial"/>
                </a:rPr>
                <a:t> </a:t>
              </a:r>
              <a:r>
                <a:rPr sz="1250" spc="-80" dirty="0">
                  <a:latin typeface="Arial"/>
                  <a:cs typeface="Arial"/>
                </a:rPr>
                <a:t>et  </a:t>
              </a:r>
              <a:r>
                <a:rPr sz="1250" spc="-50" dirty="0">
                  <a:latin typeface="Arial"/>
                  <a:cs typeface="Arial"/>
                </a:rPr>
                <a:t>les</a:t>
              </a:r>
              <a:r>
                <a:rPr sz="1250" spc="-185" dirty="0">
                  <a:latin typeface="Arial"/>
                  <a:cs typeface="Arial"/>
                </a:rPr>
                <a:t> </a:t>
              </a:r>
              <a:r>
                <a:rPr sz="1250" spc="-65" dirty="0">
                  <a:latin typeface="Arial"/>
                  <a:cs typeface="Arial"/>
                </a:rPr>
                <a:t>données</a:t>
              </a:r>
              <a:r>
                <a:rPr sz="1250" spc="-180" dirty="0">
                  <a:latin typeface="Arial"/>
                  <a:cs typeface="Arial"/>
                </a:rPr>
                <a:t> </a:t>
              </a:r>
              <a:r>
                <a:rPr sz="1250" spc="-30" dirty="0">
                  <a:latin typeface="Arial"/>
                  <a:cs typeface="Arial"/>
                </a:rPr>
                <a:t>de</a:t>
              </a:r>
              <a:r>
                <a:rPr sz="1250" spc="-185" dirty="0">
                  <a:latin typeface="Arial"/>
                  <a:cs typeface="Arial"/>
                </a:rPr>
                <a:t> </a:t>
              </a:r>
              <a:r>
                <a:rPr sz="1250" spc="-80" dirty="0">
                  <a:latin typeface="Arial"/>
                  <a:cs typeface="Arial"/>
                </a:rPr>
                <a:t>localisation</a:t>
              </a:r>
              <a:endParaRPr sz="1250">
                <a:latin typeface="Arial"/>
                <a:cs typeface="Arial"/>
              </a:endParaRPr>
            </a:p>
            <a:p>
              <a:pPr marL="1270" algn="ctr">
                <a:lnSpc>
                  <a:spcPct val="100000"/>
                </a:lnSpc>
                <a:spcBef>
                  <a:spcPts val="1075"/>
                </a:spcBef>
                <a:tabLst>
                  <a:tab pos="804545" algn="l"/>
                  <a:tab pos="1120140" algn="l"/>
                </a:tabLst>
              </a:pPr>
              <a:r>
                <a:rPr sz="1100" i="1" spc="-55" dirty="0">
                  <a:solidFill>
                    <a:srgbClr val="4B4B4B"/>
                  </a:solidFill>
                  <a:latin typeface="Arial"/>
                  <a:cs typeface="Arial"/>
                </a:rPr>
                <a:t>Envoi</a:t>
              </a:r>
              <a:r>
                <a:rPr sz="1100" i="1" spc="-155" dirty="0">
                  <a:solidFill>
                    <a:srgbClr val="4B4B4B"/>
                  </a:solidFill>
                  <a:latin typeface="Arial"/>
                  <a:cs typeface="Arial"/>
                </a:rPr>
                <a:t> </a:t>
              </a:r>
              <a:r>
                <a:rPr sz="1100" i="1" spc="-55" dirty="0">
                  <a:solidFill>
                    <a:srgbClr val="4B4B4B"/>
                  </a:solidFill>
                  <a:latin typeface="Arial"/>
                  <a:cs typeface="Arial"/>
                </a:rPr>
                <a:t>plans	</a:t>
              </a:r>
              <a:r>
                <a:rPr sz="1100" i="1" spc="-30" dirty="0">
                  <a:solidFill>
                    <a:srgbClr val="4B4B4B"/>
                  </a:solidFill>
                  <a:latin typeface="Arial"/>
                  <a:cs typeface="Arial"/>
                </a:rPr>
                <a:t>ou	</a:t>
              </a:r>
              <a:r>
                <a:rPr sz="1100" i="1" spc="-40" dirty="0">
                  <a:solidFill>
                    <a:srgbClr val="4B4B4B"/>
                  </a:solidFill>
                  <a:latin typeface="Arial"/>
                  <a:cs typeface="Arial"/>
                </a:rPr>
                <a:t>RDV</a:t>
              </a:r>
              <a:r>
                <a:rPr sz="1100" i="1" spc="-180" dirty="0">
                  <a:solidFill>
                    <a:srgbClr val="4B4B4B"/>
                  </a:solidFill>
                  <a:latin typeface="Arial"/>
                  <a:cs typeface="Arial"/>
                </a:rPr>
                <a:t> </a:t>
              </a:r>
              <a:r>
                <a:rPr sz="1100" i="1" spc="-45" dirty="0">
                  <a:solidFill>
                    <a:srgbClr val="4B4B4B"/>
                  </a:solidFill>
                  <a:latin typeface="Arial"/>
                  <a:cs typeface="Arial"/>
                </a:rPr>
                <a:t>sur</a:t>
              </a:r>
              <a:r>
                <a:rPr sz="1100" i="1" spc="-180" dirty="0">
                  <a:solidFill>
                    <a:srgbClr val="4B4B4B"/>
                  </a:solidFill>
                  <a:latin typeface="Arial"/>
                  <a:cs typeface="Arial"/>
                </a:rPr>
                <a:t> </a:t>
              </a:r>
              <a:r>
                <a:rPr sz="1100" i="1" spc="-55" dirty="0">
                  <a:solidFill>
                    <a:srgbClr val="4B4B4B"/>
                  </a:solidFill>
                  <a:latin typeface="Arial"/>
                  <a:cs typeface="Arial"/>
                </a:rPr>
                <a:t>site</a:t>
              </a:r>
              <a:r>
                <a:rPr sz="1100" i="1" spc="-180" dirty="0">
                  <a:solidFill>
                    <a:srgbClr val="4B4B4B"/>
                  </a:solidFill>
                  <a:latin typeface="Arial"/>
                  <a:cs typeface="Arial"/>
                </a:rPr>
                <a:t> </a:t>
              </a:r>
              <a:r>
                <a:rPr sz="1100" i="1" spc="-75" dirty="0">
                  <a:solidFill>
                    <a:srgbClr val="4B4B4B"/>
                  </a:solidFill>
                  <a:latin typeface="Arial"/>
                  <a:cs typeface="Arial"/>
                </a:rPr>
                <a:t>(1)</a:t>
              </a:r>
              <a:endParaRPr sz="1100">
                <a:latin typeface="Arial"/>
                <a:cs typeface="Arial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5738651" y="2277259"/>
              <a:ext cx="2051050" cy="1239520"/>
            </a:xfrm>
            <a:custGeom>
              <a:avLst/>
              <a:gdLst/>
              <a:ahLst/>
              <a:cxnLst/>
              <a:rect l="l" t="t" r="r" b="b"/>
              <a:pathLst>
                <a:path w="2051050" h="1239520">
                  <a:moveTo>
                    <a:pt x="0" y="0"/>
                  </a:moveTo>
                  <a:lnTo>
                    <a:pt x="0" y="1008684"/>
                  </a:lnTo>
                  <a:lnTo>
                    <a:pt x="3600" y="1141879"/>
                  </a:lnTo>
                  <a:lnTo>
                    <a:pt x="28800" y="1210276"/>
                  </a:lnTo>
                  <a:lnTo>
                    <a:pt x="97201" y="1235475"/>
                  </a:lnTo>
                  <a:lnTo>
                    <a:pt x="230403" y="1239075"/>
                  </a:lnTo>
                  <a:lnTo>
                    <a:pt x="1820227" y="1239075"/>
                  </a:lnTo>
                  <a:lnTo>
                    <a:pt x="1953429" y="1235475"/>
                  </a:lnTo>
                  <a:lnTo>
                    <a:pt x="2021830" y="1210276"/>
                  </a:lnTo>
                  <a:lnTo>
                    <a:pt x="2047030" y="1141879"/>
                  </a:lnTo>
                  <a:lnTo>
                    <a:pt x="2050630" y="1008684"/>
                  </a:lnTo>
                  <a:lnTo>
                    <a:pt x="2050630" y="0"/>
                  </a:lnTo>
                  <a:lnTo>
                    <a:pt x="0" y="0"/>
                  </a:lnTo>
                  <a:close/>
                </a:path>
              </a:pathLst>
            </a:custGeom>
            <a:ln w="5080">
              <a:solidFill>
                <a:srgbClr val="A4197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28791" y="2173579"/>
              <a:ext cx="2136775" cy="1308735"/>
            </a:xfrm>
            <a:custGeom>
              <a:avLst/>
              <a:gdLst/>
              <a:ahLst/>
              <a:cxnLst/>
              <a:rect l="l" t="t" r="r" b="b"/>
              <a:pathLst>
                <a:path w="2136775" h="1308735">
                  <a:moveTo>
                    <a:pt x="2136203" y="0"/>
                  </a:moveTo>
                  <a:lnTo>
                    <a:pt x="0" y="0"/>
                  </a:lnTo>
                  <a:lnTo>
                    <a:pt x="0" y="1077798"/>
                  </a:lnTo>
                  <a:lnTo>
                    <a:pt x="3600" y="1211000"/>
                  </a:lnTo>
                  <a:lnTo>
                    <a:pt x="28800" y="1279401"/>
                  </a:lnTo>
                  <a:lnTo>
                    <a:pt x="97201" y="1304601"/>
                  </a:lnTo>
                  <a:lnTo>
                    <a:pt x="230403" y="1308201"/>
                  </a:lnTo>
                  <a:lnTo>
                    <a:pt x="1905800" y="1308201"/>
                  </a:lnTo>
                  <a:lnTo>
                    <a:pt x="2039002" y="1304601"/>
                  </a:lnTo>
                  <a:lnTo>
                    <a:pt x="2107403" y="1279401"/>
                  </a:lnTo>
                  <a:lnTo>
                    <a:pt x="2132603" y="1211000"/>
                  </a:lnTo>
                  <a:lnTo>
                    <a:pt x="2136203" y="1077798"/>
                  </a:lnTo>
                  <a:lnTo>
                    <a:pt x="21362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 txBox="1"/>
            <p:nvPr/>
          </p:nvSpPr>
          <p:spPr>
            <a:xfrm>
              <a:off x="1422528" y="2243026"/>
              <a:ext cx="2127885" cy="117411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491490" marR="241300" indent="-108585">
                <a:lnSpc>
                  <a:spcPct val="101299"/>
                </a:lnSpc>
              </a:pPr>
              <a:r>
                <a:rPr sz="1250" b="1" spc="-65" dirty="0">
                  <a:latin typeface="Arial"/>
                  <a:cs typeface="Arial"/>
                </a:rPr>
                <a:t>Informe</a:t>
              </a:r>
              <a:r>
                <a:rPr sz="1250" b="1" spc="-200" dirty="0">
                  <a:latin typeface="Arial"/>
                  <a:cs typeface="Arial"/>
                </a:rPr>
                <a:t> </a:t>
              </a:r>
              <a:r>
                <a:rPr sz="1250" b="1" spc="-50" dirty="0">
                  <a:latin typeface="Arial"/>
                  <a:cs typeface="Arial"/>
                </a:rPr>
                <a:t>les</a:t>
              </a:r>
              <a:r>
                <a:rPr sz="1250" b="1" spc="-200" dirty="0">
                  <a:latin typeface="Arial"/>
                  <a:cs typeface="Arial"/>
                </a:rPr>
                <a:t> </a:t>
              </a:r>
              <a:r>
                <a:rPr sz="1250" b="1" spc="-75" dirty="0">
                  <a:latin typeface="Arial"/>
                  <a:cs typeface="Arial"/>
                </a:rPr>
                <a:t>personnes  </a:t>
              </a:r>
              <a:r>
                <a:rPr sz="1250" b="1" spc="-50" dirty="0">
                  <a:latin typeface="Arial"/>
                  <a:cs typeface="Arial"/>
                </a:rPr>
                <a:t>sous</a:t>
              </a:r>
              <a:r>
                <a:rPr sz="1250" b="1" spc="-200" dirty="0">
                  <a:latin typeface="Arial"/>
                  <a:cs typeface="Arial"/>
                </a:rPr>
                <a:t> </a:t>
              </a:r>
              <a:r>
                <a:rPr sz="1250" b="1" spc="-30" dirty="0">
                  <a:latin typeface="Arial"/>
                  <a:cs typeface="Arial"/>
                </a:rPr>
                <a:t>sa</a:t>
              </a:r>
              <a:r>
                <a:rPr sz="1250" b="1" spc="-204" dirty="0">
                  <a:latin typeface="Arial"/>
                  <a:cs typeface="Arial"/>
                </a:rPr>
                <a:t> </a:t>
              </a:r>
              <a:r>
                <a:rPr sz="1250" b="1" spc="-80" dirty="0">
                  <a:latin typeface="Arial"/>
                  <a:cs typeface="Arial"/>
                </a:rPr>
                <a:t>direction</a:t>
              </a:r>
              <a:endParaRPr sz="1250">
                <a:latin typeface="Arial"/>
                <a:cs typeface="Arial"/>
              </a:endParaRPr>
            </a:p>
            <a:p>
              <a:pPr marL="206375">
                <a:lnSpc>
                  <a:spcPct val="100000"/>
                </a:lnSpc>
                <a:spcBef>
                  <a:spcPts val="20"/>
                </a:spcBef>
              </a:pPr>
              <a:r>
                <a:rPr sz="1250" spc="-50" dirty="0">
                  <a:latin typeface="Arial"/>
                  <a:cs typeface="Arial"/>
                </a:rPr>
                <a:t>sur</a:t>
              </a:r>
              <a:r>
                <a:rPr sz="1250" spc="-185" dirty="0">
                  <a:latin typeface="Arial"/>
                  <a:cs typeface="Arial"/>
                </a:rPr>
                <a:t> </a:t>
              </a:r>
              <a:r>
                <a:rPr sz="1250" spc="-50" dirty="0">
                  <a:latin typeface="Arial"/>
                  <a:cs typeface="Arial"/>
                </a:rPr>
                <a:t>les</a:t>
              </a:r>
              <a:r>
                <a:rPr sz="1250" spc="-185" dirty="0">
                  <a:latin typeface="Arial"/>
                  <a:cs typeface="Arial"/>
                </a:rPr>
                <a:t> </a:t>
              </a:r>
              <a:r>
                <a:rPr sz="1250" spc="-65" dirty="0">
                  <a:latin typeface="Arial"/>
                  <a:cs typeface="Arial"/>
                </a:rPr>
                <a:t>mesures</a:t>
              </a:r>
              <a:r>
                <a:rPr sz="1250" spc="-185" dirty="0">
                  <a:latin typeface="Arial"/>
                  <a:cs typeface="Arial"/>
                </a:rPr>
                <a:t> </a:t>
              </a:r>
              <a:r>
                <a:rPr sz="1250" spc="-30" dirty="0">
                  <a:latin typeface="Arial"/>
                  <a:cs typeface="Arial"/>
                </a:rPr>
                <a:t>de</a:t>
              </a:r>
              <a:r>
                <a:rPr sz="1250" spc="-185" dirty="0">
                  <a:latin typeface="Arial"/>
                  <a:cs typeface="Arial"/>
                </a:rPr>
                <a:t> </a:t>
              </a:r>
              <a:r>
                <a:rPr sz="1250" spc="-80" dirty="0">
                  <a:latin typeface="Arial"/>
                  <a:cs typeface="Arial"/>
                </a:rPr>
                <a:t>sécurité.</a:t>
              </a:r>
              <a:endParaRPr sz="1250">
                <a:latin typeface="Arial"/>
                <a:cs typeface="Arial"/>
              </a:endParaRPr>
            </a:p>
            <a:p>
              <a:pPr marL="12700" marR="5080" indent="-635" algn="ctr">
                <a:lnSpc>
                  <a:spcPct val="101299"/>
                </a:lnSpc>
              </a:pPr>
              <a:r>
                <a:rPr sz="1250" b="1" spc="-40" dirty="0">
                  <a:latin typeface="Arial"/>
                  <a:cs typeface="Arial"/>
                </a:rPr>
                <a:t>Il </a:t>
              </a:r>
              <a:r>
                <a:rPr sz="1250" b="1" spc="-65" dirty="0">
                  <a:latin typeface="Arial"/>
                  <a:cs typeface="Arial"/>
                </a:rPr>
                <a:t>s’assure </a:t>
              </a:r>
              <a:r>
                <a:rPr sz="1250" b="1" spc="-30" dirty="0">
                  <a:latin typeface="Arial"/>
                  <a:cs typeface="Arial"/>
                </a:rPr>
                <a:t>de </a:t>
              </a:r>
              <a:r>
                <a:rPr sz="1250" b="1" spc="-35" dirty="0">
                  <a:latin typeface="Arial"/>
                  <a:cs typeface="Arial"/>
                </a:rPr>
                <a:t>la </a:t>
              </a:r>
              <a:r>
                <a:rPr sz="1250" b="1" spc="-80" dirty="0">
                  <a:latin typeface="Arial"/>
                  <a:cs typeface="Arial"/>
                </a:rPr>
                <a:t>disponibilité  </a:t>
              </a:r>
              <a:r>
                <a:rPr sz="1250" b="1" spc="-45" dirty="0">
                  <a:latin typeface="Arial"/>
                  <a:cs typeface="Arial"/>
                </a:rPr>
                <a:t>des</a:t>
              </a:r>
              <a:r>
                <a:rPr sz="1250" b="1" spc="-290" dirty="0">
                  <a:latin typeface="Arial"/>
                  <a:cs typeface="Arial"/>
                </a:rPr>
                <a:t> </a:t>
              </a:r>
              <a:r>
                <a:rPr sz="1250" b="1" spc="-70" dirty="0">
                  <a:latin typeface="Arial"/>
                  <a:cs typeface="Arial"/>
                </a:rPr>
                <a:t>autorisations </a:t>
              </a:r>
              <a:r>
                <a:rPr sz="1250" b="1" spc="-80" dirty="0">
                  <a:latin typeface="Arial"/>
                  <a:cs typeface="Arial"/>
                </a:rPr>
                <a:t>d’intervention  </a:t>
              </a:r>
              <a:r>
                <a:rPr sz="1250" b="1" spc="-65" dirty="0">
                  <a:latin typeface="Arial"/>
                  <a:cs typeface="Arial"/>
                </a:rPr>
                <a:t>fondées</a:t>
              </a:r>
              <a:r>
                <a:rPr sz="1250" b="1" spc="-185" dirty="0">
                  <a:latin typeface="Arial"/>
                  <a:cs typeface="Arial"/>
                </a:rPr>
                <a:t> </a:t>
              </a:r>
              <a:r>
                <a:rPr sz="1250" b="1" spc="-45" dirty="0">
                  <a:latin typeface="Arial"/>
                  <a:cs typeface="Arial"/>
                </a:rPr>
                <a:t>sur</a:t>
              </a:r>
              <a:r>
                <a:rPr sz="1250" b="1" spc="-180" dirty="0">
                  <a:latin typeface="Arial"/>
                  <a:cs typeface="Arial"/>
                </a:rPr>
                <a:t> </a:t>
              </a:r>
              <a:r>
                <a:rPr sz="1250" b="1" spc="-50" dirty="0">
                  <a:latin typeface="Arial"/>
                  <a:cs typeface="Arial"/>
                </a:rPr>
                <a:t>les</a:t>
              </a:r>
              <a:r>
                <a:rPr sz="1250" b="1" spc="-185" dirty="0">
                  <a:latin typeface="Arial"/>
                  <a:cs typeface="Arial"/>
                </a:rPr>
                <a:t> </a:t>
              </a:r>
              <a:r>
                <a:rPr sz="1250" b="1" spc="-75" dirty="0">
                  <a:latin typeface="Arial"/>
                  <a:cs typeface="Arial"/>
                </a:rPr>
                <a:t>compétences</a:t>
              </a:r>
              <a:endParaRPr sz="1250">
                <a:latin typeface="Arial"/>
                <a:cs typeface="Arial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1428791" y="2173579"/>
              <a:ext cx="2136775" cy="1308735"/>
            </a:xfrm>
            <a:custGeom>
              <a:avLst/>
              <a:gdLst/>
              <a:ahLst/>
              <a:cxnLst/>
              <a:rect l="l" t="t" r="r" b="b"/>
              <a:pathLst>
                <a:path w="2136775" h="1308735">
                  <a:moveTo>
                    <a:pt x="0" y="0"/>
                  </a:moveTo>
                  <a:lnTo>
                    <a:pt x="0" y="1077798"/>
                  </a:lnTo>
                  <a:lnTo>
                    <a:pt x="3600" y="1211000"/>
                  </a:lnTo>
                  <a:lnTo>
                    <a:pt x="28800" y="1279401"/>
                  </a:lnTo>
                  <a:lnTo>
                    <a:pt x="97201" y="1304601"/>
                  </a:lnTo>
                  <a:lnTo>
                    <a:pt x="230403" y="1308201"/>
                  </a:lnTo>
                  <a:lnTo>
                    <a:pt x="1905800" y="1308201"/>
                  </a:lnTo>
                  <a:lnTo>
                    <a:pt x="2039002" y="1304601"/>
                  </a:lnTo>
                  <a:lnTo>
                    <a:pt x="2107403" y="1279401"/>
                  </a:lnTo>
                  <a:lnTo>
                    <a:pt x="2132603" y="1211000"/>
                  </a:lnTo>
                  <a:lnTo>
                    <a:pt x="2136203" y="1077798"/>
                  </a:lnTo>
                  <a:lnTo>
                    <a:pt x="2136203" y="0"/>
                  </a:lnTo>
                  <a:lnTo>
                    <a:pt x="0" y="0"/>
                  </a:lnTo>
                  <a:close/>
                </a:path>
              </a:pathLst>
            </a:custGeom>
            <a:ln w="5080">
              <a:solidFill>
                <a:srgbClr val="A4197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738651" y="3743180"/>
              <a:ext cx="2051050" cy="868044"/>
            </a:xfrm>
            <a:custGeom>
              <a:avLst/>
              <a:gdLst/>
              <a:ahLst/>
              <a:cxnLst/>
              <a:rect l="l" t="t" r="r" b="b"/>
              <a:pathLst>
                <a:path w="2051050" h="868045">
                  <a:moveTo>
                    <a:pt x="2050630" y="0"/>
                  </a:moveTo>
                  <a:lnTo>
                    <a:pt x="0" y="0"/>
                  </a:lnTo>
                  <a:lnTo>
                    <a:pt x="0" y="637159"/>
                  </a:lnTo>
                  <a:lnTo>
                    <a:pt x="3600" y="770360"/>
                  </a:lnTo>
                  <a:lnTo>
                    <a:pt x="28800" y="838761"/>
                  </a:lnTo>
                  <a:lnTo>
                    <a:pt x="97201" y="863962"/>
                  </a:lnTo>
                  <a:lnTo>
                    <a:pt x="230403" y="867562"/>
                  </a:lnTo>
                  <a:lnTo>
                    <a:pt x="1820227" y="867562"/>
                  </a:lnTo>
                  <a:lnTo>
                    <a:pt x="1953429" y="863962"/>
                  </a:lnTo>
                  <a:lnTo>
                    <a:pt x="2021830" y="838761"/>
                  </a:lnTo>
                  <a:lnTo>
                    <a:pt x="2047030" y="770360"/>
                  </a:lnTo>
                  <a:lnTo>
                    <a:pt x="2050630" y="637159"/>
                  </a:lnTo>
                  <a:lnTo>
                    <a:pt x="20506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 txBox="1"/>
            <p:nvPr/>
          </p:nvSpPr>
          <p:spPr>
            <a:xfrm>
              <a:off x="5820040" y="3785346"/>
              <a:ext cx="1875789" cy="78803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32080" marR="124460" indent="137795">
                <a:lnSpc>
                  <a:spcPct val="101299"/>
                </a:lnSpc>
              </a:pPr>
              <a:r>
                <a:rPr sz="1250" b="1" spc="-65" dirty="0">
                  <a:latin typeface="Arial"/>
                  <a:cs typeface="Arial"/>
                </a:rPr>
                <a:t>Anticipe</a:t>
              </a:r>
              <a:r>
                <a:rPr sz="1250" b="1" spc="-185" dirty="0">
                  <a:latin typeface="Arial"/>
                  <a:cs typeface="Arial"/>
                </a:rPr>
                <a:t> </a:t>
              </a:r>
              <a:r>
                <a:rPr sz="1250" b="1" spc="-50" dirty="0">
                  <a:latin typeface="Arial"/>
                  <a:cs typeface="Arial"/>
                </a:rPr>
                <a:t>les</a:t>
              </a:r>
              <a:r>
                <a:rPr sz="1250" b="1" spc="-190" dirty="0">
                  <a:latin typeface="Arial"/>
                  <a:cs typeface="Arial"/>
                </a:rPr>
                <a:t> </a:t>
              </a:r>
              <a:r>
                <a:rPr sz="1250" b="1" spc="-80" dirty="0">
                  <a:latin typeface="Arial"/>
                  <a:cs typeface="Arial"/>
                </a:rPr>
                <a:t>situations  </a:t>
              </a:r>
              <a:r>
                <a:rPr sz="1250" b="1" spc="-70" dirty="0">
                  <a:latin typeface="Arial"/>
                  <a:cs typeface="Arial"/>
                </a:rPr>
                <a:t>accidentelles</a:t>
              </a:r>
              <a:r>
                <a:rPr sz="1250" b="1" spc="-195" dirty="0">
                  <a:latin typeface="Arial"/>
                  <a:cs typeface="Arial"/>
                </a:rPr>
                <a:t> </a:t>
              </a:r>
              <a:r>
                <a:rPr sz="1250" spc="-35" dirty="0">
                  <a:latin typeface="Arial"/>
                  <a:cs typeface="Arial"/>
                </a:rPr>
                <a:t>et</a:t>
              </a:r>
              <a:r>
                <a:rPr sz="1250" spc="-200" dirty="0">
                  <a:latin typeface="Arial"/>
                  <a:cs typeface="Arial"/>
                </a:rPr>
                <a:t> </a:t>
              </a:r>
              <a:r>
                <a:rPr sz="1250" spc="-60" dirty="0">
                  <a:latin typeface="Arial"/>
                  <a:cs typeface="Arial"/>
                </a:rPr>
                <a:t>adapte</a:t>
              </a:r>
              <a:r>
                <a:rPr sz="1250" spc="-195" dirty="0">
                  <a:latin typeface="Arial"/>
                  <a:cs typeface="Arial"/>
                </a:rPr>
                <a:t> </a:t>
              </a:r>
              <a:r>
                <a:rPr sz="1250" spc="-80" dirty="0">
                  <a:latin typeface="Arial"/>
                  <a:cs typeface="Arial"/>
                </a:rPr>
                <a:t>si</a:t>
              </a:r>
              <a:endParaRPr sz="1250">
                <a:latin typeface="Arial"/>
                <a:cs typeface="Arial"/>
              </a:endParaRPr>
            </a:p>
            <a:p>
              <a:pPr marL="556895" marR="5080" indent="-544195">
                <a:lnSpc>
                  <a:spcPct val="101299"/>
                </a:lnSpc>
              </a:pPr>
              <a:r>
                <a:rPr sz="1250" spc="-70" dirty="0">
                  <a:latin typeface="Arial"/>
                  <a:cs typeface="Arial"/>
                </a:rPr>
                <a:t>nécessaire</a:t>
              </a:r>
              <a:r>
                <a:rPr sz="1250" spc="-185" dirty="0">
                  <a:latin typeface="Arial"/>
                  <a:cs typeface="Arial"/>
                </a:rPr>
                <a:t> </a:t>
              </a:r>
              <a:r>
                <a:rPr sz="1250" spc="-45" dirty="0">
                  <a:latin typeface="Arial"/>
                  <a:cs typeface="Arial"/>
                </a:rPr>
                <a:t>son</a:t>
              </a:r>
              <a:r>
                <a:rPr sz="1250" spc="-190" dirty="0">
                  <a:latin typeface="Arial"/>
                  <a:cs typeface="Arial"/>
                </a:rPr>
                <a:t> </a:t>
              </a:r>
              <a:r>
                <a:rPr sz="1250" spc="-60" dirty="0">
                  <a:latin typeface="Arial"/>
                  <a:cs typeface="Arial"/>
                </a:rPr>
                <a:t>réseau</a:t>
              </a:r>
              <a:r>
                <a:rPr sz="1250" spc="-190" dirty="0">
                  <a:latin typeface="Arial"/>
                  <a:cs typeface="Arial"/>
                </a:rPr>
                <a:t> </a:t>
              </a:r>
              <a:r>
                <a:rPr sz="1250" spc="-30" dirty="0">
                  <a:latin typeface="Arial"/>
                  <a:cs typeface="Arial"/>
                </a:rPr>
                <a:t>ou</a:t>
              </a:r>
              <a:r>
                <a:rPr sz="1250" spc="-190" dirty="0">
                  <a:latin typeface="Arial"/>
                  <a:cs typeface="Arial"/>
                </a:rPr>
                <a:t> </a:t>
              </a:r>
              <a:r>
                <a:rPr sz="1250" spc="-75" dirty="0">
                  <a:latin typeface="Arial"/>
                  <a:cs typeface="Arial"/>
                </a:rPr>
                <a:t>son  </a:t>
              </a:r>
              <a:r>
                <a:rPr sz="1250" spc="-80" dirty="0">
                  <a:latin typeface="Arial"/>
                  <a:cs typeface="Arial"/>
                </a:rPr>
                <a:t>organisation</a:t>
              </a:r>
              <a:endParaRPr sz="1250">
                <a:latin typeface="Arial"/>
                <a:cs typeface="Arial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5738651" y="3743180"/>
              <a:ext cx="2051050" cy="868044"/>
            </a:xfrm>
            <a:custGeom>
              <a:avLst/>
              <a:gdLst/>
              <a:ahLst/>
              <a:cxnLst/>
              <a:rect l="l" t="t" r="r" b="b"/>
              <a:pathLst>
                <a:path w="2051050" h="868045">
                  <a:moveTo>
                    <a:pt x="0" y="0"/>
                  </a:moveTo>
                  <a:lnTo>
                    <a:pt x="0" y="637159"/>
                  </a:lnTo>
                  <a:lnTo>
                    <a:pt x="3600" y="770360"/>
                  </a:lnTo>
                  <a:lnTo>
                    <a:pt x="28800" y="838761"/>
                  </a:lnTo>
                  <a:lnTo>
                    <a:pt x="97201" y="863962"/>
                  </a:lnTo>
                  <a:lnTo>
                    <a:pt x="230403" y="867562"/>
                  </a:lnTo>
                  <a:lnTo>
                    <a:pt x="1820227" y="867562"/>
                  </a:lnTo>
                  <a:lnTo>
                    <a:pt x="1953429" y="863962"/>
                  </a:lnTo>
                  <a:lnTo>
                    <a:pt x="2021830" y="838761"/>
                  </a:lnTo>
                  <a:lnTo>
                    <a:pt x="2047030" y="770360"/>
                  </a:lnTo>
                  <a:lnTo>
                    <a:pt x="2050630" y="637159"/>
                  </a:lnTo>
                  <a:lnTo>
                    <a:pt x="2050630" y="0"/>
                  </a:lnTo>
                  <a:lnTo>
                    <a:pt x="0" y="0"/>
                  </a:lnTo>
                  <a:close/>
                </a:path>
              </a:pathLst>
            </a:custGeom>
            <a:ln w="5080">
              <a:solidFill>
                <a:srgbClr val="A4197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738651" y="4788620"/>
              <a:ext cx="2051050" cy="628650"/>
            </a:xfrm>
            <a:custGeom>
              <a:avLst/>
              <a:gdLst/>
              <a:ahLst/>
              <a:cxnLst/>
              <a:rect l="l" t="t" r="r" b="b"/>
              <a:pathLst>
                <a:path w="2051050" h="628650">
                  <a:moveTo>
                    <a:pt x="2050630" y="0"/>
                  </a:moveTo>
                  <a:lnTo>
                    <a:pt x="0" y="0"/>
                  </a:lnTo>
                  <a:lnTo>
                    <a:pt x="0" y="398119"/>
                  </a:lnTo>
                  <a:lnTo>
                    <a:pt x="3600" y="531321"/>
                  </a:lnTo>
                  <a:lnTo>
                    <a:pt x="28800" y="599722"/>
                  </a:lnTo>
                  <a:lnTo>
                    <a:pt x="97201" y="624922"/>
                  </a:lnTo>
                  <a:lnTo>
                    <a:pt x="230403" y="628523"/>
                  </a:lnTo>
                  <a:lnTo>
                    <a:pt x="1820227" y="628523"/>
                  </a:lnTo>
                  <a:lnTo>
                    <a:pt x="1953429" y="624922"/>
                  </a:lnTo>
                  <a:lnTo>
                    <a:pt x="2021830" y="599722"/>
                  </a:lnTo>
                  <a:lnTo>
                    <a:pt x="2047030" y="531321"/>
                  </a:lnTo>
                  <a:lnTo>
                    <a:pt x="2050630" y="398119"/>
                  </a:lnTo>
                  <a:lnTo>
                    <a:pt x="20506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 txBox="1"/>
            <p:nvPr/>
          </p:nvSpPr>
          <p:spPr>
            <a:xfrm>
              <a:off x="5912418" y="4810263"/>
              <a:ext cx="1678939" cy="59245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065" algn="ctr">
                <a:lnSpc>
                  <a:spcPct val="100000"/>
                </a:lnSpc>
              </a:pPr>
              <a:r>
                <a:rPr sz="1250" b="1" spc="-80" dirty="0">
                  <a:latin typeface="Arial"/>
                  <a:cs typeface="Arial"/>
                </a:rPr>
                <a:t>Effectue</a:t>
              </a:r>
              <a:endParaRPr sz="1250">
                <a:latin typeface="Arial"/>
                <a:cs typeface="Arial"/>
              </a:endParaRPr>
            </a:p>
            <a:p>
              <a:pPr marL="12700" marR="5080" indent="12065" algn="ctr">
                <a:lnSpc>
                  <a:spcPct val="101299"/>
                </a:lnSpc>
              </a:pPr>
              <a:r>
                <a:rPr sz="1250" b="1" spc="-35" dirty="0">
                  <a:latin typeface="Arial"/>
                  <a:cs typeface="Arial"/>
                </a:rPr>
                <a:t>le </a:t>
              </a:r>
              <a:r>
                <a:rPr sz="1250" b="1" spc="-65" dirty="0">
                  <a:latin typeface="Arial"/>
                  <a:cs typeface="Arial"/>
                </a:rPr>
                <a:t>marquage </a:t>
              </a:r>
              <a:r>
                <a:rPr sz="1250" b="1" spc="-75" dirty="0">
                  <a:latin typeface="Arial"/>
                  <a:cs typeface="Arial"/>
                </a:rPr>
                <a:t>piquetage  </a:t>
              </a:r>
              <a:r>
                <a:rPr sz="1250" b="1" spc="-60" dirty="0">
                  <a:latin typeface="Arial"/>
                  <a:cs typeface="Arial"/>
                </a:rPr>
                <a:t>s’il</a:t>
              </a:r>
              <a:r>
                <a:rPr sz="1250" b="1" spc="-185" dirty="0">
                  <a:latin typeface="Arial"/>
                  <a:cs typeface="Arial"/>
                </a:rPr>
                <a:t> </a:t>
              </a:r>
              <a:r>
                <a:rPr sz="1250" b="1" spc="-30" dirty="0">
                  <a:latin typeface="Arial"/>
                  <a:cs typeface="Arial"/>
                </a:rPr>
                <a:t>ne</a:t>
              </a:r>
              <a:r>
                <a:rPr sz="1250" b="1" spc="-190" dirty="0">
                  <a:latin typeface="Arial"/>
                  <a:cs typeface="Arial"/>
                </a:rPr>
                <a:t> </a:t>
              </a:r>
              <a:r>
                <a:rPr sz="1250" b="1" spc="-65" dirty="0">
                  <a:latin typeface="Arial"/>
                  <a:cs typeface="Arial"/>
                </a:rPr>
                <a:t>fournit</a:t>
              </a:r>
              <a:r>
                <a:rPr sz="1250" b="1" spc="-185" dirty="0">
                  <a:latin typeface="Arial"/>
                  <a:cs typeface="Arial"/>
                </a:rPr>
                <a:t> </a:t>
              </a:r>
              <a:r>
                <a:rPr sz="1250" b="1" spc="-45" dirty="0">
                  <a:latin typeface="Arial"/>
                  <a:cs typeface="Arial"/>
                </a:rPr>
                <a:t>pas</a:t>
              </a:r>
              <a:r>
                <a:rPr sz="1250" b="1" spc="-190" dirty="0">
                  <a:latin typeface="Arial"/>
                  <a:cs typeface="Arial"/>
                </a:rPr>
                <a:t> </a:t>
              </a:r>
              <a:r>
                <a:rPr sz="1250" b="1" spc="-30" dirty="0">
                  <a:latin typeface="Arial"/>
                  <a:cs typeface="Arial"/>
                </a:rPr>
                <a:t>de</a:t>
              </a:r>
              <a:r>
                <a:rPr sz="1250" b="1" spc="-190" dirty="0">
                  <a:latin typeface="Arial"/>
                  <a:cs typeface="Arial"/>
                </a:rPr>
                <a:t> </a:t>
              </a:r>
              <a:r>
                <a:rPr sz="1250" b="1" spc="-75" dirty="0">
                  <a:latin typeface="Arial"/>
                  <a:cs typeface="Arial"/>
                </a:rPr>
                <a:t>plan</a:t>
              </a:r>
              <a:endParaRPr sz="1250">
                <a:latin typeface="Arial"/>
                <a:cs typeface="Arial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5738651" y="4788620"/>
              <a:ext cx="2051050" cy="628650"/>
            </a:xfrm>
            <a:custGeom>
              <a:avLst/>
              <a:gdLst/>
              <a:ahLst/>
              <a:cxnLst/>
              <a:rect l="l" t="t" r="r" b="b"/>
              <a:pathLst>
                <a:path w="2051050" h="628650">
                  <a:moveTo>
                    <a:pt x="0" y="0"/>
                  </a:moveTo>
                  <a:lnTo>
                    <a:pt x="0" y="398119"/>
                  </a:lnTo>
                  <a:lnTo>
                    <a:pt x="3600" y="531321"/>
                  </a:lnTo>
                  <a:lnTo>
                    <a:pt x="28800" y="599722"/>
                  </a:lnTo>
                  <a:lnTo>
                    <a:pt x="97201" y="624922"/>
                  </a:lnTo>
                  <a:lnTo>
                    <a:pt x="230403" y="628523"/>
                  </a:lnTo>
                  <a:lnTo>
                    <a:pt x="1820227" y="628523"/>
                  </a:lnTo>
                  <a:lnTo>
                    <a:pt x="1953429" y="624922"/>
                  </a:lnTo>
                  <a:lnTo>
                    <a:pt x="2021830" y="599722"/>
                  </a:lnTo>
                  <a:lnTo>
                    <a:pt x="2047030" y="531321"/>
                  </a:lnTo>
                  <a:lnTo>
                    <a:pt x="2050630" y="398119"/>
                  </a:lnTo>
                  <a:lnTo>
                    <a:pt x="2050630" y="0"/>
                  </a:lnTo>
                  <a:lnTo>
                    <a:pt x="0" y="0"/>
                  </a:lnTo>
                  <a:close/>
                </a:path>
              </a:pathLst>
            </a:custGeom>
            <a:ln w="5080">
              <a:solidFill>
                <a:srgbClr val="A4197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744940" y="2283355"/>
              <a:ext cx="371475" cy="204470"/>
            </a:xfrm>
            <a:custGeom>
              <a:avLst/>
              <a:gdLst/>
              <a:ahLst/>
              <a:cxnLst/>
              <a:rect l="l" t="t" r="r" b="b"/>
              <a:pathLst>
                <a:path w="371475" h="204469">
                  <a:moveTo>
                    <a:pt x="208838" y="0"/>
                  </a:moveTo>
                  <a:lnTo>
                    <a:pt x="0" y="0"/>
                  </a:lnTo>
                  <a:lnTo>
                    <a:pt x="0" y="33400"/>
                  </a:lnTo>
                  <a:lnTo>
                    <a:pt x="4241" y="93910"/>
                  </a:lnTo>
                  <a:lnTo>
                    <a:pt x="17184" y="138986"/>
                  </a:lnTo>
                  <a:lnTo>
                    <a:pt x="39158" y="170605"/>
                  </a:lnTo>
                  <a:lnTo>
                    <a:pt x="111511" y="201377"/>
                  </a:lnTo>
                  <a:lnTo>
                    <a:pt x="162547" y="204482"/>
                  </a:lnTo>
                  <a:lnTo>
                    <a:pt x="371386" y="204482"/>
                  </a:lnTo>
                  <a:lnTo>
                    <a:pt x="320350" y="201377"/>
                  </a:lnTo>
                  <a:lnTo>
                    <a:pt x="279330" y="190743"/>
                  </a:lnTo>
                  <a:lnTo>
                    <a:pt x="247997" y="170605"/>
                  </a:lnTo>
                  <a:lnTo>
                    <a:pt x="226023" y="138986"/>
                  </a:lnTo>
                  <a:lnTo>
                    <a:pt x="213080" y="93910"/>
                  </a:lnTo>
                  <a:lnTo>
                    <a:pt x="208838" y="33400"/>
                  </a:lnTo>
                  <a:lnTo>
                    <a:pt x="208838" y="0"/>
                  </a:lnTo>
                  <a:close/>
                </a:path>
              </a:pathLst>
            </a:custGeom>
            <a:solidFill>
              <a:srgbClr val="E94C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436458" y="2176796"/>
              <a:ext cx="371475" cy="204470"/>
            </a:xfrm>
            <a:custGeom>
              <a:avLst/>
              <a:gdLst/>
              <a:ahLst/>
              <a:cxnLst/>
              <a:rect l="l" t="t" r="r" b="b"/>
              <a:pathLst>
                <a:path w="371475" h="204469">
                  <a:moveTo>
                    <a:pt x="208838" y="0"/>
                  </a:moveTo>
                  <a:lnTo>
                    <a:pt x="0" y="0"/>
                  </a:lnTo>
                  <a:lnTo>
                    <a:pt x="0" y="33400"/>
                  </a:lnTo>
                  <a:lnTo>
                    <a:pt x="4241" y="93910"/>
                  </a:lnTo>
                  <a:lnTo>
                    <a:pt x="17184" y="138986"/>
                  </a:lnTo>
                  <a:lnTo>
                    <a:pt x="39158" y="170605"/>
                  </a:lnTo>
                  <a:lnTo>
                    <a:pt x="111511" y="201377"/>
                  </a:lnTo>
                  <a:lnTo>
                    <a:pt x="162547" y="204482"/>
                  </a:lnTo>
                  <a:lnTo>
                    <a:pt x="371386" y="204482"/>
                  </a:lnTo>
                  <a:lnTo>
                    <a:pt x="320350" y="201377"/>
                  </a:lnTo>
                  <a:lnTo>
                    <a:pt x="279330" y="190743"/>
                  </a:lnTo>
                  <a:lnTo>
                    <a:pt x="247997" y="170605"/>
                  </a:lnTo>
                  <a:lnTo>
                    <a:pt x="226023" y="138986"/>
                  </a:lnTo>
                  <a:lnTo>
                    <a:pt x="213080" y="93910"/>
                  </a:lnTo>
                  <a:lnTo>
                    <a:pt x="208838" y="33400"/>
                  </a:lnTo>
                  <a:lnTo>
                    <a:pt x="208838" y="0"/>
                  </a:lnTo>
                  <a:close/>
                </a:path>
              </a:pathLst>
            </a:custGeom>
            <a:solidFill>
              <a:srgbClr val="E94C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744940" y="3749275"/>
              <a:ext cx="371475" cy="204470"/>
            </a:xfrm>
            <a:custGeom>
              <a:avLst/>
              <a:gdLst/>
              <a:ahLst/>
              <a:cxnLst/>
              <a:rect l="l" t="t" r="r" b="b"/>
              <a:pathLst>
                <a:path w="371475" h="204470">
                  <a:moveTo>
                    <a:pt x="208838" y="0"/>
                  </a:moveTo>
                  <a:lnTo>
                    <a:pt x="0" y="0"/>
                  </a:lnTo>
                  <a:lnTo>
                    <a:pt x="0" y="33400"/>
                  </a:lnTo>
                  <a:lnTo>
                    <a:pt x="4241" y="93910"/>
                  </a:lnTo>
                  <a:lnTo>
                    <a:pt x="17184" y="138986"/>
                  </a:lnTo>
                  <a:lnTo>
                    <a:pt x="39158" y="170605"/>
                  </a:lnTo>
                  <a:lnTo>
                    <a:pt x="111511" y="201377"/>
                  </a:lnTo>
                  <a:lnTo>
                    <a:pt x="162547" y="204482"/>
                  </a:lnTo>
                  <a:lnTo>
                    <a:pt x="371386" y="204482"/>
                  </a:lnTo>
                  <a:lnTo>
                    <a:pt x="320350" y="201377"/>
                  </a:lnTo>
                  <a:lnTo>
                    <a:pt x="279330" y="190743"/>
                  </a:lnTo>
                  <a:lnTo>
                    <a:pt x="247997" y="170605"/>
                  </a:lnTo>
                  <a:lnTo>
                    <a:pt x="226023" y="138986"/>
                  </a:lnTo>
                  <a:lnTo>
                    <a:pt x="213080" y="93910"/>
                  </a:lnTo>
                  <a:lnTo>
                    <a:pt x="208838" y="33400"/>
                  </a:lnTo>
                  <a:lnTo>
                    <a:pt x="208838" y="0"/>
                  </a:lnTo>
                  <a:close/>
                </a:path>
              </a:pathLst>
            </a:custGeom>
            <a:solidFill>
              <a:srgbClr val="E94C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750699" y="4800475"/>
              <a:ext cx="371475" cy="204470"/>
            </a:xfrm>
            <a:custGeom>
              <a:avLst/>
              <a:gdLst/>
              <a:ahLst/>
              <a:cxnLst/>
              <a:rect l="l" t="t" r="r" b="b"/>
              <a:pathLst>
                <a:path w="371475" h="204470">
                  <a:moveTo>
                    <a:pt x="208838" y="0"/>
                  </a:moveTo>
                  <a:lnTo>
                    <a:pt x="0" y="0"/>
                  </a:lnTo>
                  <a:lnTo>
                    <a:pt x="0" y="33400"/>
                  </a:lnTo>
                  <a:lnTo>
                    <a:pt x="4241" y="93910"/>
                  </a:lnTo>
                  <a:lnTo>
                    <a:pt x="17184" y="138986"/>
                  </a:lnTo>
                  <a:lnTo>
                    <a:pt x="39158" y="170605"/>
                  </a:lnTo>
                  <a:lnTo>
                    <a:pt x="111511" y="201377"/>
                  </a:lnTo>
                  <a:lnTo>
                    <a:pt x="162547" y="204482"/>
                  </a:lnTo>
                  <a:lnTo>
                    <a:pt x="371386" y="204482"/>
                  </a:lnTo>
                  <a:lnTo>
                    <a:pt x="320350" y="201377"/>
                  </a:lnTo>
                  <a:lnTo>
                    <a:pt x="279330" y="190743"/>
                  </a:lnTo>
                  <a:lnTo>
                    <a:pt x="247997" y="170605"/>
                  </a:lnTo>
                  <a:lnTo>
                    <a:pt x="226023" y="138986"/>
                  </a:lnTo>
                  <a:lnTo>
                    <a:pt x="213080" y="93910"/>
                  </a:lnTo>
                  <a:lnTo>
                    <a:pt x="208838" y="33400"/>
                  </a:lnTo>
                  <a:lnTo>
                    <a:pt x="208838" y="0"/>
                  </a:lnTo>
                  <a:close/>
                </a:path>
              </a:pathLst>
            </a:custGeom>
            <a:solidFill>
              <a:srgbClr val="E94C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417771" y="3150240"/>
              <a:ext cx="325755" cy="1160780"/>
            </a:xfrm>
            <a:custGeom>
              <a:avLst/>
              <a:gdLst/>
              <a:ahLst/>
              <a:cxnLst/>
              <a:rect l="l" t="t" r="r" b="b"/>
              <a:pathLst>
                <a:path w="325754" h="1160779">
                  <a:moveTo>
                    <a:pt x="325716" y="0"/>
                  </a:moveTo>
                  <a:lnTo>
                    <a:pt x="0" y="0"/>
                  </a:lnTo>
                  <a:lnTo>
                    <a:pt x="0" y="1160729"/>
                  </a:lnTo>
                  <a:lnTo>
                    <a:pt x="217677" y="1160729"/>
                  </a:lnTo>
                </a:path>
              </a:pathLst>
            </a:custGeom>
            <a:ln w="20320">
              <a:solidFill>
                <a:srgbClr val="0074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597476" y="4267855"/>
              <a:ext cx="118745" cy="86360"/>
            </a:xfrm>
            <a:custGeom>
              <a:avLst/>
              <a:gdLst/>
              <a:ahLst/>
              <a:cxnLst/>
              <a:rect l="l" t="t" r="r" b="b"/>
              <a:pathLst>
                <a:path w="118745" h="86360">
                  <a:moveTo>
                    <a:pt x="0" y="0"/>
                  </a:moveTo>
                  <a:lnTo>
                    <a:pt x="21359" y="25600"/>
                  </a:lnTo>
                  <a:lnTo>
                    <a:pt x="28479" y="43116"/>
                  </a:lnTo>
                  <a:lnTo>
                    <a:pt x="21359" y="60632"/>
                  </a:lnTo>
                  <a:lnTo>
                    <a:pt x="0" y="86232"/>
                  </a:lnTo>
                  <a:lnTo>
                    <a:pt x="118490" y="431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4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744866" y="3367759"/>
              <a:ext cx="224790" cy="1750060"/>
            </a:xfrm>
            <a:custGeom>
              <a:avLst/>
              <a:gdLst/>
              <a:ahLst/>
              <a:cxnLst/>
              <a:rect l="l" t="t" r="r" b="b"/>
              <a:pathLst>
                <a:path w="224790" h="1750060">
                  <a:moveTo>
                    <a:pt x="0" y="0"/>
                  </a:moveTo>
                  <a:lnTo>
                    <a:pt x="224663" y="0"/>
                  </a:lnTo>
                  <a:lnTo>
                    <a:pt x="224663" y="1749615"/>
                  </a:lnTo>
                  <a:lnTo>
                    <a:pt x="91262" y="1749615"/>
                  </a:lnTo>
                </a:path>
              </a:pathLst>
            </a:custGeom>
            <a:ln w="20320">
              <a:solidFill>
                <a:srgbClr val="0074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755606" y="5074254"/>
              <a:ext cx="118745" cy="86360"/>
            </a:xfrm>
            <a:custGeom>
              <a:avLst/>
              <a:gdLst/>
              <a:ahLst/>
              <a:cxnLst/>
              <a:rect l="l" t="t" r="r" b="b"/>
              <a:pathLst>
                <a:path w="118745" h="86360">
                  <a:moveTo>
                    <a:pt x="118491" y="0"/>
                  </a:moveTo>
                  <a:lnTo>
                    <a:pt x="0" y="43116"/>
                  </a:lnTo>
                  <a:lnTo>
                    <a:pt x="118491" y="86232"/>
                  </a:lnTo>
                  <a:lnTo>
                    <a:pt x="97131" y="60632"/>
                  </a:lnTo>
                  <a:lnTo>
                    <a:pt x="90011" y="43116"/>
                  </a:lnTo>
                  <a:lnTo>
                    <a:pt x="97131" y="25600"/>
                  </a:lnTo>
                  <a:lnTo>
                    <a:pt x="118491" y="0"/>
                  </a:lnTo>
                  <a:close/>
                </a:path>
              </a:pathLst>
            </a:custGeom>
            <a:solidFill>
              <a:srgbClr val="0074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621037" y="0"/>
              <a:ext cx="2563495" cy="8804275"/>
            </a:xfrm>
            <a:custGeom>
              <a:avLst/>
              <a:gdLst/>
              <a:ahLst/>
              <a:cxnLst/>
              <a:rect l="l" t="t" r="r" b="b"/>
              <a:pathLst>
                <a:path w="2563495" h="8804275">
                  <a:moveTo>
                    <a:pt x="0" y="8804084"/>
                  </a:moveTo>
                  <a:lnTo>
                    <a:pt x="2563202" y="8804084"/>
                  </a:lnTo>
                  <a:lnTo>
                    <a:pt x="2563202" y="0"/>
                  </a:lnTo>
                  <a:lnTo>
                    <a:pt x="0" y="0"/>
                  </a:lnTo>
                  <a:lnTo>
                    <a:pt x="0" y="8804084"/>
                  </a:lnTo>
                  <a:close/>
                </a:path>
              </a:pathLst>
            </a:custGeom>
            <a:solidFill>
              <a:srgbClr val="D6AF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 txBox="1"/>
            <p:nvPr/>
          </p:nvSpPr>
          <p:spPr>
            <a:xfrm>
              <a:off x="9132719" y="2982019"/>
              <a:ext cx="202647" cy="808990"/>
            </a:xfrm>
            <a:prstGeom prst="rect">
              <a:avLst/>
            </a:prstGeom>
          </p:spPr>
          <p:txBody>
            <a:bodyPr vert="vert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400" b="1" dirty="0">
                  <a:solidFill>
                    <a:srgbClr val="922521"/>
                  </a:solidFill>
                  <a:latin typeface="Arial"/>
                  <a:cs typeface="Arial"/>
                </a:rPr>
                <a:t>2</a:t>
              </a:r>
              <a:r>
                <a:rPr sz="1400" b="1" spc="10" dirty="0">
                  <a:solidFill>
                    <a:srgbClr val="922521"/>
                  </a:solidFill>
                  <a:latin typeface="Arial"/>
                  <a:cs typeface="Arial"/>
                </a:rPr>
                <a:t> </a:t>
              </a:r>
              <a:r>
                <a:rPr sz="1400" b="1" dirty="0">
                  <a:solidFill>
                    <a:srgbClr val="922521"/>
                  </a:solidFill>
                  <a:latin typeface="Arial"/>
                  <a:cs typeface="Arial"/>
                </a:rPr>
                <a:t>jours</a:t>
              </a:r>
              <a:r>
                <a:rPr sz="1400" b="1" spc="-80" dirty="0">
                  <a:solidFill>
                    <a:srgbClr val="922521"/>
                  </a:solidFill>
                  <a:latin typeface="Arial"/>
                  <a:cs typeface="Arial"/>
                </a:rPr>
                <a:t> </a:t>
              </a:r>
              <a:r>
                <a:rPr sz="1100" i="1" spc="-80" dirty="0">
                  <a:solidFill>
                    <a:srgbClr val="4B4B4B"/>
                  </a:solidFill>
                  <a:latin typeface="Arial"/>
                  <a:cs typeface="Arial"/>
                </a:rPr>
                <a:t>(8)</a:t>
              </a:r>
              <a:endParaRPr sz="1100">
                <a:latin typeface="Arial"/>
                <a:cs typeface="Arial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9378000" y="1690079"/>
              <a:ext cx="162560" cy="2521585"/>
            </a:xfrm>
            <a:custGeom>
              <a:avLst/>
              <a:gdLst/>
              <a:ahLst/>
              <a:cxnLst/>
              <a:rect l="l" t="t" r="r" b="b"/>
              <a:pathLst>
                <a:path w="162559" h="2521585">
                  <a:moveTo>
                    <a:pt x="0" y="2521444"/>
                  </a:moveTo>
                  <a:lnTo>
                    <a:pt x="162559" y="2521444"/>
                  </a:lnTo>
                  <a:lnTo>
                    <a:pt x="162559" y="0"/>
                  </a:lnTo>
                  <a:lnTo>
                    <a:pt x="0" y="0"/>
                  </a:lnTo>
                  <a:lnTo>
                    <a:pt x="0" y="2521444"/>
                  </a:lnTo>
                  <a:close/>
                </a:path>
              </a:pathLst>
            </a:custGeom>
            <a:solidFill>
              <a:srgbClr val="770D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9378000" y="4987683"/>
              <a:ext cx="162560" cy="2432050"/>
            </a:xfrm>
            <a:custGeom>
              <a:avLst/>
              <a:gdLst/>
              <a:ahLst/>
              <a:cxnLst/>
              <a:rect l="l" t="t" r="r" b="b"/>
              <a:pathLst>
                <a:path w="162559" h="2432050">
                  <a:moveTo>
                    <a:pt x="0" y="2431428"/>
                  </a:moveTo>
                  <a:lnTo>
                    <a:pt x="162559" y="2431428"/>
                  </a:lnTo>
                  <a:lnTo>
                    <a:pt x="162559" y="0"/>
                  </a:lnTo>
                  <a:lnTo>
                    <a:pt x="0" y="0"/>
                  </a:lnTo>
                  <a:lnTo>
                    <a:pt x="0" y="2431428"/>
                  </a:lnTo>
                  <a:close/>
                </a:path>
              </a:pathLst>
            </a:custGeom>
            <a:solidFill>
              <a:srgbClr val="770D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9284782" y="7228047"/>
              <a:ext cx="349250" cy="480059"/>
            </a:xfrm>
            <a:custGeom>
              <a:avLst/>
              <a:gdLst/>
              <a:ahLst/>
              <a:cxnLst/>
              <a:rect l="l" t="t" r="r" b="b"/>
              <a:pathLst>
                <a:path w="349250" h="480059">
                  <a:moveTo>
                    <a:pt x="0" y="0"/>
                  </a:moveTo>
                  <a:lnTo>
                    <a:pt x="174498" y="479551"/>
                  </a:lnTo>
                  <a:lnTo>
                    <a:pt x="296863" y="143294"/>
                  </a:lnTo>
                  <a:lnTo>
                    <a:pt x="174499" y="143294"/>
                  </a:lnTo>
                  <a:lnTo>
                    <a:pt x="103608" y="107470"/>
                  </a:lnTo>
                  <a:lnTo>
                    <a:pt x="0" y="0"/>
                  </a:lnTo>
                  <a:close/>
                </a:path>
                <a:path w="349250" h="480059">
                  <a:moveTo>
                    <a:pt x="349008" y="0"/>
                  </a:moveTo>
                  <a:lnTo>
                    <a:pt x="245393" y="107470"/>
                  </a:lnTo>
                  <a:lnTo>
                    <a:pt x="174499" y="143294"/>
                  </a:lnTo>
                  <a:lnTo>
                    <a:pt x="296863" y="143294"/>
                  </a:lnTo>
                  <a:lnTo>
                    <a:pt x="349008" y="0"/>
                  </a:lnTo>
                  <a:close/>
                </a:path>
              </a:pathLst>
            </a:custGeom>
            <a:solidFill>
              <a:srgbClr val="770D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9084902" y="1703936"/>
              <a:ext cx="0" cy="842010"/>
            </a:xfrm>
            <a:custGeom>
              <a:avLst/>
              <a:gdLst/>
              <a:ahLst/>
              <a:cxnLst/>
              <a:rect l="l" t="t" r="r" b="b"/>
              <a:pathLst>
                <a:path h="842010">
                  <a:moveTo>
                    <a:pt x="0" y="0"/>
                  </a:moveTo>
                  <a:lnTo>
                    <a:pt x="0" y="841921"/>
                  </a:lnTo>
                </a:path>
              </a:pathLst>
            </a:custGeom>
            <a:ln w="40640">
              <a:solidFill>
                <a:srgbClr val="0074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9017961" y="2472145"/>
              <a:ext cx="133985" cy="184150"/>
            </a:xfrm>
            <a:custGeom>
              <a:avLst/>
              <a:gdLst/>
              <a:ahLst/>
              <a:cxnLst/>
              <a:rect l="l" t="t" r="r" b="b"/>
              <a:pathLst>
                <a:path w="133984" h="184150">
                  <a:moveTo>
                    <a:pt x="0" y="0"/>
                  </a:moveTo>
                  <a:lnTo>
                    <a:pt x="66941" y="183934"/>
                  </a:lnTo>
                  <a:lnTo>
                    <a:pt x="113763" y="55283"/>
                  </a:lnTo>
                  <a:lnTo>
                    <a:pt x="66941" y="55283"/>
                  </a:lnTo>
                  <a:lnTo>
                    <a:pt x="39746" y="41462"/>
                  </a:lnTo>
                  <a:lnTo>
                    <a:pt x="0" y="0"/>
                  </a:lnTo>
                  <a:close/>
                </a:path>
                <a:path w="133984" h="184150">
                  <a:moveTo>
                    <a:pt x="133883" y="0"/>
                  </a:moveTo>
                  <a:lnTo>
                    <a:pt x="94136" y="41462"/>
                  </a:lnTo>
                  <a:lnTo>
                    <a:pt x="66941" y="55283"/>
                  </a:lnTo>
                  <a:lnTo>
                    <a:pt x="113763" y="55283"/>
                  </a:lnTo>
                  <a:lnTo>
                    <a:pt x="133883" y="0"/>
                  </a:lnTo>
                  <a:close/>
                </a:path>
              </a:pathLst>
            </a:custGeom>
            <a:solidFill>
              <a:srgbClr val="0074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8330344" y="1708707"/>
              <a:ext cx="0" cy="1076325"/>
            </a:xfrm>
            <a:custGeom>
              <a:avLst/>
              <a:gdLst/>
              <a:ahLst/>
              <a:cxnLst/>
              <a:rect l="l" t="t" r="r" b="b"/>
              <a:pathLst>
                <a:path h="1076325">
                  <a:moveTo>
                    <a:pt x="0" y="0"/>
                  </a:moveTo>
                  <a:lnTo>
                    <a:pt x="0" y="1076185"/>
                  </a:lnTo>
                </a:path>
              </a:pathLst>
            </a:custGeom>
            <a:ln w="40640">
              <a:solidFill>
                <a:srgbClr val="0074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8263402" y="2711185"/>
              <a:ext cx="133985" cy="184150"/>
            </a:xfrm>
            <a:custGeom>
              <a:avLst/>
              <a:gdLst/>
              <a:ahLst/>
              <a:cxnLst/>
              <a:rect l="l" t="t" r="r" b="b"/>
              <a:pathLst>
                <a:path w="133984" h="184150">
                  <a:moveTo>
                    <a:pt x="0" y="0"/>
                  </a:moveTo>
                  <a:lnTo>
                    <a:pt x="66941" y="183934"/>
                  </a:lnTo>
                  <a:lnTo>
                    <a:pt x="113763" y="55283"/>
                  </a:lnTo>
                  <a:lnTo>
                    <a:pt x="66941" y="55283"/>
                  </a:lnTo>
                  <a:lnTo>
                    <a:pt x="39746" y="41462"/>
                  </a:lnTo>
                  <a:lnTo>
                    <a:pt x="0" y="0"/>
                  </a:lnTo>
                  <a:close/>
                </a:path>
                <a:path w="133984" h="184150">
                  <a:moveTo>
                    <a:pt x="133883" y="0"/>
                  </a:moveTo>
                  <a:lnTo>
                    <a:pt x="94136" y="41462"/>
                  </a:lnTo>
                  <a:lnTo>
                    <a:pt x="66941" y="55283"/>
                  </a:lnTo>
                  <a:lnTo>
                    <a:pt x="113763" y="55283"/>
                  </a:lnTo>
                  <a:lnTo>
                    <a:pt x="133883" y="0"/>
                  </a:lnTo>
                  <a:close/>
                </a:path>
              </a:pathLst>
            </a:custGeom>
            <a:solidFill>
              <a:srgbClr val="0074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8684945" y="1707019"/>
              <a:ext cx="398145" cy="980440"/>
            </a:xfrm>
            <a:custGeom>
              <a:avLst/>
              <a:gdLst/>
              <a:ahLst/>
              <a:cxnLst/>
              <a:rect l="l" t="t" r="r" b="b"/>
              <a:pathLst>
                <a:path w="398145" h="980439">
                  <a:moveTo>
                    <a:pt x="398119" y="0"/>
                  </a:moveTo>
                  <a:lnTo>
                    <a:pt x="0" y="0"/>
                  </a:lnTo>
                  <a:lnTo>
                    <a:pt x="0" y="980046"/>
                  </a:lnTo>
                  <a:lnTo>
                    <a:pt x="398119" y="980046"/>
                  </a:lnTo>
                  <a:lnTo>
                    <a:pt x="398119" y="0"/>
                  </a:lnTo>
                  <a:close/>
                </a:path>
              </a:pathLst>
            </a:custGeom>
            <a:ln w="5080">
              <a:solidFill>
                <a:srgbClr val="0074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 txBox="1"/>
            <p:nvPr/>
          </p:nvSpPr>
          <p:spPr>
            <a:xfrm>
              <a:off x="8041564" y="1721822"/>
              <a:ext cx="1308275" cy="1180465"/>
            </a:xfrm>
            <a:prstGeom prst="rect">
              <a:avLst/>
            </a:prstGeom>
          </p:spPr>
          <p:txBody>
            <a:bodyPr vert="vert" wrap="square" lIns="0" tIns="0" rIns="0" bIns="0" rtlCol="0">
              <a:spAutoFit/>
            </a:bodyPr>
            <a:lstStyle/>
            <a:p>
              <a:pPr marL="36195" indent="56515">
                <a:lnSpc>
                  <a:spcPct val="100000"/>
                </a:lnSpc>
              </a:pPr>
              <a:r>
                <a:rPr sz="1400" b="1" dirty="0">
                  <a:solidFill>
                    <a:srgbClr val="0074BE"/>
                  </a:solidFill>
                  <a:latin typeface="Arial"/>
                  <a:cs typeface="Arial"/>
                </a:rPr>
                <a:t>7</a:t>
              </a:r>
              <a:r>
                <a:rPr sz="1400" b="1" spc="10" dirty="0">
                  <a:solidFill>
                    <a:srgbClr val="0074BE"/>
                  </a:solidFill>
                  <a:latin typeface="Arial"/>
                  <a:cs typeface="Arial"/>
                </a:rPr>
                <a:t> </a:t>
              </a:r>
              <a:r>
                <a:rPr sz="1400" b="1" dirty="0">
                  <a:solidFill>
                    <a:srgbClr val="0074BE"/>
                  </a:solidFill>
                  <a:latin typeface="Arial"/>
                  <a:cs typeface="Arial"/>
                </a:rPr>
                <a:t>jours</a:t>
              </a:r>
              <a:r>
                <a:rPr sz="1400" b="1" spc="10" dirty="0">
                  <a:solidFill>
                    <a:srgbClr val="0074BE"/>
                  </a:solidFill>
                  <a:latin typeface="Arial"/>
                  <a:cs typeface="Arial"/>
                </a:rPr>
                <a:t> </a:t>
              </a:r>
              <a:r>
                <a:rPr sz="1100" i="1" dirty="0">
                  <a:solidFill>
                    <a:srgbClr val="4B4B4B"/>
                  </a:solidFill>
                  <a:latin typeface="Arial"/>
                  <a:cs typeface="Arial"/>
                </a:rPr>
                <a:t>(6)</a:t>
              </a:r>
              <a:endParaRPr sz="1100">
                <a:latin typeface="Arial"/>
                <a:cs typeface="Arial"/>
              </a:endParaRPr>
            </a:p>
            <a:p>
              <a:pPr marL="12700" marR="234950" indent="23495">
                <a:lnSpc>
                  <a:spcPct val="101800"/>
                </a:lnSpc>
                <a:spcBef>
                  <a:spcPts val="585"/>
                </a:spcBef>
              </a:pPr>
              <a:r>
                <a:rPr sz="1100" i="1" dirty="0">
                  <a:solidFill>
                    <a:srgbClr val="4B4B4B"/>
                  </a:solidFill>
                  <a:latin typeface="Arial"/>
                  <a:cs typeface="Arial"/>
                </a:rPr>
                <a:t>Si</a:t>
              </a:r>
              <a:r>
                <a:rPr sz="1100" i="1" spc="5" dirty="0">
                  <a:solidFill>
                    <a:srgbClr val="4B4B4B"/>
                  </a:solidFill>
                  <a:latin typeface="Arial"/>
                  <a:cs typeface="Arial"/>
                </a:rPr>
                <a:t> </a:t>
              </a:r>
              <a:r>
                <a:rPr sz="1100" i="1" spc="-5" dirty="0">
                  <a:solidFill>
                    <a:srgbClr val="4B4B4B"/>
                  </a:solidFill>
                  <a:latin typeface="Arial"/>
                  <a:cs typeface="Arial"/>
                </a:rPr>
                <a:t>envo</a:t>
              </a:r>
              <a:r>
                <a:rPr sz="1100" i="1" dirty="0">
                  <a:solidFill>
                    <a:srgbClr val="4B4B4B"/>
                  </a:solidFill>
                  <a:latin typeface="Arial"/>
                  <a:cs typeface="Arial"/>
                </a:rPr>
                <a:t>i</a:t>
              </a:r>
              <a:r>
                <a:rPr sz="1100" i="1" spc="5" dirty="0">
                  <a:solidFill>
                    <a:srgbClr val="4B4B4B"/>
                  </a:solidFill>
                  <a:latin typeface="Arial"/>
                  <a:cs typeface="Arial"/>
                </a:rPr>
                <a:t> </a:t>
              </a:r>
              <a:r>
                <a:rPr sz="1100" i="1" spc="-5" dirty="0">
                  <a:solidFill>
                    <a:srgbClr val="4B4B4B"/>
                  </a:solidFill>
                  <a:latin typeface="Arial"/>
                  <a:cs typeface="Arial"/>
                </a:rPr>
                <a:t>DICT dématérialisée</a:t>
              </a:r>
              <a:endParaRPr sz="1100">
                <a:latin typeface="Arial"/>
                <a:cs typeface="Arial"/>
              </a:endParaRPr>
            </a:p>
            <a:p>
              <a:pPr marL="93345">
                <a:lnSpc>
                  <a:spcPct val="100000"/>
                </a:lnSpc>
                <a:spcBef>
                  <a:spcPts val="925"/>
                </a:spcBef>
              </a:pPr>
              <a:r>
                <a:rPr sz="1400" b="1" dirty="0">
                  <a:solidFill>
                    <a:srgbClr val="0074BE"/>
                  </a:solidFill>
                  <a:latin typeface="Arial"/>
                  <a:cs typeface="Arial"/>
                </a:rPr>
                <a:t>9</a:t>
              </a:r>
              <a:r>
                <a:rPr sz="1400" b="1" spc="10" dirty="0">
                  <a:solidFill>
                    <a:srgbClr val="0074BE"/>
                  </a:solidFill>
                  <a:latin typeface="Arial"/>
                  <a:cs typeface="Arial"/>
                </a:rPr>
                <a:t> </a:t>
              </a:r>
              <a:r>
                <a:rPr sz="1400" b="1" dirty="0">
                  <a:solidFill>
                    <a:srgbClr val="0074BE"/>
                  </a:solidFill>
                  <a:latin typeface="Arial"/>
                  <a:cs typeface="Arial"/>
                </a:rPr>
                <a:t>jours</a:t>
              </a:r>
              <a:r>
                <a:rPr sz="1400" b="1" spc="10" dirty="0">
                  <a:solidFill>
                    <a:srgbClr val="0074BE"/>
                  </a:solidFill>
                  <a:latin typeface="Arial"/>
                  <a:cs typeface="Arial"/>
                </a:rPr>
                <a:t> </a:t>
              </a:r>
              <a:r>
                <a:rPr sz="1100" i="1" dirty="0">
                  <a:solidFill>
                    <a:srgbClr val="4B4B4B"/>
                  </a:solidFill>
                  <a:latin typeface="Arial"/>
                  <a:cs typeface="Arial"/>
                </a:rPr>
                <a:t>(6)</a:t>
              </a:r>
              <a:endParaRPr sz="1100">
                <a:latin typeface="Arial"/>
                <a:cs typeface="Arial"/>
              </a:endParaRPr>
            </a:p>
            <a:p>
              <a:pPr marL="127635" marR="5080" indent="-114935">
                <a:lnSpc>
                  <a:spcPct val="101800"/>
                </a:lnSpc>
                <a:spcBef>
                  <a:spcPts val="590"/>
                </a:spcBef>
              </a:pPr>
              <a:r>
                <a:rPr sz="1100" i="1" dirty="0">
                  <a:solidFill>
                    <a:srgbClr val="4B4B4B"/>
                  </a:solidFill>
                  <a:latin typeface="Arial"/>
                  <a:cs typeface="Arial"/>
                </a:rPr>
                <a:t>Si</a:t>
              </a:r>
              <a:r>
                <a:rPr sz="1100" i="1" spc="5" dirty="0">
                  <a:solidFill>
                    <a:srgbClr val="4B4B4B"/>
                  </a:solidFill>
                  <a:latin typeface="Arial"/>
                  <a:cs typeface="Arial"/>
                </a:rPr>
                <a:t> </a:t>
              </a:r>
              <a:r>
                <a:rPr sz="1100" i="1" spc="-5" dirty="0">
                  <a:solidFill>
                    <a:srgbClr val="4B4B4B"/>
                  </a:solidFill>
                  <a:latin typeface="Arial"/>
                  <a:cs typeface="Arial"/>
                </a:rPr>
                <a:t>envo</a:t>
              </a:r>
              <a:r>
                <a:rPr sz="1100" i="1" dirty="0">
                  <a:solidFill>
                    <a:srgbClr val="4B4B4B"/>
                  </a:solidFill>
                  <a:latin typeface="Arial"/>
                  <a:cs typeface="Arial"/>
                </a:rPr>
                <a:t>i</a:t>
              </a:r>
              <a:r>
                <a:rPr sz="1100" i="1" spc="5" dirty="0">
                  <a:solidFill>
                    <a:srgbClr val="4B4B4B"/>
                  </a:solidFill>
                  <a:latin typeface="Arial"/>
                  <a:cs typeface="Arial"/>
                </a:rPr>
                <a:t> </a:t>
              </a:r>
              <a:r>
                <a:rPr sz="1100" i="1" spc="-5" dirty="0">
                  <a:solidFill>
                    <a:srgbClr val="4B4B4B"/>
                  </a:solidFill>
                  <a:latin typeface="Arial"/>
                  <a:cs typeface="Arial"/>
                </a:rPr>
                <a:t>DIC</a:t>
              </a:r>
              <a:r>
                <a:rPr sz="1100" i="1" dirty="0">
                  <a:solidFill>
                    <a:srgbClr val="4B4B4B"/>
                  </a:solidFill>
                  <a:latin typeface="Arial"/>
                  <a:cs typeface="Arial"/>
                </a:rPr>
                <a:t>T</a:t>
              </a:r>
              <a:r>
                <a:rPr sz="1100" i="1" spc="5" dirty="0">
                  <a:solidFill>
                    <a:srgbClr val="4B4B4B"/>
                  </a:solidFill>
                  <a:latin typeface="Arial"/>
                  <a:cs typeface="Arial"/>
                </a:rPr>
                <a:t> </a:t>
              </a:r>
              <a:r>
                <a:rPr sz="1100" i="1" spc="-5" dirty="0">
                  <a:solidFill>
                    <a:srgbClr val="4B4B4B"/>
                  </a:solidFill>
                  <a:latin typeface="Arial"/>
                  <a:cs typeface="Arial"/>
                </a:rPr>
                <a:t>non dématérialisée</a:t>
              </a:r>
              <a:endParaRPr sz="1100">
                <a:latin typeface="Arial"/>
                <a:cs typeface="Arial"/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7928661" y="1703565"/>
              <a:ext cx="398145" cy="1217930"/>
            </a:xfrm>
            <a:custGeom>
              <a:avLst/>
              <a:gdLst/>
              <a:ahLst/>
              <a:cxnLst/>
              <a:rect l="l" t="t" r="r" b="b"/>
              <a:pathLst>
                <a:path w="398145" h="1217930">
                  <a:moveTo>
                    <a:pt x="398119" y="0"/>
                  </a:moveTo>
                  <a:lnTo>
                    <a:pt x="0" y="0"/>
                  </a:lnTo>
                  <a:lnTo>
                    <a:pt x="0" y="1217485"/>
                  </a:lnTo>
                  <a:lnTo>
                    <a:pt x="398119" y="1217485"/>
                  </a:lnTo>
                  <a:lnTo>
                    <a:pt x="398119" y="0"/>
                  </a:lnTo>
                  <a:close/>
                </a:path>
              </a:pathLst>
            </a:custGeom>
            <a:ln w="5080">
              <a:solidFill>
                <a:srgbClr val="0074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 txBox="1"/>
            <p:nvPr/>
          </p:nvSpPr>
          <p:spPr>
            <a:xfrm>
              <a:off x="9094879" y="6350209"/>
              <a:ext cx="202647" cy="1202176"/>
            </a:xfrm>
            <a:prstGeom prst="rect">
              <a:avLst/>
            </a:prstGeom>
          </p:spPr>
          <p:txBody>
            <a:bodyPr vert="vert" wrap="square" lIns="0" tIns="3619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284"/>
                </a:spcBef>
              </a:pPr>
              <a:r>
                <a:rPr sz="1400" b="1" dirty="0">
                  <a:solidFill>
                    <a:srgbClr val="770D50"/>
                  </a:solidFill>
                  <a:latin typeface="Arial Black"/>
                  <a:cs typeface="Arial Black"/>
                </a:rPr>
                <a:t>3</a:t>
              </a:r>
              <a:r>
                <a:rPr sz="1400" b="1" spc="-25" dirty="0">
                  <a:solidFill>
                    <a:srgbClr val="770D50"/>
                  </a:solidFill>
                  <a:latin typeface="Arial Black"/>
                  <a:cs typeface="Arial Black"/>
                </a:rPr>
                <a:t> </a:t>
              </a:r>
              <a:r>
                <a:rPr sz="1400" b="1" spc="-45" dirty="0">
                  <a:solidFill>
                    <a:srgbClr val="770D50"/>
                  </a:solidFill>
                  <a:latin typeface="Arial Black"/>
                  <a:cs typeface="Arial Black"/>
                </a:rPr>
                <a:t>MOI</a:t>
              </a:r>
              <a:r>
                <a:rPr sz="1400" b="1" dirty="0">
                  <a:solidFill>
                    <a:srgbClr val="770D50"/>
                  </a:solidFill>
                  <a:latin typeface="Arial Black"/>
                  <a:cs typeface="Arial Black"/>
                </a:rPr>
                <a:t>S</a:t>
              </a:r>
              <a:r>
                <a:rPr sz="1400" b="1" spc="-204" dirty="0">
                  <a:solidFill>
                    <a:srgbClr val="770D50"/>
                  </a:solidFill>
                  <a:latin typeface="Arial Black"/>
                  <a:cs typeface="Arial Black"/>
                </a:rPr>
                <a:t> </a:t>
              </a:r>
              <a:r>
                <a:rPr sz="1400" i="1" spc="-45" dirty="0">
                  <a:solidFill>
                    <a:srgbClr val="4B4B4B"/>
                  </a:solidFill>
                  <a:latin typeface="Arial"/>
                  <a:cs typeface="Arial"/>
                </a:rPr>
                <a:t>(9)</a:t>
              </a:r>
              <a:endParaRPr sz="1400">
                <a:latin typeface="Arial"/>
                <a:cs typeface="Arial"/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8980412" y="2925599"/>
              <a:ext cx="0" cy="786765"/>
            </a:xfrm>
            <a:custGeom>
              <a:avLst/>
              <a:gdLst/>
              <a:ahLst/>
              <a:cxnLst/>
              <a:rect l="l" t="t" r="r" b="b"/>
              <a:pathLst>
                <a:path h="786764">
                  <a:moveTo>
                    <a:pt x="0" y="0"/>
                  </a:moveTo>
                  <a:lnTo>
                    <a:pt x="0" y="786663"/>
                  </a:lnTo>
                </a:path>
              </a:pathLst>
            </a:custGeom>
            <a:ln w="40640">
              <a:solidFill>
                <a:srgbClr val="922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8913470" y="3638546"/>
              <a:ext cx="133985" cy="184150"/>
            </a:xfrm>
            <a:custGeom>
              <a:avLst/>
              <a:gdLst/>
              <a:ahLst/>
              <a:cxnLst/>
              <a:rect l="l" t="t" r="r" b="b"/>
              <a:pathLst>
                <a:path w="133984" h="184150">
                  <a:moveTo>
                    <a:pt x="0" y="0"/>
                  </a:moveTo>
                  <a:lnTo>
                    <a:pt x="66941" y="183934"/>
                  </a:lnTo>
                  <a:lnTo>
                    <a:pt x="113763" y="55283"/>
                  </a:lnTo>
                  <a:lnTo>
                    <a:pt x="66941" y="55283"/>
                  </a:lnTo>
                  <a:lnTo>
                    <a:pt x="39746" y="41462"/>
                  </a:lnTo>
                  <a:lnTo>
                    <a:pt x="0" y="0"/>
                  </a:lnTo>
                  <a:close/>
                </a:path>
                <a:path w="133984" h="184150">
                  <a:moveTo>
                    <a:pt x="133883" y="0"/>
                  </a:moveTo>
                  <a:lnTo>
                    <a:pt x="94136" y="41462"/>
                  </a:lnTo>
                  <a:lnTo>
                    <a:pt x="66941" y="55283"/>
                  </a:lnTo>
                  <a:lnTo>
                    <a:pt x="113763" y="55283"/>
                  </a:lnTo>
                  <a:lnTo>
                    <a:pt x="133883" y="0"/>
                  </a:lnTo>
                  <a:close/>
                </a:path>
              </a:pathLst>
            </a:custGeom>
            <a:solidFill>
              <a:srgbClr val="9225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6772881" y="1586409"/>
              <a:ext cx="3081655" cy="629920"/>
            </a:xfrm>
            <a:custGeom>
              <a:avLst/>
              <a:gdLst/>
              <a:ahLst/>
              <a:cxnLst/>
              <a:rect l="l" t="t" r="r" b="b"/>
              <a:pathLst>
                <a:path w="3081654" h="629919">
                  <a:moveTo>
                    <a:pt x="3081439" y="0"/>
                  </a:moveTo>
                  <a:lnTo>
                    <a:pt x="0" y="0"/>
                  </a:lnTo>
                  <a:lnTo>
                    <a:pt x="0" y="629500"/>
                  </a:lnTo>
                </a:path>
              </a:pathLst>
            </a:custGeom>
            <a:ln w="20320">
              <a:solidFill>
                <a:srgbClr val="922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729762" y="2177939"/>
              <a:ext cx="86360" cy="118745"/>
            </a:xfrm>
            <a:custGeom>
              <a:avLst/>
              <a:gdLst/>
              <a:ahLst/>
              <a:cxnLst/>
              <a:rect l="l" t="t" r="r" b="b"/>
              <a:pathLst>
                <a:path w="86359" h="118744">
                  <a:moveTo>
                    <a:pt x="0" y="0"/>
                  </a:moveTo>
                  <a:lnTo>
                    <a:pt x="43116" y="118491"/>
                  </a:lnTo>
                  <a:lnTo>
                    <a:pt x="75869" y="28479"/>
                  </a:lnTo>
                  <a:lnTo>
                    <a:pt x="43116" y="28479"/>
                  </a:lnTo>
                  <a:lnTo>
                    <a:pt x="25600" y="21359"/>
                  </a:lnTo>
                  <a:lnTo>
                    <a:pt x="0" y="0"/>
                  </a:lnTo>
                  <a:close/>
                </a:path>
                <a:path w="86359" h="118744">
                  <a:moveTo>
                    <a:pt x="86232" y="0"/>
                  </a:moveTo>
                  <a:lnTo>
                    <a:pt x="60632" y="21359"/>
                  </a:lnTo>
                  <a:lnTo>
                    <a:pt x="43116" y="28479"/>
                  </a:lnTo>
                  <a:lnTo>
                    <a:pt x="75869" y="28479"/>
                  </a:lnTo>
                  <a:lnTo>
                    <a:pt x="86232" y="0"/>
                  </a:lnTo>
                  <a:close/>
                </a:path>
              </a:pathLst>
            </a:custGeom>
            <a:solidFill>
              <a:srgbClr val="9225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9078267" y="3864483"/>
              <a:ext cx="465455" cy="0"/>
            </a:xfrm>
            <a:custGeom>
              <a:avLst/>
              <a:gdLst/>
              <a:ahLst/>
              <a:cxnLst/>
              <a:rect l="l" t="t" r="r" b="b"/>
              <a:pathLst>
                <a:path w="465454">
                  <a:moveTo>
                    <a:pt x="465264" y="0"/>
                  </a:moveTo>
                  <a:lnTo>
                    <a:pt x="0" y="0"/>
                  </a:lnTo>
                </a:path>
              </a:pathLst>
            </a:custGeom>
            <a:ln w="20320">
              <a:solidFill>
                <a:srgbClr val="922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8997759" y="3821353"/>
              <a:ext cx="118745" cy="86360"/>
            </a:xfrm>
            <a:custGeom>
              <a:avLst/>
              <a:gdLst/>
              <a:ahLst/>
              <a:cxnLst/>
              <a:rect l="l" t="t" r="r" b="b"/>
              <a:pathLst>
                <a:path w="118745" h="86360">
                  <a:moveTo>
                    <a:pt x="118491" y="0"/>
                  </a:moveTo>
                  <a:lnTo>
                    <a:pt x="0" y="43129"/>
                  </a:lnTo>
                  <a:lnTo>
                    <a:pt x="118491" y="86258"/>
                  </a:lnTo>
                  <a:lnTo>
                    <a:pt x="97124" y="60650"/>
                  </a:lnTo>
                  <a:lnTo>
                    <a:pt x="90001" y="43129"/>
                  </a:lnTo>
                  <a:lnTo>
                    <a:pt x="97124" y="25607"/>
                  </a:lnTo>
                  <a:lnTo>
                    <a:pt x="118491" y="0"/>
                  </a:lnTo>
                  <a:close/>
                </a:path>
              </a:pathLst>
            </a:custGeom>
            <a:solidFill>
              <a:srgbClr val="9225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9842799" y="1421899"/>
              <a:ext cx="2200910" cy="1057910"/>
            </a:xfrm>
            <a:custGeom>
              <a:avLst/>
              <a:gdLst/>
              <a:ahLst/>
              <a:cxnLst/>
              <a:rect l="l" t="t" r="r" b="b"/>
              <a:pathLst>
                <a:path w="2200909" h="1057910">
                  <a:moveTo>
                    <a:pt x="2200656" y="0"/>
                  </a:moveTo>
                  <a:lnTo>
                    <a:pt x="0" y="0"/>
                  </a:lnTo>
                  <a:lnTo>
                    <a:pt x="0" y="827239"/>
                  </a:lnTo>
                  <a:lnTo>
                    <a:pt x="3600" y="960441"/>
                  </a:lnTo>
                  <a:lnTo>
                    <a:pt x="28800" y="1028842"/>
                  </a:lnTo>
                  <a:lnTo>
                    <a:pt x="97201" y="1054043"/>
                  </a:lnTo>
                  <a:lnTo>
                    <a:pt x="230403" y="1057643"/>
                  </a:lnTo>
                  <a:lnTo>
                    <a:pt x="1970265" y="1057643"/>
                  </a:lnTo>
                  <a:lnTo>
                    <a:pt x="2103459" y="1054043"/>
                  </a:lnTo>
                  <a:lnTo>
                    <a:pt x="2171857" y="1028842"/>
                  </a:lnTo>
                  <a:lnTo>
                    <a:pt x="2197056" y="960441"/>
                  </a:lnTo>
                  <a:lnTo>
                    <a:pt x="2200656" y="827239"/>
                  </a:lnTo>
                  <a:lnTo>
                    <a:pt x="22006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 txBox="1"/>
            <p:nvPr/>
          </p:nvSpPr>
          <p:spPr>
            <a:xfrm>
              <a:off x="9885081" y="1462587"/>
              <a:ext cx="2093595" cy="98107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203835" marR="17145" indent="23495">
                <a:lnSpc>
                  <a:spcPct val="101299"/>
                </a:lnSpc>
              </a:pPr>
              <a:r>
                <a:rPr sz="1250" b="1" spc="-65" dirty="0">
                  <a:latin typeface="Arial"/>
                  <a:cs typeface="Arial"/>
                </a:rPr>
                <a:t>Consulte</a:t>
              </a:r>
              <a:r>
                <a:rPr sz="1250" b="1" spc="-185" dirty="0">
                  <a:latin typeface="Arial"/>
                  <a:cs typeface="Arial"/>
                </a:rPr>
                <a:t> </a:t>
              </a:r>
              <a:r>
                <a:rPr sz="1250" b="1" spc="-35" dirty="0">
                  <a:latin typeface="Arial"/>
                  <a:cs typeface="Arial"/>
                </a:rPr>
                <a:t>le</a:t>
              </a:r>
              <a:r>
                <a:rPr sz="1250" b="1" spc="-190" dirty="0">
                  <a:latin typeface="Arial"/>
                  <a:cs typeface="Arial"/>
                </a:rPr>
                <a:t> </a:t>
              </a:r>
              <a:r>
                <a:rPr sz="1250" b="1" spc="-70" dirty="0">
                  <a:latin typeface="Arial"/>
                  <a:cs typeface="Arial"/>
                </a:rPr>
                <a:t>téléservice</a:t>
              </a:r>
              <a:r>
                <a:rPr sz="1250" b="1" spc="-190" dirty="0">
                  <a:latin typeface="Arial"/>
                  <a:cs typeface="Arial"/>
                </a:rPr>
                <a:t> </a:t>
              </a:r>
              <a:r>
                <a:rPr sz="1250" b="1" spc="-75" dirty="0">
                  <a:latin typeface="Arial"/>
                  <a:cs typeface="Arial"/>
                </a:rPr>
                <a:t>(GU)  </a:t>
              </a:r>
              <a:r>
                <a:rPr sz="1250" b="1" spc="-35" dirty="0">
                  <a:latin typeface="Arial"/>
                  <a:cs typeface="Arial"/>
                </a:rPr>
                <a:t>et</a:t>
              </a:r>
              <a:r>
                <a:rPr sz="1250" b="1" spc="-185" dirty="0">
                  <a:latin typeface="Arial"/>
                  <a:cs typeface="Arial"/>
                </a:rPr>
                <a:t> </a:t>
              </a:r>
              <a:r>
                <a:rPr sz="1250" b="1" spc="-60" dirty="0">
                  <a:latin typeface="Arial"/>
                  <a:cs typeface="Arial"/>
                </a:rPr>
                <a:t>envoie</a:t>
              </a:r>
              <a:r>
                <a:rPr sz="1250" b="1" spc="-180" dirty="0">
                  <a:latin typeface="Arial"/>
                  <a:cs typeface="Arial"/>
                </a:rPr>
                <a:t> </a:t>
              </a:r>
              <a:r>
                <a:rPr sz="1250" b="1" spc="-45" dirty="0">
                  <a:latin typeface="Arial"/>
                  <a:cs typeface="Arial"/>
                </a:rPr>
                <a:t>une</a:t>
              </a:r>
              <a:r>
                <a:rPr sz="1250" b="1" spc="-185" dirty="0">
                  <a:latin typeface="Arial"/>
                  <a:cs typeface="Arial"/>
                </a:rPr>
                <a:t> </a:t>
              </a:r>
              <a:r>
                <a:rPr sz="1250" b="1" spc="-80" dirty="0">
                  <a:latin typeface="Arial"/>
                  <a:cs typeface="Arial"/>
                </a:rPr>
                <a:t>Déclaration</a:t>
              </a:r>
              <a:endParaRPr sz="1250">
                <a:latin typeface="Arial"/>
                <a:cs typeface="Arial"/>
              </a:endParaRPr>
            </a:p>
            <a:p>
              <a:pPr marL="12700" marR="5080" algn="ctr">
                <a:lnSpc>
                  <a:spcPct val="101299"/>
                </a:lnSpc>
              </a:pPr>
              <a:r>
                <a:rPr sz="1250" b="1" spc="-70" dirty="0">
                  <a:latin typeface="Arial"/>
                  <a:cs typeface="Arial"/>
                </a:rPr>
                <a:t>d’Intention</a:t>
              </a:r>
              <a:r>
                <a:rPr sz="1250" b="1" spc="-185" dirty="0">
                  <a:latin typeface="Arial"/>
                  <a:cs typeface="Arial"/>
                </a:rPr>
                <a:t> </a:t>
              </a:r>
              <a:r>
                <a:rPr sz="1250" b="1" spc="-30" dirty="0">
                  <a:latin typeface="Arial"/>
                  <a:cs typeface="Arial"/>
                </a:rPr>
                <a:t>de</a:t>
              </a:r>
              <a:r>
                <a:rPr sz="1250" b="1" spc="-185" dirty="0">
                  <a:latin typeface="Arial"/>
                  <a:cs typeface="Arial"/>
                </a:rPr>
                <a:t> </a:t>
              </a:r>
              <a:r>
                <a:rPr sz="1250" b="1" spc="-75" dirty="0">
                  <a:latin typeface="Arial"/>
                  <a:cs typeface="Arial"/>
                </a:rPr>
                <a:t>Commencement  </a:t>
              </a:r>
              <a:r>
                <a:rPr sz="1250" b="1" spc="-30" dirty="0">
                  <a:latin typeface="Arial"/>
                  <a:cs typeface="Arial"/>
                </a:rPr>
                <a:t>de </a:t>
              </a:r>
              <a:r>
                <a:rPr sz="1250" b="1" spc="-75" dirty="0">
                  <a:latin typeface="Arial"/>
                  <a:cs typeface="Arial"/>
                </a:rPr>
                <a:t>Travaux</a:t>
              </a:r>
              <a:r>
                <a:rPr sz="1250" b="1" spc="-120" dirty="0">
                  <a:latin typeface="Arial"/>
                  <a:cs typeface="Arial"/>
                </a:rPr>
                <a:t> </a:t>
              </a:r>
              <a:r>
                <a:rPr sz="1250" b="1" spc="-75" dirty="0">
                  <a:latin typeface="Arial"/>
                  <a:cs typeface="Arial"/>
                </a:rPr>
                <a:t>(DICT)</a:t>
              </a:r>
              <a:endParaRPr sz="1250">
                <a:latin typeface="Arial"/>
                <a:cs typeface="Arial"/>
              </a:endParaRPr>
            </a:p>
            <a:p>
              <a:pPr algn="ctr">
                <a:lnSpc>
                  <a:spcPct val="100000"/>
                </a:lnSpc>
                <a:spcBef>
                  <a:spcPts val="20"/>
                </a:spcBef>
              </a:pPr>
              <a:r>
                <a:rPr sz="1250" spc="15" dirty="0">
                  <a:latin typeface="Arial"/>
                  <a:cs typeface="Arial"/>
                </a:rPr>
                <a:t>à</a:t>
              </a:r>
              <a:r>
                <a:rPr sz="1250" spc="-210" dirty="0">
                  <a:latin typeface="Arial"/>
                  <a:cs typeface="Arial"/>
                </a:rPr>
                <a:t> </a:t>
              </a:r>
              <a:r>
                <a:rPr sz="1250" spc="-60" dirty="0">
                  <a:latin typeface="Arial"/>
                  <a:cs typeface="Arial"/>
                </a:rPr>
                <a:t>chaque</a:t>
              </a:r>
              <a:r>
                <a:rPr sz="1250" spc="-210" dirty="0">
                  <a:latin typeface="Arial"/>
                  <a:cs typeface="Arial"/>
                </a:rPr>
                <a:t> </a:t>
              </a:r>
              <a:r>
                <a:rPr sz="1250" spc="-80" dirty="0">
                  <a:latin typeface="Arial"/>
                  <a:cs typeface="Arial"/>
                </a:rPr>
                <a:t>exploitant</a:t>
              </a:r>
              <a:endParaRPr sz="1250">
                <a:latin typeface="Arial"/>
                <a:cs typeface="Arial"/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9842799" y="1421899"/>
              <a:ext cx="2200910" cy="1057910"/>
            </a:xfrm>
            <a:custGeom>
              <a:avLst/>
              <a:gdLst/>
              <a:ahLst/>
              <a:cxnLst/>
              <a:rect l="l" t="t" r="r" b="b"/>
              <a:pathLst>
                <a:path w="2200909" h="1057910">
                  <a:moveTo>
                    <a:pt x="0" y="0"/>
                  </a:moveTo>
                  <a:lnTo>
                    <a:pt x="0" y="827239"/>
                  </a:lnTo>
                  <a:lnTo>
                    <a:pt x="3600" y="960441"/>
                  </a:lnTo>
                  <a:lnTo>
                    <a:pt x="28800" y="1028842"/>
                  </a:lnTo>
                  <a:lnTo>
                    <a:pt x="97201" y="1054043"/>
                  </a:lnTo>
                  <a:lnTo>
                    <a:pt x="230403" y="1057643"/>
                  </a:lnTo>
                  <a:lnTo>
                    <a:pt x="1970265" y="1057643"/>
                  </a:lnTo>
                  <a:lnTo>
                    <a:pt x="2103459" y="1054043"/>
                  </a:lnTo>
                  <a:lnTo>
                    <a:pt x="2171857" y="1028842"/>
                  </a:lnTo>
                  <a:lnTo>
                    <a:pt x="2197056" y="960441"/>
                  </a:lnTo>
                  <a:lnTo>
                    <a:pt x="2200656" y="827239"/>
                  </a:lnTo>
                  <a:lnTo>
                    <a:pt x="2200656" y="0"/>
                  </a:lnTo>
                  <a:lnTo>
                    <a:pt x="0" y="0"/>
                  </a:lnTo>
                  <a:close/>
                </a:path>
              </a:pathLst>
            </a:custGeom>
            <a:ln w="5080">
              <a:solidFill>
                <a:srgbClr val="922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9799599" y="2784139"/>
              <a:ext cx="2200910" cy="692150"/>
            </a:xfrm>
            <a:custGeom>
              <a:avLst/>
              <a:gdLst/>
              <a:ahLst/>
              <a:cxnLst/>
              <a:rect l="l" t="t" r="r" b="b"/>
              <a:pathLst>
                <a:path w="2200909" h="692150">
                  <a:moveTo>
                    <a:pt x="2200656" y="0"/>
                  </a:moveTo>
                  <a:lnTo>
                    <a:pt x="0" y="0"/>
                  </a:lnTo>
                  <a:lnTo>
                    <a:pt x="0" y="461479"/>
                  </a:lnTo>
                  <a:lnTo>
                    <a:pt x="3600" y="594681"/>
                  </a:lnTo>
                  <a:lnTo>
                    <a:pt x="28800" y="663082"/>
                  </a:lnTo>
                  <a:lnTo>
                    <a:pt x="97201" y="688283"/>
                  </a:lnTo>
                  <a:lnTo>
                    <a:pt x="230403" y="691883"/>
                  </a:lnTo>
                  <a:lnTo>
                    <a:pt x="1970265" y="691883"/>
                  </a:lnTo>
                  <a:lnTo>
                    <a:pt x="2103459" y="688283"/>
                  </a:lnTo>
                  <a:lnTo>
                    <a:pt x="2171857" y="663082"/>
                  </a:lnTo>
                  <a:lnTo>
                    <a:pt x="2197056" y="594681"/>
                  </a:lnTo>
                  <a:lnTo>
                    <a:pt x="2200656" y="461479"/>
                  </a:lnTo>
                  <a:lnTo>
                    <a:pt x="22006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 txBox="1"/>
            <p:nvPr/>
          </p:nvSpPr>
          <p:spPr>
            <a:xfrm>
              <a:off x="9983674" y="2825463"/>
              <a:ext cx="1809750" cy="60007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algn="ctr">
                <a:lnSpc>
                  <a:spcPct val="106300"/>
                </a:lnSpc>
              </a:pPr>
              <a:r>
                <a:rPr sz="1250" spc="-65" dirty="0">
                  <a:latin typeface="Arial"/>
                  <a:cs typeface="Arial"/>
                </a:rPr>
                <a:t>Relance</a:t>
              </a:r>
              <a:r>
                <a:rPr sz="1250" spc="-180" dirty="0">
                  <a:latin typeface="Arial"/>
                  <a:cs typeface="Arial"/>
                </a:rPr>
                <a:t> </a:t>
              </a:r>
              <a:r>
                <a:rPr sz="1250" spc="-65" dirty="0">
                  <a:latin typeface="Arial"/>
                  <a:cs typeface="Arial"/>
                </a:rPr>
                <a:t>lettre</a:t>
              </a:r>
              <a:r>
                <a:rPr sz="1250" spc="-180" dirty="0">
                  <a:latin typeface="Arial"/>
                  <a:cs typeface="Arial"/>
                </a:rPr>
                <a:t> </a:t>
              </a:r>
              <a:r>
                <a:rPr sz="1250" spc="-30" dirty="0">
                  <a:latin typeface="Arial"/>
                  <a:cs typeface="Arial"/>
                </a:rPr>
                <a:t>de</a:t>
              </a:r>
              <a:r>
                <a:rPr sz="1250" spc="-185" dirty="0">
                  <a:latin typeface="Arial"/>
                  <a:cs typeface="Arial"/>
                </a:rPr>
                <a:t> </a:t>
              </a:r>
              <a:r>
                <a:rPr sz="1250" spc="-65" dirty="0">
                  <a:latin typeface="Arial"/>
                  <a:cs typeface="Arial"/>
                </a:rPr>
                <a:t>rappel</a:t>
              </a:r>
              <a:r>
                <a:rPr sz="1250" spc="-185" dirty="0">
                  <a:latin typeface="Arial"/>
                  <a:cs typeface="Arial"/>
                </a:rPr>
                <a:t> </a:t>
              </a:r>
              <a:r>
                <a:rPr sz="1250" spc="-75" dirty="0">
                  <a:latin typeface="Arial"/>
                  <a:cs typeface="Arial"/>
                </a:rPr>
                <a:t>avec  </a:t>
              </a:r>
              <a:r>
                <a:rPr sz="1250" spc="-60" dirty="0">
                  <a:latin typeface="Arial"/>
                  <a:cs typeface="Arial"/>
                </a:rPr>
                <a:t>accusé</a:t>
              </a:r>
              <a:r>
                <a:rPr sz="1250" spc="-185" dirty="0">
                  <a:latin typeface="Arial"/>
                  <a:cs typeface="Arial"/>
                </a:rPr>
                <a:t> </a:t>
              </a:r>
              <a:r>
                <a:rPr sz="1250" spc="-30" dirty="0">
                  <a:latin typeface="Arial"/>
                  <a:cs typeface="Arial"/>
                </a:rPr>
                <a:t>de</a:t>
              </a:r>
              <a:r>
                <a:rPr sz="1250" spc="-190" dirty="0">
                  <a:latin typeface="Arial"/>
                  <a:cs typeface="Arial"/>
                </a:rPr>
                <a:t> </a:t>
              </a:r>
              <a:r>
                <a:rPr sz="1250" spc="-70" dirty="0">
                  <a:latin typeface="Arial"/>
                  <a:cs typeface="Arial"/>
                </a:rPr>
                <a:t>réception</a:t>
              </a:r>
              <a:r>
                <a:rPr sz="1250" spc="-190" dirty="0">
                  <a:latin typeface="Arial"/>
                  <a:cs typeface="Arial"/>
                </a:rPr>
                <a:t> </a:t>
              </a:r>
              <a:r>
                <a:rPr sz="1250" spc="-75" dirty="0">
                  <a:latin typeface="Arial"/>
                  <a:cs typeface="Arial"/>
                </a:rPr>
                <a:t>(LRAR)  </a:t>
              </a:r>
              <a:r>
                <a:rPr sz="1100" i="1" spc="-35" dirty="0">
                  <a:solidFill>
                    <a:srgbClr val="4B4B4B"/>
                  </a:solidFill>
                  <a:latin typeface="Arial"/>
                  <a:cs typeface="Arial"/>
                </a:rPr>
                <a:t>si</a:t>
              </a:r>
              <a:r>
                <a:rPr sz="1100" i="1" spc="-165" dirty="0">
                  <a:solidFill>
                    <a:srgbClr val="4B4B4B"/>
                  </a:solidFill>
                  <a:latin typeface="Arial"/>
                  <a:cs typeface="Arial"/>
                </a:rPr>
                <a:t> </a:t>
              </a:r>
              <a:r>
                <a:rPr sz="1100" i="1" spc="-60" dirty="0">
                  <a:solidFill>
                    <a:srgbClr val="4B4B4B"/>
                  </a:solidFill>
                  <a:latin typeface="Arial"/>
                  <a:cs typeface="Arial"/>
                </a:rPr>
                <a:t>absence</a:t>
              </a:r>
              <a:r>
                <a:rPr sz="1100" i="1" spc="-160" dirty="0">
                  <a:solidFill>
                    <a:srgbClr val="4B4B4B"/>
                  </a:solidFill>
                  <a:latin typeface="Arial"/>
                  <a:cs typeface="Arial"/>
                </a:rPr>
                <a:t> </a:t>
              </a:r>
              <a:r>
                <a:rPr sz="1100" i="1" spc="-30" dirty="0">
                  <a:solidFill>
                    <a:srgbClr val="4B4B4B"/>
                  </a:solidFill>
                  <a:latin typeface="Arial"/>
                  <a:cs typeface="Arial"/>
                </a:rPr>
                <a:t>de</a:t>
              </a:r>
              <a:r>
                <a:rPr sz="1100" i="1" spc="-165" dirty="0">
                  <a:solidFill>
                    <a:srgbClr val="4B4B4B"/>
                  </a:solidFill>
                  <a:latin typeface="Arial"/>
                  <a:cs typeface="Arial"/>
                </a:rPr>
                <a:t> </a:t>
              </a:r>
              <a:r>
                <a:rPr sz="1100" i="1" spc="-65" dirty="0">
                  <a:solidFill>
                    <a:srgbClr val="4B4B4B"/>
                  </a:solidFill>
                  <a:latin typeface="Arial"/>
                  <a:cs typeface="Arial"/>
                </a:rPr>
                <a:t>récépissé</a:t>
              </a:r>
              <a:r>
                <a:rPr sz="1100" i="1" spc="-165" dirty="0">
                  <a:solidFill>
                    <a:srgbClr val="4B4B4B"/>
                  </a:solidFill>
                  <a:latin typeface="Arial"/>
                  <a:cs typeface="Arial"/>
                </a:rPr>
                <a:t> </a:t>
              </a:r>
              <a:r>
                <a:rPr sz="1100" i="1" spc="-75" dirty="0">
                  <a:solidFill>
                    <a:srgbClr val="4B4B4B"/>
                  </a:solidFill>
                  <a:latin typeface="Arial"/>
                  <a:cs typeface="Arial"/>
                </a:rPr>
                <a:t>(7)</a:t>
              </a:r>
              <a:endParaRPr sz="1100">
                <a:latin typeface="Arial"/>
                <a:cs typeface="Arial"/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9799599" y="2784139"/>
              <a:ext cx="2200910" cy="692150"/>
            </a:xfrm>
            <a:custGeom>
              <a:avLst/>
              <a:gdLst/>
              <a:ahLst/>
              <a:cxnLst/>
              <a:rect l="l" t="t" r="r" b="b"/>
              <a:pathLst>
                <a:path w="2200909" h="692150">
                  <a:moveTo>
                    <a:pt x="0" y="0"/>
                  </a:moveTo>
                  <a:lnTo>
                    <a:pt x="0" y="461479"/>
                  </a:lnTo>
                  <a:lnTo>
                    <a:pt x="3600" y="594681"/>
                  </a:lnTo>
                  <a:lnTo>
                    <a:pt x="28800" y="663082"/>
                  </a:lnTo>
                  <a:lnTo>
                    <a:pt x="97201" y="688283"/>
                  </a:lnTo>
                  <a:lnTo>
                    <a:pt x="230403" y="691883"/>
                  </a:lnTo>
                  <a:lnTo>
                    <a:pt x="1970265" y="691883"/>
                  </a:lnTo>
                  <a:lnTo>
                    <a:pt x="2103459" y="688283"/>
                  </a:lnTo>
                  <a:lnTo>
                    <a:pt x="2171857" y="663082"/>
                  </a:lnTo>
                  <a:lnTo>
                    <a:pt x="2197056" y="594681"/>
                  </a:lnTo>
                  <a:lnTo>
                    <a:pt x="2200656" y="461479"/>
                  </a:lnTo>
                  <a:lnTo>
                    <a:pt x="2200656" y="0"/>
                  </a:lnTo>
                  <a:lnTo>
                    <a:pt x="0" y="0"/>
                  </a:lnTo>
                  <a:close/>
                </a:path>
              </a:pathLst>
            </a:custGeom>
            <a:ln w="5080">
              <a:solidFill>
                <a:srgbClr val="922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9848939" y="1427996"/>
              <a:ext cx="371475" cy="204470"/>
            </a:xfrm>
            <a:custGeom>
              <a:avLst/>
              <a:gdLst/>
              <a:ahLst/>
              <a:cxnLst/>
              <a:rect l="l" t="t" r="r" b="b"/>
              <a:pathLst>
                <a:path w="371475" h="204469">
                  <a:moveTo>
                    <a:pt x="208838" y="0"/>
                  </a:moveTo>
                  <a:lnTo>
                    <a:pt x="0" y="0"/>
                  </a:lnTo>
                  <a:lnTo>
                    <a:pt x="0" y="33400"/>
                  </a:lnTo>
                  <a:lnTo>
                    <a:pt x="4241" y="93910"/>
                  </a:lnTo>
                  <a:lnTo>
                    <a:pt x="17184" y="138986"/>
                  </a:lnTo>
                  <a:lnTo>
                    <a:pt x="39158" y="170605"/>
                  </a:lnTo>
                  <a:lnTo>
                    <a:pt x="111511" y="201377"/>
                  </a:lnTo>
                  <a:lnTo>
                    <a:pt x="162547" y="204482"/>
                  </a:lnTo>
                  <a:lnTo>
                    <a:pt x="371386" y="204482"/>
                  </a:lnTo>
                  <a:lnTo>
                    <a:pt x="320350" y="201377"/>
                  </a:lnTo>
                  <a:lnTo>
                    <a:pt x="279330" y="190743"/>
                  </a:lnTo>
                  <a:lnTo>
                    <a:pt x="247997" y="170605"/>
                  </a:lnTo>
                  <a:lnTo>
                    <a:pt x="226023" y="138986"/>
                  </a:lnTo>
                  <a:lnTo>
                    <a:pt x="213080" y="93910"/>
                  </a:lnTo>
                  <a:lnTo>
                    <a:pt x="208838" y="33400"/>
                  </a:lnTo>
                  <a:lnTo>
                    <a:pt x="208838" y="0"/>
                  </a:lnTo>
                  <a:close/>
                </a:path>
              </a:pathLst>
            </a:custGeom>
            <a:solidFill>
              <a:srgbClr val="E94C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9799599" y="5875820"/>
              <a:ext cx="2200910" cy="1242060"/>
            </a:xfrm>
            <a:custGeom>
              <a:avLst/>
              <a:gdLst/>
              <a:ahLst/>
              <a:cxnLst/>
              <a:rect l="l" t="t" r="r" b="b"/>
              <a:pathLst>
                <a:path w="2200909" h="1242059">
                  <a:moveTo>
                    <a:pt x="2200656" y="0"/>
                  </a:moveTo>
                  <a:lnTo>
                    <a:pt x="0" y="0"/>
                  </a:lnTo>
                  <a:lnTo>
                    <a:pt x="0" y="1011555"/>
                  </a:lnTo>
                  <a:lnTo>
                    <a:pt x="3600" y="1144756"/>
                  </a:lnTo>
                  <a:lnTo>
                    <a:pt x="28800" y="1213157"/>
                  </a:lnTo>
                  <a:lnTo>
                    <a:pt x="97201" y="1238358"/>
                  </a:lnTo>
                  <a:lnTo>
                    <a:pt x="230403" y="1241958"/>
                  </a:lnTo>
                  <a:lnTo>
                    <a:pt x="1970265" y="1241958"/>
                  </a:lnTo>
                  <a:lnTo>
                    <a:pt x="2103459" y="1238358"/>
                  </a:lnTo>
                  <a:lnTo>
                    <a:pt x="2171857" y="1213157"/>
                  </a:lnTo>
                  <a:lnTo>
                    <a:pt x="2197056" y="1144756"/>
                  </a:lnTo>
                  <a:lnTo>
                    <a:pt x="2200656" y="1011555"/>
                  </a:lnTo>
                  <a:lnTo>
                    <a:pt x="22006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 txBox="1"/>
            <p:nvPr/>
          </p:nvSpPr>
          <p:spPr>
            <a:xfrm>
              <a:off x="9878133" y="5912147"/>
              <a:ext cx="2021205" cy="117411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09855" marR="48895" indent="114935">
                <a:lnSpc>
                  <a:spcPct val="101299"/>
                </a:lnSpc>
              </a:pPr>
              <a:r>
                <a:rPr sz="1250" b="1" spc="-65" dirty="0">
                  <a:latin typeface="Arial"/>
                  <a:cs typeface="Arial"/>
                </a:rPr>
                <a:t>Informe</a:t>
              </a:r>
              <a:r>
                <a:rPr sz="1250" b="1" spc="-190" dirty="0">
                  <a:latin typeface="Arial"/>
                  <a:cs typeface="Arial"/>
                </a:rPr>
                <a:t> </a:t>
              </a:r>
              <a:r>
                <a:rPr sz="1250" b="1" spc="-45" dirty="0">
                  <a:latin typeface="Arial"/>
                  <a:cs typeface="Arial"/>
                </a:rPr>
                <a:t>son</a:t>
              </a:r>
              <a:r>
                <a:rPr sz="1250" b="1" spc="-185" dirty="0">
                  <a:latin typeface="Arial"/>
                  <a:cs typeface="Arial"/>
                </a:rPr>
                <a:t> </a:t>
              </a:r>
              <a:r>
                <a:rPr sz="1250" b="1" spc="-65" dirty="0">
                  <a:latin typeface="Arial"/>
                  <a:cs typeface="Arial"/>
                </a:rPr>
                <a:t>personnel</a:t>
              </a:r>
              <a:r>
                <a:rPr sz="1250" b="1" spc="-190" dirty="0">
                  <a:latin typeface="Arial"/>
                  <a:cs typeface="Arial"/>
                </a:rPr>
                <a:t> </a:t>
              </a:r>
              <a:r>
                <a:rPr sz="1250" spc="-80" dirty="0">
                  <a:latin typeface="Arial"/>
                  <a:cs typeface="Arial"/>
                </a:rPr>
                <a:t>sur  </a:t>
              </a:r>
              <a:r>
                <a:rPr sz="1250" spc="-35" dirty="0">
                  <a:latin typeface="Arial"/>
                  <a:cs typeface="Arial"/>
                </a:rPr>
                <a:t>la </a:t>
              </a:r>
              <a:r>
                <a:rPr sz="1250" spc="-75" dirty="0">
                  <a:latin typeface="Arial"/>
                  <a:cs typeface="Arial"/>
                </a:rPr>
                <a:t>localisation </a:t>
              </a:r>
              <a:r>
                <a:rPr sz="1250" spc="-35" dirty="0">
                  <a:latin typeface="Arial"/>
                  <a:cs typeface="Arial"/>
                </a:rPr>
                <a:t>et </a:t>
              </a:r>
              <a:r>
                <a:rPr sz="1250" spc="-50" dirty="0">
                  <a:latin typeface="Arial"/>
                  <a:cs typeface="Arial"/>
                </a:rPr>
                <a:t>les </a:t>
              </a:r>
              <a:r>
                <a:rPr sz="1250" spc="-75" dirty="0">
                  <a:latin typeface="Arial"/>
                  <a:cs typeface="Arial"/>
                </a:rPr>
                <a:t>mesures  </a:t>
              </a:r>
              <a:r>
                <a:rPr sz="1250" spc="-30" dirty="0">
                  <a:latin typeface="Arial"/>
                  <a:cs typeface="Arial"/>
                </a:rPr>
                <a:t>de</a:t>
              </a:r>
              <a:r>
                <a:rPr sz="1250" spc="-185" dirty="0">
                  <a:latin typeface="Arial"/>
                  <a:cs typeface="Arial"/>
                </a:rPr>
                <a:t> </a:t>
              </a:r>
              <a:r>
                <a:rPr sz="1250" spc="-70" dirty="0">
                  <a:latin typeface="Arial"/>
                  <a:cs typeface="Arial"/>
                </a:rPr>
                <a:t>sécurité,</a:t>
              </a:r>
              <a:r>
                <a:rPr sz="1250" spc="-185" dirty="0">
                  <a:latin typeface="Arial"/>
                  <a:cs typeface="Arial"/>
                </a:rPr>
                <a:t> </a:t>
              </a:r>
              <a:r>
                <a:rPr sz="1250" spc="-35" dirty="0">
                  <a:latin typeface="Arial"/>
                  <a:cs typeface="Arial"/>
                </a:rPr>
                <a:t>et</a:t>
              </a:r>
              <a:r>
                <a:rPr sz="1250" spc="-185" dirty="0">
                  <a:latin typeface="Arial"/>
                  <a:cs typeface="Arial"/>
                </a:rPr>
                <a:t> </a:t>
              </a:r>
              <a:r>
                <a:rPr sz="1250" b="1" spc="-65" dirty="0">
                  <a:latin typeface="Arial"/>
                  <a:cs typeface="Arial"/>
                </a:rPr>
                <a:t>s’assure</a:t>
              </a:r>
              <a:r>
                <a:rPr sz="1250" b="1" spc="-180" dirty="0">
                  <a:latin typeface="Arial"/>
                  <a:cs typeface="Arial"/>
                </a:rPr>
                <a:t> </a:t>
              </a:r>
              <a:r>
                <a:rPr sz="1250" b="1" spc="-30" dirty="0">
                  <a:latin typeface="Arial"/>
                  <a:cs typeface="Arial"/>
                </a:rPr>
                <a:t>de</a:t>
              </a:r>
              <a:r>
                <a:rPr sz="1250" b="1" spc="-185" dirty="0">
                  <a:latin typeface="Arial"/>
                  <a:cs typeface="Arial"/>
                </a:rPr>
                <a:t> </a:t>
              </a:r>
              <a:r>
                <a:rPr sz="1250" b="1" spc="-80" dirty="0">
                  <a:latin typeface="Arial"/>
                  <a:cs typeface="Arial"/>
                </a:rPr>
                <a:t>la</a:t>
              </a:r>
              <a:endParaRPr sz="1250">
                <a:latin typeface="Arial"/>
                <a:cs typeface="Arial"/>
              </a:endParaRPr>
            </a:p>
            <a:p>
              <a:pPr marL="12700" marR="5080" algn="ctr">
                <a:lnSpc>
                  <a:spcPct val="101299"/>
                </a:lnSpc>
              </a:pPr>
              <a:r>
                <a:rPr sz="1250" b="1" spc="-70" dirty="0">
                  <a:latin typeface="Arial"/>
                  <a:cs typeface="Arial"/>
                </a:rPr>
                <a:t>disponibilité</a:t>
              </a:r>
              <a:r>
                <a:rPr sz="1250" b="1" spc="-190" dirty="0">
                  <a:latin typeface="Arial"/>
                  <a:cs typeface="Arial"/>
                </a:rPr>
                <a:t> </a:t>
              </a:r>
              <a:r>
                <a:rPr sz="1250" b="1" spc="-45" dirty="0">
                  <a:latin typeface="Arial"/>
                  <a:cs typeface="Arial"/>
                </a:rPr>
                <a:t>des</a:t>
              </a:r>
              <a:r>
                <a:rPr sz="1250" b="1" spc="-190" dirty="0">
                  <a:latin typeface="Arial"/>
                  <a:cs typeface="Arial"/>
                </a:rPr>
                <a:t> </a:t>
              </a:r>
              <a:r>
                <a:rPr sz="1250" b="1" spc="-80" dirty="0">
                  <a:latin typeface="Arial"/>
                  <a:cs typeface="Arial"/>
                </a:rPr>
                <a:t>autorisations  </a:t>
              </a:r>
              <a:r>
                <a:rPr sz="1250" b="1" spc="-70" dirty="0">
                  <a:latin typeface="Arial"/>
                  <a:cs typeface="Arial"/>
                </a:rPr>
                <a:t>d’intervention</a:t>
              </a:r>
              <a:r>
                <a:rPr sz="1250" b="1" spc="-195" dirty="0">
                  <a:latin typeface="Arial"/>
                  <a:cs typeface="Arial"/>
                </a:rPr>
                <a:t> </a:t>
              </a:r>
              <a:r>
                <a:rPr sz="1250" b="1" spc="-65" dirty="0">
                  <a:latin typeface="Arial"/>
                  <a:cs typeface="Arial"/>
                </a:rPr>
                <a:t>fondées</a:t>
              </a:r>
              <a:r>
                <a:rPr sz="1250" b="1" spc="-190" dirty="0">
                  <a:latin typeface="Arial"/>
                  <a:cs typeface="Arial"/>
                </a:rPr>
                <a:t> </a:t>
              </a:r>
              <a:r>
                <a:rPr sz="1250" b="1" spc="-45" dirty="0">
                  <a:latin typeface="Arial"/>
                  <a:cs typeface="Arial"/>
                </a:rPr>
                <a:t>sur</a:t>
              </a:r>
              <a:r>
                <a:rPr sz="1250" b="1" spc="-185" dirty="0">
                  <a:latin typeface="Arial"/>
                  <a:cs typeface="Arial"/>
                </a:rPr>
                <a:t> </a:t>
              </a:r>
              <a:r>
                <a:rPr sz="1250" b="1" spc="-80" dirty="0">
                  <a:latin typeface="Arial"/>
                  <a:cs typeface="Arial"/>
                </a:rPr>
                <a:t>les  </a:t>
              </a:r>
              <a:r>
                <a:rPr sz="1250" b="1" spc="-75" dirty="0">
                  <a:latin typeface="Arial"/>
                  <a:cs typeface="Arial"/>
                </a:rPr>
                <a:t>compétences</a:t>
              </a:r>
              <a:endParaRPr sz="1250">
                <a:latin typeface="Arial"/>
                <a:cs typeface="Arial"/>
              </a:endParaRPr>
            </a:p>
          </p:txBody>
        </p:sp>
        <p:sp>
          <p:nvSpPr>
            <p:cNvPr id="54" name="object 54"/>
            <p:cNvSpPr/>
            <p:nvPr/>
          </p:nvSpPr>
          <p:spPr>
            <a:xfrm>
              <a:off x="9799599" y="5875820"/>
              <a:ext cx="2200910" cy="1242060"/>
            </a:xfrm>
            <a:custGeom>
              <a:avLst/>
              <a:gdLst/>
              <a:ahLst/>
              <a:cxnLst/>
              <a:rect l="l" t="t" r="r" b="b"/>
              <a:pathLst>
                <a:path w="2200909" h="1242059">
                  <a:moveTo>
                    <a:pt x="0" y="0"/>
                  </a:moveTo>
                  <a:lnTo>
                    <a:pt x="0" y="1011555"/>
                  </a:lnTo>
                  <a:lnTo>
                    <a:pt x="3600" y="1144756"/>
                  </a:lnTo>
                  <a:lnTo>
                    <a:pt x="28800" y="1213157"/>
                  </a:lnTo>
                  <a:lnTo>
                    <a:pt x="97201" y="1238358"/>
                  </a:lnTo>
                  <a:lnTo>
                    <a:pt x="230403" y="1241958"/>
                  </a:lnTo>
                  <a:lnTo>
                    <a:pt x="1970265" y="1241958"/>
                  </a:lnTo>
                  <a:lnTo>
                    <a:pt x="2103459" y="1238358"/>
                  </a:lnTo>
                  <a:lnTo>
                    <a:pt x="2171857" y="1213157"/>
                  </a:lnTo>
                  <a:lnTo>
                    <a:pt x="2197056" y="1144756"/>
                  </a:lnTo>
                  <a:lnTo>
                    <a:pt x="2200656" y="1011555"/>
                  </a:lnTo>
                  <a:lnTo>
                    <a:pt x="2200656" y="0"/>
                  </a:lnTo>
                  <a:lnTo>
                    <a:pt x="0" y="0"/>
                  </a:lnTo>
                  <a:close/>
                </a:path>
              </a:pathLst>
            </a:custGeom>
            <a:ln w="5080">
              <a:solidFill>
                <a:srgbClr val="922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9799599" y="5076620"/>
              <a:ext cx="2200910" cy="548005"/>
            </a:xfrm>
            <a:custGeom>
              <a:avLst/>
              <a:gdLst/>
              <a:ahLst/>
              <a:cxnLst/>
              <a:rect l="l" t="t" r="r" b="b"/>
              <a:pathLst>
                <a:path w="2200909" h="548004">
                  <a:moveTo>
                    <a:pt x="2200656" y="0"/>
                  </a:moveTo>
                  <a:lnTo>
                    <a:pt x="0" y="0"/>
                  </a:lnTo>
                  <a:lnTo>
                    <a:pt x="0" y="317474"/>
                  </a:lnTo>
                  <a:lnTo>
                    <a:pt x="3600" y="450676"/>
                  </a:lnTo>
                  <a:lnTo>
                    <a:pt x="28800" y="519077"/>
                  </a:lnTo>
                  <a:lnTo>
                    <a:pt x="97201" y="544277"/>
                  </a:lnTo>
                  <a:lnTo>
                    <a:pt x="230403" y="547878"/>
                  </a:lnTo>
                  <a:lnTo>
                    <a:pt x="1970265" y="547878"/>
                  </a:lnTo>
                  <a:lnTo>
                    <a:pt x="2103459" y="544277"/>
                  </a:lnTo>
                  <a:lnTo>
                    <a:pt x="2171857" y="519077"/>
                  </a:lnTo>
                  <a:lnTo>
                    <a:pt x="2197056" y="450676"/>
                  </a:lnTo>
                  <a:lnTo>
                    <a:pt x="2200656" y="317474"/>
                  </a:lnTo>
                  <a:lnTo>
                    <a:pt x="22006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 txBox="1"/>
            <p:nvPr/>
          </p:nvSpPr>
          <p:spPr>
            <a:xfrm>
              <a:off x="9894352" y="5154464"/>
              <a:ext cx="1988820" cy="39941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sz="1250" b="1" spc="-65" dirty="0">
                  <a:latin typeface="Arial"/>
                  <a:cs typeface="Arial"/>
                </a:rPr>
                <a:t>Prépare</a:t>
              </a:r>
              <a:r>
                <a:rPr sz="1250" b="1" spc="-195" dirty="0">
                  <a:latin typeface="Arial"/>
                  <a:cs typeface="Arial"/>
                </a:rPr>
                <a:t> </a:t>
              </a:r>
              <a:r>
                <a:rPr sz="1250" b="1" spc="-35" dirty="0">
                  <a:latin typeface="Arial"/>
                  <a:cs typeface="Arial"/>
                </a:rPr>
                <a:t>le</a:t>
              </a:r>
              <a:r>
                <a:rPr sz="1250" b="1" spc="-195" dirty="0">
                  <a:latin typeface="Arial"/>
                  <a:cs typeface="Arial"/>
                </a:rPr>
                <a:t> </a:t>
              </a:r>
              <a:r>
                <a:rPr sz="1250" b="1" spc="-80" dirty="0">
                  <a:latin typeface="Arial"/>
                  <a:cs typeface="Arial"/>
                </a:rPr>
                <a:t>chantier</a:t>
              </a:r>
              <a:endParaRPr sz="1250">
                <a:latin typeface="Arial"/>
                <a:cs typeface="Arial"/>
              </a:endParaRPr>
            </a:p>
            <a:p>
              <a:pPr algn="ctr">
                <a:lnSpc>
                  <a:spcPct val="100000"/>
                </a:lnSpc>
                <a:spcBef>
                  <a:spcPts val="20"/>
                </a:spcBef>
              </a:pPr>
              <a:r>
                <a:rPr sz="1250" spc="-30" dirty="0">
                  <a:latin typeface="Arial"/>
                  <a:cs typeface="Arial"/>
                </a:rPr>
                <a:t>en</a:t>
              </a:r>
              <a:r>
                <a:rPr sz="1250" spc="-185" dirty="0">
                  <a:latin typeface="Arial"/>
                  <a:cs typeface="Arial"/>
                </a:rPr>
                <a:t> </a:t>
              </a:r>
              <a:r>
                <a:rPr sz="1250" spc="-70" dirty="0">
                  <a:latin typeface="Arial"/>
                  <a:cs typeface="Arial"/>
                </a:rPr>
                <a:t>fonction</a:t>
              </a:r>
              <a:r>
                <a:rPr sz="1250" spc="-185" dirty="0">
                  <a:latin typeface="Arial"/>
                  <a:cs typeface="Arial"/>
                </a:rPr>
                <a:t> </a:t>
              </a:r>
              <a:r>
                <a:rPr sz="1250" spc="-45" dirty="0">
                  <a:latin typeface="Arial"/>
                  <a:cs typeface="Arial"/>
                </a:rPr>
                <a:t>des</a:t>
              </a:r>
              <a:r>
                <a:rPr sz="1250" spc="-185" dirty="0">
                  <a:latin typeface="Arial"/>
                  <a:cs typeface="Arial"/>
                </a:rPr>
                <a:t> </a:t>
              </a:r>
              <a:r>
                <a:rPr sz="1250" spc="-65" dirty="0">
                  <a:latin typeface="Arial"/>
                  <a:cs typeface="Arial"/>
                </a:rPr>
                <a:t>données</a:t>
              </a:r>
              <a:r>
                <a:rPr sz="1250" spc="-180" dirty="0">
                  <a:latin typeface="Arial"/>
                  <a:cs typeface="Arial"/>
                </a:rPr>
                <a:t> </a:t>
              </a:r>
              <a:r>
                <a:rPr sz="1250" spc="-75" dirty="0">
                  <a:latin typeface="Arial"/>
                  <a:cs typeface="Arial"/>
                </a:rPr>
                <a:t>reçues</a:t>
              </a:r>
              <a:endParaRPr sz="1250">
                <a:latin typeface="Arial"/>
                <a:cs typeface="Arial"/>
              </a:endParaRPr>
            </a:p>
          </p:txBody>
        </p:sp>
        <p:sp>
          <p:nvSpPr>
            <p:cNvPr id="57" name="object 57"/>
            <p:cNvSpPr/>
            <p:nvPr/>
          </p:nvSpPr>
          <p:spPr>
            <a:xfrm>
              <a:off x="9799599" y="5076620"/>
              <a:ext cx="2200910" cy="548005"/>
            </a:xfrm>
            <a:custGeom>
              <a:avLst/>
              <a:gdLst/>
              <a:ahLst/>
              <a:cxnLst/>
              <a:rect l="l" t="t" r="r" b="b"/>
              <a:pathLst>
                <a:path w="2200909" h="548004">
                  <a:moveTo>
                    <a:pt x="0" y="0"/>
                  </a:moveTo>
                  <a:lnTo>
                    <a:pt x="0" y="317474"/>
                  </a:lnTo>
                  <a:lnTo>
                    <a:pt x="3600" y="450676"/>
                  </a:lnTo>
                  <a:lnTo>
                    <a:pt x="28800" y="519077"/>
                  </a:lnTo>
                  <a:lnTo>
                    <a:pt x="97201" y="544277"/>
                  </a:lnTo>
                  <a:lnTo>
                    <a:pt x="230403" y="547878"/>
                  </a:lnTo>
                  <a:lnTo>
                    <a:pt x="1970265" y="547878"/>
                  </a:lnTo>
                  <a:lnTo>
                    <a:pt x="2103459" y="544277"/>
                  </a:lnTo>
                  <a:lnTo>
                    <a:pt x="2171857" y="519077"/>
                  </a:lnTo>
                  <a:lnTo>
                    <a:pt x="2197056" y="450676"/>
                  </a:lnTo>
                  <a:lnTo>
                    <a:pt x="2200656" y="317474"/>
                  </a:lnTo>
                  <a:lnTo>
                    <a:pt x="2200656" y="0"/>
                  </a:lnTo>
                  <a:lnTo>
                    <a:pt x="0" y="0"/>
                  </a:lnTo>
                  <a:close/>
                </a:path>
              </a:pathLst>
            </a:custGeom>
            <a:ln w="5080">
              <a:solidFill>
                <a:srgbClr val="922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9799599" y="7458379"/>
              <a:ext cx="2200910" cy="306070"/>
            </a:xfrm>
            <a:custGeom>
              <a:avLst/>
              <a:gdLst/>
              <a:ahLst/>
              <a:cxnLst/>
              <a:rect l="l" t="t" r="r" b="b"/>
              <a:pathLst>
                <a:path w="2200909" h="306070">
                  <a:moveTo>
                    <a:pt x="2200656" y="0"/>
                  </a:moveTo>
                  <a:lnTo>
                    <a:pt x="0" y="0"/>
                  </a:lnTo>
                  <a:lnTo>
                    <a:pt x="0" y="166255"/>
                  </a:lnTo>
                  <a:lnTo>
                    <a:pt x="2182" y="247019"/>
                  </a:lnTo>
                  <a:lnTo>
                    <a:pt x="17462" y="288493"/>
                  </a:lnTo>
                  <a:lnTo>
                    <a:pt x="58935" y="303772"/>
                  </a:lnTo>
                  <a:lnTo>
                    <a:pt x="139700" y="305955"/>
                  </a:lnTo>
                  <a:lnTo>
                    <a:pt x="2060956" y="305955"/>
                  </a:lnTo>
                  <a:lnTo>
                    <a:pt x="2141720" y="303772"/>
                  </a:lnTo>
                  <a:lnTo>
                    <a:pt x="2183193" y="288493"/>
                  </a:lnTo>
                  <a:lnTo>
                    <a:pt x="2198473" y="247019"/>
                  </a:lnTo>
                  <a:lnTo>
                    <a:pt x="2200656" y="166255"/>
                  </a:lnTo>
                  <a:lnTo>
                    <a:pt x="22006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 txBox="1"/>
            <p:nvPr/>
          </p:nvSpPr>
          <p:spPr>
            <a:xfrm>
              <a:off x="10237477" y="7511783"/>
              <a:ext cx="1303020" cy="19236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250" b="1" spc="-60" dirty="0">
                  <a:latin typeface="Arial"/>
                  <a:cs typeface="Arial"/>
                </a:rPr>
                <a:t>Engage</a:t>
              </a:r>
              <a:r>
                <a:rPr sz="1250" b="1" spc="-210" dirty="0">
                  <a:latin typeface="Arial"/>
                  <a:cs typeface="Arial"/>
                </a:rPr>
                <a:t> </a:t>
              </a:r>
              <a:r>
                <a:rPr sz="1250" b="1" spc="-50" dirty="0">
                  <a:latin typeface="Arial"/>
                  <a:cs typeface="Arial"/>
                </a:rPr>
                <a:t>les</a:t>
              </a:r>
              <a:r>
                <a:rPr sz="1250" b="1" spc="-210" dirty="0">
                  <a:latin typeface="Arial"/>
                  <a:cs typeface="Arial"/>
                </a:rPr>
                <a:t> </a:t>
              </a:r>
              <a:r>
                <a:rPr sz="1250" b="1" spc="-75" dirty="0">
                  <a:latin typeface="Arial"/>
                  <a:cs typeface="Arial"/>
                </a:rPr>
                <a:t>travaux</a:t>
              </a:r>
              <a:endParaRPr sz="1250">
                <a:latin typeface="Arial"/>
                <a:cs typeface="Arial"/>
              </a:endParaRPr>
            </a:p>
          </p:txBody>
        </p:sp>
        <p:sp>
          <p:nvSpPr>
            <p:cNvPr id="60" name="object 60"/>
            <p:cNvSpPr/>
            <p:nvPr/>
          </p:nvSpPr>
          <p:spPr>
            <a:xfrm>
              <a:off x="9799599" y="7458379"/>
              <a:ext cx="2200910" cy="306070"/>
            </a:xfrm>
            <a:custGeom>
              <a:avLst/>
              <a:gdLst/>
              <a:ahLst/>
              <a:cxnLst/>
              <a:rect l="l" t="t" r="r" b="b"/>
              <a:pathLst>
                <a:path w="2200909" h="306070">
                  <a:moveTo>
                    <a:pt x="0" y="0"/>
                  </a:moveTo>
                  <a:lnTo>
                    <a:pt x="0" y="166255"/>
                  </a:lnTo>
                  <a:lnTo>
                    <a:pt x="2182" y="247019"/>
                  </a:lnTo>
                  <a:lnTo>
                    <a:pt x="17462" y="288493"/>
                  </a:lnTo>
                  <a:lnTo>
                    <a:pt x="58935" y="303772"/>
                  </a:lnTo>
                  <a:lnTo>
                    <a:pt x="139700" y="305955"/>
                  </a:lnTo>
                  <a:lnTo>
                    <a:pt x="2060956" y="305955"/>
                  </a:lnTo>
                  <a:lnTo>
                    <a:pt x="2141720" y="303772"/>
                  </a:lnTo>
                  <a:lnTo>
                    <a:pt x="2183193" y="288493"/>
                  </a:lnTo>
                  <a:lnTo>
                    <a:pt x="2198473" y="247019"/>
                  </a:lnTo>
                  <a:lnTo>
                    <a:pt x="2200656" y="166255"/>
                  </a:lnTo>
                  <a:lnTo>
                    <a:pt x="2200656" y="0"/>
                  </a:lnTo>
                  <a:lnTo>
                    <a:pt x="0" y="0"/>
                  </a:lnTo>
                  <a:close/>
                </a:path>
              </a:pathLst>
            </a:custGeom>
            <a:ln w="5080">
              <a:solidFill>
                <a:srgbClr val="922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9799599" y="7999820"/>
              <a:ext cx="2200910" cy="306070"/>
            </a:xfrm>
            <a:custGeom>
              <a:avLst/>
              <a:gdLst/>
              <a:ahLst/>
              <a:cxnLst/>
              <a:rect l="l" t="t" r="r" b="b"/>
              <a:pathLst>
                <a:path w="2200909" h="306070">
                  <a:moveTo>
                    <a:pt x="2200656" y="0"/>
                  </a:moveTo>
                  <a:lnTo>
                    <a:pt x="0" y="0"/>
                  </a:lnTo>
                  <a:lnTo>
                    <a:pt x="0" y="166255"/>
                  </a:lnTo>
                  <a:lnTo>
                    <a:pt x="2182" y="247019"/>
                  </a:lnTo>
                  <a:lnTo>
                    <a:pt x="17462" y="288493"/>
                  </a:lnTo>
                  <a:lnTo>
                    <a:pt x="58935" y="303772"/>
                  </a:lnTo>
                  <a:lnTo>
                    <a:pt x="139700" y="305955"/>
                  </a:lnTo>
                  <a:lnTo>
                    <a:pt x="2060956" y="305955"/>
                  </a:lnTo>
                  <a:lnTo>
                    <a:pt x="2141720" y="303772"/>
                  </a:lnTo>
                  <a:lnTo>
                    <a:pt x="2183193" y="288493"/>
                  </a:lnTo>
                  <a:lnTo>
                    <a:pt x="2198473" y="247019"/>
                  </a:lnTo>
                  <a:lnTo>
                    <a:pt x="2200656" y="166255"/>
                  </a:lnTo>
                  <a:lnTo>
                    <a:pt x="22006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 txBox="1"/>
            <p:nvPr/>
          </p:nvSpPr>
          <p:spPr>
            <a:xfrm>
              <a:off x="9964570" y="8053224"/>
              <a:ext cx="1848485" cy="19236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250" b="1" spc="-65" dirty="0">
                  <a:latin typeface="Arial"/>
                  <a:cs typeface="Arial"/>
                </a:rPr>
                <a:t>Arrête</a:t>
              </a:r>
              <a:r>
                <a:rPr sz="1250" b="1" spc="-180" dirty="0">
                  <a:latin typeface="Arial"/>
                  <a:cs typeface="Arial"/>
                </a:rPr>
                <a:t> </a:t>
              </a:r>
              <a:r>
                <a:rPr sz="1250" b="1" spc="-50" dirty="0">
                  <a:latin typeface="Arial"/>
                  <a:cs typeface="Arial"/>
                </a:rPr>
                <a:t>les</a:t>
              </a:r>
              <a:r>
                <a:rPr sz="1250" b="1" spc="-185" dirty="0">
                  <a:latin typeface="Arial"/>
                  <a:cs typeface="Arial"/>
                </a:rPr>
                <a:t> </a:t>
              </a:r>
              <a:r>
                <a:rPr sz="1250" b="1" spc="-65" dirty="0">
                  <a:latin typeface="Arial"/>
                  <a:cs typeface="Arial"/>
                </a:rPr>
                <a:t>travaux</a:t>
              </a:r>
              <a:r>
                <a:rPr sz="1250" b="1" spc="-185" dirty="0">
                  <a:latin typeface="Arial"/>
                  <a:cs typeface="Arial"/>
                </a:rPr>
                <a:t> </a:t>
              </a:r>
              <a:r>
                <a:rPr sz="1250" b="1" spc="-35" dirty="0">
                  <a:latin typeface="Arial"/>
                  <a:cs typeface="Arial"/>
                </a:rPr>
                <a:t>si</a:t>
              </a:r>
              <a:r>
                <a:rPr sz="1250" b="1" spc="-185" dirty="0">
                  <a:latin typeface="Arial"/>
                  <a:cs typeface="Arial"/>
                </a:rPr>
                <a:t> </a:t>
              </a:r>
              <a:r>
                <a:rPr sz="1250" b="1" spc="-75" dirty="0">
                  <a:latin typeface="Arial"/>
                  <a:cs typeface="Arial"/>
                </a:rPr>
                <a:t>danger</a:t>
              </a:r>
              <a:endParaRPr sz="1250">
                <a:latin typeface="Arial"/>
                <a:cs typeface="Arial"/>
              </a:endParaRPr>
            </a:p>
          </p:txBody>
        </p:sp>
        <p:sp>
          <p:nvSpPr>
            <p:cNvPr id="63" name="object 63"/>
            <p:cNvSpPr/>
            <p:nvPr/>
          </p:nvSpPr>
          <p:spPr>
            <a:xfrm>
              <a:off x="9799599" y="7999820"/>
              <a:ext cx="2200910" cy="306070"/>
            </a:xfrm>
            <a:custGeom>
              <a:avLst/>
              <a:gdLst/>
              <a:ahLst/>
              <a:cxnLst/>
              <a:rect l="l" t="t" r="r" b="b"/>
              <a:pathLst>
                <a:path w="2200909" h="306070">
                  <a:moveTo>
                    <a:pt x="0" y="0"/>
                  </a:moveTo>
                  <a:lnTo>
                    <a:pt x="0" y="166255"/>
                  </a:lnTo>
                  <a:lnTo>
                    <a:pt x="2182" y="247019"/>
                  </a:lnTo>
                  <a:lnTo>
                    <a:pt x="17462" y="288493"/>
                  </a:lnTo>
                  <a:lnTo>
                    <a:pt x="58935" y="303772"/>
                  </a:lnTo>
                  <a:lnTo>
                    <a:pt x="139700" y="305955"/>
                  </a:lnTo>
                  <a:lnTo>
                    <a:pt x="2060956" y="305955"/>
                  </a:lnTo>
                  <a:lnTo>
                    <a:pt x="2141720" y="303772"/>
                  </a:lnTo>
                  <a:lnTo>
                    <a:pt x="2183193" y="288493"/>
                  </a:lnTo>
                  <a:lnTo>
                    <a:pt x="2198473" y="247019"/>
                  </a:lnTo>
                  <a:lnTo>
                    <a:pt x="2200656" y="166255"/>
                  </a:lnTo>
                  <a:lnTo>
                    <a:pt x="2200656" y="0"/>
                  </a:lnTo>
                  <a:lnTo>
                    <a:pt x="0" y="0"/>
                  </a:lnTo>
                  <a:close/>
                </a:path>
              </a:pathLst>
            </a:custGeom>
            <a:ln w="5080">
              <a:solidFill>
                <a:srgbClr val="922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9799599" y="8437580"/>
              <a:ext cx="2200910" cy="306070"/>
            </a:xfrm>
            <a:custGeom>
              <a:avLst/>
              <a:gdLst/>
              <a:ahLst/>
              <a:cxnLst/>
              <a:rect l="l" t="t" r="r" b="b"/>
              <a:pathLst>
                <a:path w="2200909" h="306070">
                  <a:moveTo>
                    <a:pt x="2200656" y="0"/>
                  </a:moveTo>
                  <a:lnTo>
                    <a:pt x="0" y="0"/>
                  </a:lnTo>
                  <a:lnTo>
                    <a:pt x="0" y="166255"/>
                  </a:lnTo>
                  <a:lnTo>
                    <a:pt x="2182" y="247019"/>
                  </a:lnTo>
                  <a:lnTo>
                    <a:pt x="17462" y="288493"/>
                  </a:lnTo>
                  <a:lnTo>
                    <a:pt x="58935" y="303772"/>
                  </a:lnTo>
                  <a:lnTo>
                    <a:pt x="139700" y="305955"/>
                  </a:lnTo>
                  <a:lnTo>
                    <a:pt x="2060956" y="305955"/>
                  </a:lnTo>
                  <a:lnTo>
                    <a:pt x="2141720" y="303772"/>
                  </a:lnTo>
                  <a:lnTo>
                    <a:pt x="2183193" y="288493"/>
                  </a:lnTo>
                  <a:lnTo>
                    <a:pt x="2198473" y="247019"/>
                  </a:lnTo>
                  <a:lnTo>
                    <a:pt x="2200656" y="166255"/>
                  </a:lnTo>
                  <a:lnTo>
                    <a:pt x="22006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 txBox="1"/>
            <p:nvPr/>
          </p:nvSpPr>
          <p:spPr>
            <a:xfrm>
              <a:off x="10207050" y="8490984"/>
              <a:ext cx="1363345" cy="19236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250" b="1" spc="-60" dirty="0">
                  <a:latin typeface="Arial"/>
                  <a:cs typeface="Arial"/>
                </a:rPr>
                <a:t>Reprend</a:t>
              </a:r>
              <a:r>
                <a:rPr sz="1250" b="1" spc="-215" dirty="0">
                  <a:latin typeface="Arial"/>
                  <a:cs typeface="Arial"/>
                </a:rPr>
                <a:t> </a:t>
              </a:r>
              <a:r>
                <a:rPr sz="1250" b="1" spc="-50" dirty="0">
                  <a:latin typeface="Arial"/>
                  <a:cs typeface="Arial"/>
                </a:rPr>
                <a:t>les</a:t>
              </a:r>
              <a:r>
                <a:rPr sz="1250" b="1" spc="-220" dirty="0">
                  <a:latin typeface="Arial"/>
                  <a:cs typeface="Arial"/>
                </a:rPr>
                <a:t> </a:t>
              </a:r>
              <a:r>
                <a:rPr sz="1250" b="1" spc="-75" dirty="0">
                  <a:latin typeface="Arial"/>
                  <a:cs typeface="Arial"/>
                </a:rPr>
                <a:t>travaux</a:t>
              </a:r>
              <a:endParaRPr sz="1250">
                <a:latin typeface="Arial"/>
                <a:cs typeface="Arial"/>
              </a:endParaRPr>
            </a:p>
          </p:txBody>
        </p:sp>
        <p:sp>
          <p:nvSpPr>
            <p:cNvPr id="66" name="object 66"/>
            <p:cNvSpPr/>
            <p:nvPr/>
          </p:nvSpPr>
          <p:spPr>
            <a:xfrm>
              <a:off x="9799599" y="8437580"/>
              <a:ext cx="2200910" cy="306070"/>
            </a:xfrm>
            <a:custGeom>
              <a:avLst/>
              <a:gdLst/>
              <a:ahLst/>
              <a:cxnLst/>
              <a:rect l="l" t="t" r="r" b="b"/>
              <a:pathLst>
                <a:path w="2200909" h="306070">
                  <a:moveTo>
                    <a:pt x="0" y="0"/>
                  </a:moveTo>
                  <a:lnTo>
                    <a:pt x="0" y="166255"/>
                  </a:lnTo>
                  <a:lnTo>
                    <a:pt x="2182" y="247019"/>
                  </a:lnTo>
                  <a:lnTo>
                    <a:pt x="17462" y="288493"/>
                  </a:lnTo>
                  <a:lnTo>
                    <a:pt x="58935" y="303772"/>
                  </a:lnTo>
                  <a:lnTo>
                    <a:pt x="139700" y="305955"/>
                  </a:lnTo>
                  <a:lnTo>
                    <a:pt x="2060956" y="305955"/>
                  </a:lnTo>
                  <a:lnTo>
                    <a:pt x="2141720" y="303772"/>
                  </a:lnTo>
                  <a:lnTo>
                    <a:pt x="2183193" y="288493"/>
                  </a:lnTo>
                  <a:lnTo>
                    <a:pt x="2198473" y="247019"/>
                  </a:lnTo>
                  <a:lnTo>
                    <a:pt x="2200656" y="166255"/>
                  </a:lnTo>
                  <a:lnTo>
                    <a:pt x="2200656" y="0"/>
                  </a:lnTo>
                  <a:lnTo>
                    <a:pt x="0" y="0"/>
                  </a:lnTo>
                  <a:close/>
                </a:path>
              </a:pathLst>
            </a:custGeom>
            <a:ln w="5080">
              <a:solidFill>
                <a:srgbClr val="922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9802858" y="5082715"/>
              <a:ext cx="371475" cy="204470"/>
            </a:xfrm>
            <a:custGeom>
              <a:avLst/>
              <a:gdLst/>
              <a:ahLst/>
              <a:cxnLst/>
              <a:rect l="l" t="t" r="r" b="b"/>
              <a:pathLst>
                <a:path w="371475" h="204470">
                  <a:moveTo>
                    <a:pt x="208838" y="0"/>
                  </a:moveTo>
                  <a:lnTo>
                    <a:pt x="0" y="0"/>
                  </a:lnTo>
                  <a:lnTo>
                    <a:pt x="0" y="33400"/>
                  </a:lnTo>
                  <a:lnTo>
                    <a:pt x="4241" y="93910"/>
                  </a:lnTo>
                  <a:lnTo>
                    <a:pt x="17184" y="138986"/>
                  </a:lnTo>
                  <a:lnTo>
                    <a:pt x="39158" y="170605"/>
                  </a:lnTo>
                  <a:lnTo>
                    <a:pt x="111511" y="201377"/>
                  </a:lnTo>
                  <a:lnTo>
                    <a:pt x="162547" y="204482"/>
                  </a:lnTo>
                  <a:lnTo>
                    <a:pt x="371386" y="204482"/>
                  </a:lnTo>
                  <a:lnTo>
                    <a:pt x="320350" y="201377"/>
                  </a:lnTo>
                  <a:lnTo>
                    <a:pt x="279330" y="190743"/>
                  </a:lnTo>
                  <a:lnTo>
                    <a:pt x="247997" y="170605"/>
                  </a:lnTo>
                  <a:lnTo>
                    <a:pt x="226023" y="138986"/>
                  </a:lnTo>
                  <a:lnTo>
                    <a:pt x="213080" y="93910"/>
                  </a:lnTo>
                  <a:lnTo>
                    <a:pt x="208838" y="33400"/>
                  </a:lnTo>
                  <a:lnTo>
                    <a:pt x="208838" y="0"/>
                  </a:lnTo>
                  <a:close/>
                </a:path>
              </a:pathLst>
            </a:custGeom>
            <a:solidFill>
              <a:srgbClr val="E94C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9797098" y="7464476"/>
              <a:ext cx="371475" cy="204470"/>
            </a:xfrm>
            <a:custGeom>
              <a:avLst/>
              <a:gdLst/>
              <a:ahLst/>
              <a:cxnLst/>
              <a:rect l="l" t="t" r="r" b="b"/>
              <a:pathLst>
                <a:path w="371475" h="204470">
                  <a:moveTo>
                    <a:pt x="208838" y="0"/>
                  </a:moveTo>
                  <a:lnTo>
                    <a:pt x="0" y="0"/>
                  </a:lnTo>
                  <a:lnTo>
                    <a:pt x="0" y="33400"/>
                  </a:lnTo>
                  <a:lnTo>
                    <a:pt x="4241" y="93910"/>
                  </a:lnTo>
                  <a:lnTo>
                    <a:pt x="17184" y="138986"/>
                  </a:lnTo>
                  <a:lnTo>
                    <a:pt x="39158" y="170605"/>
                  </a:lnTo>
                  <a:lnTo>
                    <a:pt x="111511" y="201377"/>
                  </a:lnTo>
                  <a:lnTo>
                    <a:pt x="162547" y="204482"/>
                  </a:lnTo>
                  <a:lnTo>
                    <a:pt x="371386" y="204482"/>
                  </a:lnTo>
                  <a:lnTo>
                    <a:pt x="320350" y="201377"/>
                  </a:lnTo>
                  <a:lnTo>
                    <a:pt x="279330" y="190743"/>
                  </a:lnTo>
                  <a:lnTo>
                    <a:pt x="247997" y="170605"/>
                  </a:lnTo>
                  <a:lnTo>
                    <a:pt x="226023" y="138986"/>
                  </a:lnTo>
                  <a:lnTo>
                    <a:pt x="213080" y="93910"/>
                  </a:lnTo>
                  <a:lnTo>
                    <a:pt x="208838" y="33400"/>
                  </a:lnTo>
                  <a:lnTo>
                    <a:pt x="208838" y="0"/>
                  </a:lnTo>
                  <a:close/>
                </a:path>
              </a:pathLst>
            </a:custGeom>
            <a:solidFill>
              <a:srgbClr val="E94C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9805738" y="5876155"/>
              <a:ext cx="371475" cy="204470"/>
            </a:xfrm>
            <a:custGeom>
              <a:avLst/>
              <a:gdLst/>
              <a:ahLst/>
              <a:cxnLst/>
              <a:rect l="l" t="t" r="r" b="b"/>
              <a:pathLst>
                <a:path w="371475" h="204470">
                  <a:moveTo>
                    <a:pt x="208838" y="0"/>
                  </a:moveTo>
                  <a:lnTo>
                    <a:pt x="0" y="0"/>
                  </a:lnTo>
                  <a:lnTo>
                    <a:pt x="0" y="33400"/>
                  </a:lnTo>
                  <a:lnTo>
                    <a:pt x="4241" y="93910"/>
                  </a:lnTo>
                  <a:lnTo>
                    <a:pt x="17184" y="138986"/>
                  </a:lnTo>
                  <a:lnTo>
                    <a:pt x="39158" y="170605"/>
                  </a:lnTo>
                  <a:lnTo>
                    <a:pt x="111511" y="201377"/>
                  </a:lnTo>
                  <a:lnTo>
                    <a:pt x="162547" y="204482"/>
                  </a:lnTo>
                  <a:lnTo>
                    <a:pt x="371386" y="204482"/>
                  </a:lnTo>
                  <a:lnTo>
                    <a:pt x="320350" y="201377"/>
                  </a:lnTo>
                  <a:lnTo>
                    <a:pt x="279330" y="190743"/>
                  </a:lnTo>
                  <a:lnTo>
                    <a:pt x="247997" y="170605"/>
                  </a:lnTo>
                  <a:lnTo>
                    <a:pt x="226023" y="138986"/>
                  </a:lnTo>
                  <a:lnTo>
                    <a:pt x="213080" y="93910"/>
                  </a:lnTo>
                  <a:lnTo>
                    <a:pt x="208838" y="33400"/>
                  </a:lnTo>
                  <a:lnTo>
                    <a:pt x="208838" y="0"/>
                  </a:lnTo>
                  <a:close/>
                </a:path>
              </a:pathLst>
            </a:custGeom>
            <a:solidFill>
              <a:srgbClr val="E94C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10870952" y="7118879"/>
              <a:ext cx="0" cy="238760"/>
            </a:xfrm>
            <a:custGeom>
              <a:avLst/>
              <a:gdLst/>
              <a:ahLst/>
              <a:cxnLst/>
              <a:rect l="l" t="t" r="r" b="b"/>
              <a:pathLst>
                <a:path h="238759">
                  <a:moveTo>
                    <a:pt x="0" y="0"/>
                  </a:moveTo>
                  <a:lnTo>
                    <a:pt x="0" y="238658"/>
                  </a:lnTo>
                </a:path>
              </a:pathLst>
            </a:custGeom>
            <a:ln w="20320">
              <a:solidFill>
                <a:srgbClr val="922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10827822" y="7319552"/>
              <a:ext cx="86360" cy="118745"/>
            </a:xfrm>
            <a:custGeom>
              <a:avLst/>
              <a:gdLst/>
              <a:ahLst/>
              <a:cxnLst/>
              <a:rect l="l" t="t" r="r" b="b"/>
              <a:pathLst>
                <a:path w="86359" h="118745">
                  <a:moveTo>
                    <a:pt x="0" y="0"/>
                  </a:moveTo>
                  <a:lnTo>
                    <a:pt x="43129" y="118491"/>
                  </a:lnTo>
                  <a:lnTo>
                    <a:pt x="75888" y="28489"/>
                  </a:lnTo>
                  <a:lnTo>
                    <a:pt x="43129" y="28489"/>
                  </a:lnTo>
                  <a:lnTo>
                    <a:pt x="25607" y="21366"/>
                  </a:lnTo>
                  <a:lnTo>
                    <a:pt x="0" y="0"/>
                  </a:lnTo>
                  <a:close/>
                </a:path>
                <a:path w="86359" h="118745">
                  <a:moveTo>
                    <a:pt x="86258" y="0"/>
                  </a:moveTo>
                  <a:lnTo>
                    <a:pt x="60650" y="21366"/>
                  </a:lnTo>
                  <a:lnTo>
                    <a:pt x="43129" y="28489"/>
                  </a:lnTo>
                  <a:lnTo>
                    <a:pt x="75888" y="28489"/>
                  </a:lnTo>
                  <a:lnTo>
                    <a:pt x="86258" y="0"/>
                  </a:lnTo>
                  <a:close/>
                </a:path>
              </a:pathLst>
            </a:custGeom>
            <a:solidFill>
              <a:srgbClr val="9225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10870952" y="7761120"/>
              <a:ext cx="0" cy="138430"/>
            </a:xfrm>
            <a:custGeom>
              <a:avLst/>
              <a:gdLst/>
              <a:ahLst/>
              <a:cxnLst/>
              <a:rect l="l" t="t" r="r" b="b"/>
              <a:pathLst>
                <a:path h="138429">
                  <a:moveTo>
                    <a:pt x="0" y="0"/>
                  </a:moveTo>
                  <a:lnTo>
                    <a:pt x="0" y="137858"/>
                  </a:lnTo>
                </a:path>
              </a:pathLst>
            </a:custGeom>
            <a:ln w="20320">
              <a:solidFill>
                <a:srgbClr val="922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10827822" y="7860993"/>
              <a:ext cx="86360" cy="118745"/>
            </a:xfrm>
            <a:custGeom>
              <a:avLst/>
              <a:gdLst/>
              <a:ahLst/>
              <a:cxnLst/>
              <a:rect l="l" t="t" r="r" b="b"/>
              <a:pathLst>
                <a:path w="86359" h="118745">
                  <a:moveTo>
                    <a:pt x="0" y="0"/>
                  </a:moveTo>
                  <a:lnTo>
                    <a:pt x="43129" y="118491"/>
                  </a:lnTo>
                  <a:lnTo>
                    <a:pt x="75888" y="28489"/>
                  </a:lnTo>
                  <a:lnTo>
                    <a:pt x="43129" y="28489"/>
                  </a:lnTo>
                  <a:lnTo>
                    <a:pt x="25607" y="21366"/>
                  </a:lnTo>
                  <a:lnTo>
                    <a:pt x="0" y="0"/>
                  </a:lnTo>
                  <a:close/>
                </a:path>
                <a:path w="86359" h="118745">
                  <a:moveTo>
                    <a:pt x="86258" y="0"/>
                  </a:moveTo>
                  <a:lnTo>
                    <a:pt x="60650" y="21366"/>
                  </a:lnTo>
                  <a:lnTo>
                    <a:pt x="43129" y="28489"/>
                  </a:lnTo>
                  <a:lnTo>
                    <a:pt x="75888" y="28489"/>
                  </a:lnTo>
                  <a:lnTo>
                    <a:pt x="86258" y="0"/>
                  </a:lnTo>
                  <a:close/>
                </a:path>
              </a:pathLst>
            </a:custGeom>
            <a:solidFill>
              <a:srgbClr val="9225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10870952" y="5621280"/>
              <a:ext cx="0" cy="152400"/>
            </a:xfrm>
            <a:custGeom>
              <a:avLst/>
              <a:gdLst/>
              <a:ahLst/>
              <a:cxnLst/>
              <a:rect l="l" t="t" r="r" b="b"/>
              <a:pathLst>
                <a:path h="152400">
                  <a:moveTo>
                    <a:pt x="0" y="0"/>
                  </a:moveTo>
                  <a:lnTo>
                    <a:pt x="0" y="152247"/>
                  </a:lnTo>
                </a:path>
              </a:pathLst>
            </a:custGeom>
            <a:ln w="20320">
              <a:solidFill>
                <a:srgbClr val="922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10827822" y="5735552"/>
              <a:ext cx="86360" cy="118745"/>
            </a:xfrm>
            <a:custGeom>
              <a:avLst/>
              <a:gdLst/>
              <a:ahLst/>
              <a:cxnLst/>
              <a:rect l="l" t="t" r="r" b="b"/>
              <a:pathLst>
                <a:path w="86359" h="118745">
                  <a:moveTo>
                    <a:pt x="0" y="0"/>
                  </a:moveTo>
                  <a:lnTo>
                    <a:pt x="43129" y="118490"/>
                  </a:lnTo>
                  <a:lnTo>
                    <a:pt x="75888" y="28489"/>
                  </a:lnTo>
                  <a:lnTo>
                    <a:pt x="43129" y="28489"/>
                  </a:lnTo>
                  <a:lnTo>
                    <a:pt x="25607" y="21366"/>
                  </a:lnTo>
                  <a:lnTo>
                    <a:pt x="0" y="0"/>
                  </a:lnTo>
                  <a:close/>
                </a:path>
                <a:path w="86359" h="118745">
                  <a:moveTo>
                    <a:pt x="86258" y="0"/>
                  </a:moveTo>
                  <a:lnTo>
                    <a:pt x="60650" y="21366"/>
                  </a:lnTo>
                  <a:lnTo>
                    <a:pt x="43129" y="28489"/>
                  </a:lnTo>
                  <a:lnTo>
                    <a:pt x="75888" y="28489"/>
                  </a:lnTo>
                  <a:lnTo>
                    <a:pt x="86258" y="0"/>
                  </a:lnTo>
                  <a:close/>
                </a:path>
              </a:pathLst>
            </a:custGeom>
            <a:solidFill>
              <a:srgbClr val="9225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10885351" y="728159"/>
              <a:ext cx="0" cy="584835"/>
            </a:xfrm>
            <a:custGeom>
              <a:avLst/>
              <a:gdLst/>
              <a:ahLst/>
              <a:cxnLst/>
              <a:rect l="l" t="t" r="r" b="b"/>
              <a:pathLst>
                <a:path h="584835">
                  <a:moveTo>
                    <a:pt x="0" y="0"/>
                  </a:moveTo>
                  <a:lnTo>
                    <a:pt x="0" y="584250"/>
                  </a:lnTo>
                </a:path>
              </a:pathLst>
            </a:custGeom>
            <a:ln w="20320">
              <a:solidFill>
                <a:srgbClr val="922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10842222" y="1274432"/>
              <a:ext cx="86360" cy="118745"/>
            </a:xfrm>
            <a:custGeom>
              <a:avLst/>
              <a:gdLst/>
              <a:ahLst/>
              <a:cxnLst/>
              <a:rect l="l" t="t" r="r" b="b"/>
              <a:pathLst>
                <a:path w="86359" h="118744">
                  <a:moveTo>
                    <a:pt x="0" y="0"/>
                  </a:moveTo>
                  <a:lnTo>
                    <a:pt x="43129" y="118491"/>
                  </a:lnTo>
                  <a:lnTo>
                    <a:pt x="75888" y="28489"/>
                  </a:lnTo>
                  <a:lnTo>
                    <a:pt x="43129" y="28489"/>
                  </a:lnTo>
                  <a:lnTo>
                    <a:pt x="25607" y="21366"/>
                  </a:lnTo>
                  <a:lnTo>
                    <a:pt x="0" y="0"/>
                  </a:lnTo>
                  <a:close/>
                </a:path>
                <a:path w="86359" h="118744">
                  <a:moveTo>
                    <a:pt x="86258" y="0"/>
                  </a:moveTo>
                  <a:lnTo>
                    <a:pt x="60650" y="21366"/>
                  </a:lnTo>
                  <a:lnTo>
                    <a:pt x="43129" y="28489"/>
                  </a:lnTo>
                  <a:lnTo>
                    <a:pt x="75888" y="28489"/>
                  </a:lnTo>
                  <a:lnTo>
                    <a:pt x="86258" y="0"/>
                  </a:lnTo>
                  <a:close/>
                </a:path>
              </a:pathLst>
            </a:custGeom>
            <a:solidFill>
              <a:srgbClr val="9225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8961771" y="2919846"/>
              <a:ext cx="843915" cy="0"/>
            </a:xfrm>
            <a:custGeom>
              <a:avLst/>
              <a:gdLst/>
              <a:ahLst/>
              <a:cxnLst/>
              <a:rect l="l" t="t" r="r" b="b"/>
              <a:pathLst>
                <a:path w="843915">
                  <a:moveTo>
                    <a:pt x="843838" y="0"/>
                  </a:moveTo>
                  <a:lnTo>
                    <a:pt x="0" y="0"/>
                  </a:lnTo>
                </a:path>
              </a:pathLst>
            </a:custGeom>
            <a:ln w="20320">
              <a:solidFill>
                <a:srgbClr val="922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7793035" y="2977431"/>
              <a:ext cx="1931035" cy="2416810"/>
            </a:xfrm>
            <a:custGeom>
              <a:avLst/>
              <a:gdLst/>
              <a:ahLst/>
              <a:cxnLst/>
              <a:rect l="l" t="t" r="r" b="b"/>
              <a:pathLst>
                <a:path w="1931034" h="2416810">
                  <a:moveTo>
                    <a:pt x="0" y="0"/>
                  </a:moveTo>
                  <a:lnTo>
                    <a:pt x="239090" y="0"/>
                  </a:lnTo>
                  <a:lnTo>
                    <a:pt x="261950" y="2416416"/>
                  </a:lnTo>
                  <a:lnTo>
                    <a:pt x="1930730" y="2416416"/>
                  </a:lnTo>
                </a:path>
              </a:pathLst>
            </a:custGeom>
            <a:ln w="20320">
              <a:solidFill>
                <a:srgbClr val="0074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9685790" y="5350724"/>
              <a:ext cx="118745" cy="86360"/>
            </a:xfrm>
            <a:custGeom>
              <a:avLst/>
              <a:gdLst/>
              <a:ahLst/>
              <a:cxnLst/>
              <a:rect l="l" t="t" r="r" b="b"/>
              <a:pathLst>
                <a:path w="118745" h="86360">
                  <a:moveTo>
                    <a:pt x="0" y="0"/>
                  </a:moveTo>
                  <a:lnTo>
                    <a:pt x="21366" y="25600"/>
                  </a:lnTo>
                  <a:lnTo>
                    <a:pt x="28489" y="43118"/>
                  </a:lnTo>
                  <a:lnTo>
                    <a:pt x="21366" y="60637"/>
                  </a:lnTo>
                  <a:lnTo>
                    <a:pt x="0" y="86245"/>
                  </a:lnTo>
                  <a:lnTo>
                    <a:pt x="118491" y="431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4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1395760" y="4638860"/>
              <a:ext cx="2200910" cy="767080"/>
            </a:xfrm>
            <a:custGeom>
              <a:avLst/>
              <a:gdLst/>
              <a:ahLst/>
              <a:cxnLst/>
              <a:rect l="l" t="t" r="r" b="b"/>
              <a:pathLst>
                <a:path w="2200910" h="767079">
                  <a:moveTo>
                    <a:pt x="2200656" y="0"/>
                  </a:moveTo>
                  <a:lnTo>
                    <a:pt x="0" y="0"/>
                  </a:lnTo>
                  <a:lnTo>
                    <a:pt x="0" y="536359"/>
                  </a:lnTo>
                  <a:lnTo>
                    <a:pt x="3600" y="669561"/>
                  </a:lnTo>
                  <a:lnTo>
                    <a:pt x="28800" y="737962"/>
                  </a:lnTo>
                  <a:lnTo>
                    <a:pt x="97201" y="763162"/>
                  </a:lnTo>
                  <a:lnTo>
                    <a:pt x="230403" y="766762"/>
                  </a:lnTo>
                  <a:lnTo>
                    <a:pt x="1970265" y="766762"/>
                  </a:lnTo>
                  <a:lnTo>
                    <a:pt x="2103459" y="763162"/>
                  </a:lnTo>
                  <a:lnTo>
                    <a:pt x="2171857" y="737962"/>
                  </a:lnTo>
                  <a:lnTo>
                    <a:pt x="2197056" y="669561"/>
                  </a:lnTo>
                  <a:lnTo>
                    <a:pt x="2200656" y="536359"/>
                  </a:lnTo>
                  <a:lnTo>
                    <a:pt x="22006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 txBox="1"/>
            <p:nvPr/>
          </p:nvSpPr>
          <p:spPr>
            <a:xfrm>
              <a:off x="1406349" y="4727146"/>
              <a:ext cx="2157730" cy="59499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indent="-635" algn="ctr">
                <a:lnSpc>
                  <a:spcPct val="101299"/>
                </a:lnSpc>
              </a:pPr>
              <a:r>
                <a:rPr sz="1250" b="1" spc="-65" dirty="0">
                  <a:latin typeface="Arial"/>
                  <a:cs typeface="Arial"/>
                </a:rPr>
                <a:t>Effectue </a:t>
              </a:r>
              <a:r>
                <a:rPr sz="1250" b="1" spc="-35" dirty="0">
                  <a:latin typeface="Arial"/>
                  <a:cs typeface="Arial"/>
                </a:rPr>
                <a:t>le </a:t>
              </a:r>
              <a:r>
                <a:rPr sz="1250" b="1" spc="-65" dirty="0">
                  <a:latin typeface="Arial"/>
                  <a:cs typeface="Arial"/>
                </a:rPr>
                <a:t>marquage </a:t>
              </a:r>
              <a:r>
                <a:rPr sz="1250" b="1" spc="-75" dirty="0">
                  <a:latin typeface="Arial"/>
                  <a:cs typeface="Arial"/>
                </a:rPr>
                <a:t>ou  </a:t>
              </a:r>
              <a:r>
                <a:rPr sz="1250" b="1" spc="-65" dirty="0">
                  <a:latin typeface="Arial"/>
                  <a:cs typeface="Arial"/>
                </a:rPr>
                <a:t>piquetage</a:t>
              </a:r>
              <a:r>
                <a:rPr sz="1250" b="1" spc="-185" dirty="0">
                  <a:latin typeface="Arial"/>
                  <a:cs typeface="Arial"/>
                </a:rPr>
                <a:t> </a:t>
              </a:r>
              <a:r>
                <a:rPr sz="1250" b="1" spc="-60" dirty="0">
                  <a:latin typeface="Arial"/>
                  <a:cs typeface="Arial"/>
                </a:rPr>
                <a:t>selon</a:t>
              </a:r>
              <a:r>
                <a:rPr sz="1250" b="1" spc="-180" dirty="0">
                  <a:latin typeface="Arial"/>
                  <a:cs typeface="Arial"/>
                </a:rPr>
                <a:t> </a:t>
              </a:r>
              <a:r>
                <a:rPr sz="1250" b="1" spc="-60" dirty="0">
                  <a:latin typeface="Arial"/>
                  <a:cs typeface="Arial"/>
                </a:rPr>
                <a:t>plans</a:t>
              </a:r>
              <a:r>
                <a:rPr sz="1250" b="1" spc="-185" dirty="0">
                  <a:latin typeface="Arial"/>
                  <a:cs typeface="Arial"/>
                </a:rPr>
                <a:t> </a:t>
              </a:r>
              <a:r>
                <a:rPr sz="1250" b="1" spc="-60" dirty="0">
                  <a:latin typeface="Arial"/>
                  <a:cs typeface="Arial"/>
                </a:rPr>
                <a:t>reçus</a:t>
              </a:r>
              <a:r>
                <a:rPr sz="1250" b="1" spc="-180" dirty="0">
                  <a:latin typeface="Arial"/>
                  <a:cs typeface="Arial"/>
                </a:rPr>
                <a:t> </a:t>
              </a:r>
              <a:r>
                <a:rPr sz="1250" b="1" spc="-75" dirty="0">
                  <a:latin typeface="Arial"/>
                  <a:cs typeface="Arial"/>
                </a:rPr>
                <a:t>par  </a:t>
              </a:r>
              <a:r>
                <a:rPr sz="1250" b="1" spc="-50" dirty="0">
                  <a:latin typeface="Arial"/>
                  <a:cs typeface="Arial"/>
                </a:rPr>
                <a:t>lui</a:t>
              </a:r>
              <a:r>
                <a:rPr sz="1250" b="1" spc="-195" dirty="0">
                  <a:latin typeface="Arial"/>
                  <a:cs typeface="Arial"/>
                </a:rPr>
                <a:t> </a:t>
              </a:r>
              <a:r>
                <a:rPr sz="1250" b="1" spc="-35" dirty="0">
                  <a:latin typeface="Arial"/>
                  <a:cs typeface="Arial"/>
                </a:rPr>
                <a:t>et</a:t>
              </a:r>
              <a:r>
                <a:rPr sz="1250" b="1" spc="-195" dirty="0">
                  <a:latin typeface="Arial"/>
                  <a:cs typeface="Arial"/>
                </a:rPr>
                <a:t> </a:t>
              </a:r>
              <a:r>
                <a:rPr sz="1250" b="1" spc="-45" dirty="0">
                  <a:latin typeface="Arial"/>
                  <a:cs typeface="Arial"/>
                </a:rPr>
                <a:t>par</a:t>
              </a:r>
              <a:r>
                <a:rPr sz="1250" b="1" spc="-195" dirty="0">
                  <a:latin typeface="Arial"/>
                  <a:cs typeface="Arial"/>
                </a:rPr>
                <a:t> </a:t>
              </a:r>
              <a:r>
                <a:rPr sz="1250" b="1" spc="-50" dirty="0">
                  <a:latin typeface="Arial"/>
                  <a:cs typeface="Arial"/>
                </a:rPr>
                <a:t>les</a:t>
              </a:r>
              <a:r>
                <a:rPr sz="1250" b="1" spc="-195" dirty="0">
                  <a:latin typeface="Arial"/>
                  <a:cs typeface="Arial"/>
                </a:rPr>
                <a:t> </a:t>
              </a:r>
              <a:r>
                <a:rPr sz="1250" b="1" spc="-75" dirty="0">
                  <a:latin typeface="Arial"/>
                  <a:cs typeface="Arial"/>
                </a:rPr>
                <a:t>exécutants</a:t>
              </a:r>
              <a:endParaRPr sz="1250">
                <a:latin typeface="Arial"/>
                <a:cs typeface="Arial"/>
              </a:endParaRPr>
            </a:p>
          </p:txBody>
        </p:sp>
        <p:sp>
          <p:nvSpPr>
            <p:cNvPr id="83" name="object 83"/>
            <p:cNvSpPr/>
            <p:nvPr/>
          </p:nvSpPr>
          <p:spPr>
            <a:xfrm>
              <a:off x="1395760" y="4638860"/>
              <a:ext cx="2200910" cy="767080"/>
            </a:xfrm>
            <a:custGeom>
              <a:avLst/>
              <a:gdLst/>
              <a:ahLst/>
              <a:cxnLst/>
              <a:rect l="l" t="t" r="r" b="b"/>
              <a:pathLst>
                <a:path w="2200910" h="767079">
                  <a:moveTo>
                    <a:pt x="0" y="0"/>
                  </a:moveTo>
                  <a:lnTo>
                    <a:pt x="0" y="536359"/>
                  </a:lnTo>
                  <a:lnTo>
                    <a:pt x="3600" y="669561"/>
                  </a:lnTo>
                  <a:lnTo>
                    <a:pt x="28800" y="737962"/>
                  </a:lnTo>
                  <a:lnTo>
                    <a:pt x="97201" y="763162"/>
                  </a:lnTo>
                  <a:lnTo>
                    <a:pt x="230403" y="766762"/>
                  </a:lnTo>
                  <a:lnTo>
                    <a:pt x="1970265" y="766762"/>
                  </a:lnTo>
                  <a:lnTo>
                    <a:pt x="2103459" y="763162"/>
                  </a:lnTo>
                  <a:lnTo>
                    <a:pt x="2171857" y="737962"/>
                  </a:lnTo>
                  <a:lnTo>
                    <a:pt x="2197056" y="669561"/>
                  </a:lnTo>
                  <a:lnTo>
                    <a:pt x="2200656" y="536359"/>
                  </a:lnTo>
                  <a:lnTo>
                    <a:pt x="2200656" y="0"/>
                  </a:lnTo>
                  <a:lnTo>
                    <a:pt x="0" y="0"/>
                  </a:lnTo>
                  <a:close/>
                </a:path>
              </a:pathLst>
            </a:custGeom>
            <a:ln w="5080">
              <a:solidFill>
                <a:srgbClr val="50AE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1395760" y="7276940"/>
              <a:ext cx="2200910" cy="556895"/>
            </a:xfrm>
            <a:custGeom>
              <a:avLst/>
              <a:gdLst/>
              <a:ahLst/>
              <a:cxnLst/>
              <a:rect l="l" t="t" r="r" b="b"/>
              <a:pathLst>
                <a:path w="2200910" h="556895">
                  <a:moveTo>
                    <a:pt x="2200656" y="0"/>
                  </a:moveTo>
                  <a:lnTo>
                    <a:pt x="0" y="0"/>
                  </a:lnTo>
                  <a:lnTo>
                    <a:pt x="0" y="326123"/>
                  </a:lnTo>
                  <a:lnTo>
                    <a:pt x="3600" y="459317"/>
                  </a:lnTo>
                  <a:lnTo>
                    <a:pt x="28800" y="527715"/>
                  </a:lnTo>
                  <a:lnTo>
                    <a:pt x="97201" y="552914"/>
                  </a:lnTo>
                  <a:lnTo>
                    <a:pt x="230403" y="556514"/>
                  </a:lnTo>
                  <a:lnTo>
                    <a:pt x="1970265" y="556514"/>
                  </a:lnTo>
                  <a:lnTo>
                    <a:pt x="2103459" y="552914"/>
                  </a:lnTo>
                  <a:lnTo>
                    <a:pt x="2171857" y="527715"/>
                  </a:lnTo>
                  <a:lnTo>
                    <a:pt x="2197056" y="459317"/>
                  </a:lnTo>
                  <a:lnTo>
                    <a:pt x="2200656" y="326123"/>
                  </a:lnTo>
                  <a:lnTo>
                    <a:pt x="22006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 txBox="1"/>
            <p:nvPr/>
          </p:nvSpPr>
          <p:spPr>
            <a:xfrm>
              <a:off x="1704395" y="7260107"/>
              <a:ext cx="1548130" cy="59499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209550" marR="189230" indent="132715">
                <a:lnSpc>
                  <a:spcPct val="101299"/>
                </a:lnSpc>
              </a:pPr>
              <a:r>
                <a:rPr sz="1250" b="1" spc="-75" dirty="0">
                  <a:latin typeface="Arial"/>
                  <a:cs typeface="Arial"/>
                </a:rPr>
                <a:t>Cartographie  </a:t>
              </a:r>
              <a:r>
                <a:rPr sz="1250" b="1" spc="-30" dirty="0">
                  <a:latin typeface="Arial"/>
                  <a:cs typeface="Arial"/>
                </a:rPr>
                <a:t>en</a:t>
              </a:r>
              <a:r>
                <a:rPr sz="1250" b="1" spc="-195" dirty="0">
                  <a:latin typeface="Arial"/>
                  <a:cs typeface="Arial"/>
                </a:rPr>
                <a:t> </a:t>
              </a:r>
              <a:r>
                <a:rPr sz="1250" b="1" spc="-50" dirty="0">
                  <a:latin typeface="Arial"/>
                  <a:cs typeface="Arial"/>
                </a:rPr>
                <a:t>fin</a:t>
              </a:r>
              <a:r>
                <a:rPr sz="1250" b="1" spc="-195" dirty="0">
                  <a:latin typeface="Arial"/>
                  <a:cs typeface="Arial"/>
                </a:rPr>
                <a:t> </a:t>
              </a:r>
              <a:r>
                <a:rPr sz="1250" b="1" spc="-30" dirty="0">
                  <a:latin typeface="Arial"/>
                  <a:cs typeface="Arial"/>
                </a:rPr>
                <a:t>de</a:t>
              </a:r>
              <a:r>
                <a:rPr sz="1250" b="1" spc="-195" dirty="0">
                  <a:latin typeface="Arial"/>
                  <a:cs typeface="Arial"/>
                </a:rPr>
                <a:t> </a:t>
              </a:r>
              <a:r>
                <a:rPr sz="1250" b="1" spc="-80" dirty="0">
                  <a:latin typeface="Arial"/>
                  <a:cs typeface="Arial"/>
                </a:rPr>
                <a:t>chantier</a:t>
              </a:r>
              <a:endParaRPr sz="1250">
                <a:latin typeface="Arial"/>
                <a:cs typeface="Arial"/>
              </a:endParaRPr>
            </a:p>
            <a:p>
              <a:pPr marL="12700">
                <a:lnSpc>
                  <a:spcPct val="100000"/>
                </a:lnSpc>
                <a:spcBef>
                  <a:spcPts val="20"/>
                </a:spcBef>
              </a:pPr>
              <a:r>
                <a:rPr sz="1250" spc="-35" dirty="0">
                  <a:latin typeface="Arial"/>
                  <a:cs typeface="Arial"/>
                </a:rPr>
                <a:t>si</a:t>
              </a:r>
              <a:r>
                <a:rPr sz="1250" spc="-204" dirty="0">
                  <a:latin typeface="Arial"/>
                  <a:cs typeface="Arial"/>
                </a:rPr>
                <a:t> </a:t>
              </a:r>
              <a:r>
                <a:rPr sz="1250" spc="-70" dirty="0">
                  <a:latin typeface="Arial"/>
                  <a:cs typeface="Arial"/>
                </a:rPr>
                <a:t>construction</a:t>
              </a:r>
              <a:r>
                <a:rPr sz="1250" spc="-204" dirty="0">
                  <a:latin typeface="Arial"/>
                  <a:cs typeface="Arial"/>
                </a:rPr>
                <a:t> </a:t>
              </a:r>
              <a:r>
                <a:rPr sz="1250" spc="-30" dirty="0">
                  <a:latin typeface="Arial"/>
                  <a:cs typeface="Arial"/>
                </a:rPr>
                <a:t>de</a:t>
              </a:r>
              <a:r>
                <a:rPr sz="1250" spc="-204" dirty="0">
                  <a:latin typeface="Arial"/>
                  <a:cs typeface="Arial"/>
                </a:rPr>
                <a:t> </a:t>
              </a:r>
              <a:r>
                <a:rPr sz="1250" spc="-75" dirty="0">
                  <a:latin typeface="Arial"/>
                  <a:cs typeface="Arial"/>
                </a:rPr>
                <a:t>réseau</a:t>
              </a:r>
              <a:endParaRPr sz="1250">
                <a:latin typeface="Arial"/>
                <a:cs typeface="Arial"/>
              </a:endParaRPr>
            </a:p>
          </p:txBody>
        </p:sp>
        <p:sp>
          <p:nvSpPr>
            <p:cNvPr id="86" name="object 86"/>
            <p:cNvSpPr/>
            <p:nvPr/>
          </p:nvSpPr>
          <p:spPr>
            <a:xfrm>
              <a:off x="1395760" y="7276940"/>
              <a:ext cx="2200910" cy="556895"/>
            </a:xfrm>
            <a:custGeom>
              <a:avLst/>
              <a:gdLst/>
              <a:ahLst/>
              <a:cxnLst/>
              <a:rect l="l" t="t" r="r" b="b"/>
              <a:pathLst>
                <a:path w="2200910" h="556895">
                  <a:moveTo>
                    <a:pt x="0" y="0"/>
                  </a:moveTo>
                  <a:lnTo>
                    <a:pt x="0" y="326123"/>
                  </a:lnTo>
                  <a:lnTo>
                    <a:pt x="3600" y="459317"/>
                  </a:lnTo>
                  <a:lnTo>
                    <a:pt x="28800" y="527715"/>
                  </a:lnTo>
                  <a:lnTo>
                    <a:pt x="97201" y="552914"/>
                  </a:lnTo>
                  <a:lnTo>
                    <a:pt x="230403" y="556514"/>
                  </a:lnTo>
                  <a:lnTo>
                    <a:pt x="1970265" y="556514"/>
                  </a:lnTo>
                  <a:lnTo>
                    <a:pt x="2103459" y="552914"/>
                  </a:lnTo>
                  <a:lnTo>
                    <a:pt x="2171857" y="527715"/>
                  </a:lnTo>
                  <a:lnTo>
                    <a:pt x="2197056" y="459317"/>
                  </a:lnTo>
                  <a:lnTo>
                    <a:pt x="2200656" y="326123"/>
                  </a:lnTo>
                  <a:lnTo>
                    <a:pt x="2200656" y="0"/>
                  </a:lnTo>
                  <a:lnTo>
                    <a:pt x="0" y="0"/>
                  </a:lnTo>
                  <a:close/>
                </a:path>
              </a:pathLst>
            </a:custGeom>
            <a:ln w="5080">
              <a:solidFill>
                <a:srgbClr val="50AE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1395760" y="7965259"/>
              <a:ext cx="2200910" cy="271780"/>
            </a:xfrm>
            <a:custGeom>
              <a:avLst/>
              <a:gdLst/>
              <a:ahLst/>
              <a:cxnLst/>
              <a:rect l="l" t="t" r="r" b="b"/>
              <a:pathLst>
                <a:path w="2200910" h="271779">
                  <a:moveTo>
                    <a:pt x="2200656" y="0"/>
                  </a:moveTo>
                  <a:lnTo>
                    <a:pt x="0" y="0"/>
                  </a:lnTo>
                  <a:lnTo>
                    <a:pt x="0" y="157099"/>
                  </a:lnTo>
                  <a:lnTo>
                    <a:pt x="1785" y="223178"/>
                  </a:lnTo>
                  <a:lnTo>
                    <a:pt x="14287" y="257111"/>
                  </a:lnTo>
                  <a:lnTo>
                    <a:pt x="48220" y="269613"/>
                  </a:lnTo>
                  <a:lnTo>
                    <a:pt x="114300" y="271399"/>
                  </a:lnTo>
                  <a:lnTo>
                    <a:pt x="2086356" y="271399"/>
                  </a:lnTo>
                  <a:lnTo>
                    <a:pt x="2152435" y="269613"/>
                  </a:lnTo>
                  <a:lnTo>
                    <a:pt x="2186368" y="257111"/>
                  </a:lnTo>
                  <a:lnTo>
                    <a:pt x="2198870" y="223178"/>
                  </a:lnTo>
                  <a:lnTo>
                    <a:pt x="2200656" y="157099"/>
                  </a:lnTo>
                  <a:lnTo>
                    <a:pt x="22006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 txBox="1"/>
            <p:nvPr/>
          </p:nvSpPr>
          <p:spPr>
            <a:xfrm>
              <a:off x="1560730" y="8001383"/>
              <a:ext cx="1848485" cy="19236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250" b="1" spc="-65" dirty="0">
                  <a:latin typeface="Arial"/>
                  <a:cs typeface="Arial"/>
                </a:rPr>
                <a:t>Arrête</a:t>
              </a:r>
              <a:r>
                <a:rPr sz="1250" b="1" spc="-180" dirty="0">
                  <a:latin typeface="Arial"/>
                  <a:cs typeface="Arial"/>
                </a:rPr>
                <a:t> </a:t>
              </a:r>
              <a:r>
                <a:rPr sz="1250" b="1" spc="-50" dirty="0">
                  <a:latin typeface="Arial"/>
                  <a:cs typeface="Arial"/>
                </a:rPr>
                <a:t>les</a:t>
              </a:r>
              <a:r>
                <a:rPr sz="1250" b="1" spc="-185" dirty="0">
                  <a:latin typeface="Arial"/>
                  <a:cs typeface="Arial"/>
                </a:rPr>
                <a:t> </a:t>
              </a:r>
              <a:r>
                <a:rPr sz="1250" b="1" spc="-65" dirty="0">
                  <a:latin typeface="Arial"/>
                  <a:cs typeface="Arial"/>
                </a:rPr>
                <a:t>travaux</a:t>
              </a:r>
              <a:r>
                <a:rPr sz="1250" b="1" spc="-185" dirty="0">
                  <a:latin typeface="Arial"/>
                  <a:cs typeface="Arial"/>
                </a:rPr>
                <a:t> </a:t>
              </a:r>
              <a:r>
                <a:rPr sz="1250" b="1" spc="-35" dirty="0">
                  <a:latin typeface="Arial"/>
                  <a:cs typeface="Arial"/>
                </a:rPr>
                <a:t>si</a:t>
              </a:r>
              <a:r>
                <a:rPr sz="1250" b="1" spc="-185" dirty="0">
                  <a:latin typeface="Arial"/>
                  <a:cs typeface="Arial"/>
                </a:rPr>
                <a:t> </a:t>
              </a:r>
              <a:r>
                <a:rPr sz="1250" b="1" spc="-75" dirty="0">
                  <a:latin typeface="Arial"/>
                  <a:cs typeface="Arial"/>
                </a:rPr>
                <a:t>danger</a:t>
              </a:r>
              <a:endParaRPr sz="1250">
                <a:latin typeface="Arial"/>
                <a:cs typeface="Arial"/>
              </a:endParaRPr>
            </a:p>
          </p:txBody>
        </p:sp>
        <p:sp>
          <p:nvSpPr>
            <p:cNvPr id="89" name="object 89"/>
            <p:cNvSpPr/>
            <p:nvPr/>
          </p:nvSpPr>
          <p:spPr>
            <a:xfrm>
              <a:off x="1395760" y="7965259"/>
              <a:ext cx="2200910" cy="271780"/>
            </a:xfrm>
            <a:custGeom>
              <a:avLst/>
              <a:gdLst/>
              <a:ahLst/>
              <a:cxnLst/>
              <a:rect l="l" t="t" r="r" b="b"/>
              <a:pathLst>
                <a:path w="2200910" h="271779">
                  <a:moveTo>
                    <a:pt x="0" y="0"/>
                  </a:moveTo>
                  <a:lnTo>
                    <a:pt x="0" y="157099"/>
                  </a:lnTo>
                  <a:lnTo>
                    <a:pt x="1785" y="223178"/>
                  </a:lnTo>
                  <a:lnTo>
                    <a:pt x="14287" y="257111"/>
                  </a:lnTo>
                  <a:lnTo>
                    <a:pt x="48220" y="269613"/>
                  </a:lnTo>
                  <a:lnTo>
                    <a:pt x="114300" y="271399"/>
                  </a:lnTo>
                  <a:lnTo>
                    <a:pt x="2086356" y="271399"/>
                  </a:lnTo>
                  <a:lnTo>
                    <a:pt x="2152435" y="269613"/>
                  </a:lnTo>
                  <a:lnTo>
                    <a:pt x="2186368" y="257111"/>
                  </a:lnTo>
                  <a:lnTo>
                    <a:pt x="2198870" y="223178"/>
                  </a:lnTo>
                  <a:lnTo>
                    <a:pt x="2200656" y="157099"/>
                  </a:lnTo>
                  <a:lnTo>
                    <a:pt x="2200656" y="0"/>
                  </a:lnTo>
                  <a:lnTo>
                    <a:pt x="0" y="0"/>
                  </a:lnTo>
                  <a:close/>
                </a:path>
              </a:pathLst>
            </a:custGeom>
            <a:ln w="5080">
              <a:solidFill>
                <a:srgbClr val="50AE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1395760" y="8345420"/>
              <a:ext cx="2200910" cy="444500"/>
            </a:xfrm>
            <a:custGeom>
              <a:avLst/>
              <a:gdLst/>
              <a:ahLst/>
              <a:cxnLst/>
              <a:rect l="l" t="t" r="r" b="b"/>
              <a:pathLst>
                <a:path w="2200910" h="444500">
                  <a:moveTo>
                    <a:pt x="2200656" y="0"/>
                  </a:moveTo>
                  <a:lnTo>
                    <a:pt x="0" y="0"/>
                  </a:lnTo>
                  <a:lnTo>
                    <a:pt x="0" y="240995"/>
                  </a:lnTo>
                  <a:lnTo>
                    <a:pt x="3175" y="358470"/>
                  </a:lnTo>
                  <a:lnTo>
                    <a:pt x="25400" y="418795"/>
                  </a:lnTo>
                  <a:lnTo>
                    <a:pt x="85725" y="441020"/>
                  </a:lnTo>
                  <a:lnTo>
                    <a:pt x="203200" y="444195"/>
                  </a:lnTo>
                  <a:lnTo>
                    <a:pt x="1997456" y="444195"/>
                  </a:lnTo>
                  <a:lnTo>
                    <a:pt x="2114931" y="441020"/>
                  </a:lnTo>
                  <a:lnTo>
                    <a:pt x="2175256" y="418795"/>
                  </a:lnTo>
                  <a:lnTo>
                    <a:pt x="2197481" y="358470"/>
                  </a:lnTo>
                  <a:lnTo>
                    <a:pt x="2200656" y="240995"/>
                  </a:lnTo>
                  <a:lnTo>
                    <a:pt x="22006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 txBox="1"/>
            <p:nvPr/>
          </p:nvSpPr>
          <p:spPr>
            <a:xfrm>
              <a:off x="1834723" y="8368946"/>
              <a:ext cx="1300480" cy="40195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indent="82550">
                <a:lnSpc>
                  <a:spcPct val="101299"/>
                </a:lnSpc>
              </a:pPr>
              <a:r>
                <a:rPr sz="1250" b="1" spc="-55" dirty="0">
                  <a:latin typeface="Arial"/>
                  <a:cs typeface="Arial"/>
                </a:rPr>
                <a:t>Donne </a:t>
              </a:r>
              <a:r>
                <a:rPr sz="1250" b="1" spc="-65" dirty="0">
                  <a:latin typeface="Arial"/>
                  <a:cs typeface="Arial"/>
                </a:rPr>
                <a:t>l’ordre </a:t>
              </a:r>
              <a:r>
                <a:rPr sz="1250" b="1" spc="-75" dirty="0">
                  <a:latin typeface="Arial"/>
                  <a:cs typeface="Arial"/>
                </a:rPr>
                <a:t>de  </a:t>
              </a:r>
              <a:r>
                <a:rPr sz="1250" b="1" spc="-65" dirty="0">
                  <a:latin typeface="Arial"/>
                  <a:cs typeface="Arial"/>
                </a:rPr>
                <a:t>reprise</a:t>
              </a:r>
              <a:r>
                <a:rPr sz="1250" b="1" spc="-210" dirty="0">
                  <a:latin typeface="Arial"/>
                  <a:cs typeface="Arial"/>
                </a:rPr>
                <a:t> </a:t>
              </a:r>
              <a:r>
                <a:rPr sz="1250" b="1" spc="-45" dirty="0">
                  <a:latin typeface="Arial"/>
                  <a:cs typeface="Arial"/>
                </a:rPr>
                <a:t>des</a:t>
              </a:r>
              <a:r>
                <a:rPr sz="1250" b="1" spc="-215" dirty="0">
                  <a:latin typeface="Arial"/>
                  <a:cs typeface="Arial"/>
                </a:rPr>
                <a:t> </a:t>
              </a:r>
              <a:r>
                <a:rPr sz="1250" b="1" spc="-75" dirty="0">
                  <a:latin typeface="Arial"/>
                  <a:cs typeface="Arial"/>
                </a:rPr>
                <a:t>travaux</a:t>
              </a:r>
              <a:endParaRPr sz="1250">
                <a:latin typeface="Arial"/>
                <a:cs typeface="Arial"/>
              </a:endParaRPr>
            </a:p>
          </p:txBody>
        </p:sp>
        <p:sp>
          <p:nvSpPr>
            <p:cNvPr id="92" name="object 92"/>
            <p:cNvSpPr/>
            <p:nvPr/>
          </p:nvSpPr>
          <p:spPr>
            <a:xfrm>
              <a:off x="1395760" y="8345420"/>
              <a:ext cx="2200910" cy="444500"/>
            </a:xfrm>
            <a:custGeom>
              <a:avLst/>
              <a:gdLst/>
              <a:ahLst/>
              <a:cxnLst/>
              <a:rect l="l" t="t" r="r" b="b"/>
              <a:pathLst>
                <a:path w="2200910" h="444500">
                  <a:moveTo>
                    <a:pt x="0" y="0"/>
                  </a:moveTo>
                  <a:lnTo>
                    <a:pt x="0" y="240995"/>
                  </a:lnTo>
                  <a:lnTo>
                    <a:pt x="3175" y="358470"/>
                  </a:lnTo>
                  <a:lnTo>
                    <a:pt x="25400" y="418795"/>
                  </a:lnTo>
                  <a:lnTo>
                    <a:pt x="85725" y="441020"/>
                  </a:lnTo>
                  <a:lnTo>
                    <a:pt x="203200" y="444195"/>
                  </a:lnTo>
                  <a:lnTo>
                    <a:pt x="1997456" y="444195"/>
                  </a:lnTo>
                  <a:lnTo>
                    <a:pt x="2114931" y="441020"/>
                  </a:lnTo>
                  <a:lnTo>
                    <a:pt x="2175256" y="418795"/>
                  </a:lnTo>
                  <a:lnTo>
                    <a:pt x="2197481" y="358470"/>
                  </a:lnTo>
                  <a:lnTo>
                    <a:pt x="2200656" y="240995"/>
                  </a:lnTo>
                  <a:lnTo>
                    <a:pt x="2200656" y="0"/>
                  </a:lnTo>
                  <a:lnTo>
                    <a:pt x="0" y="0"/>
                  </a:lnTo>
                  <a:close/>
                </a:path>
              </a:pathLst>
            </a:custGeom>
            <a:ln w="5080">
              <a:solidFill>
                <a:srgbClr val="50AE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1398892" y="4642075"/>
              <a:ext cx="371475" cy="204470"/>
            </a:xfrm>
            <a:custGeom>
              <a:avLst/>
              <a:gdLst/>
              <a:ahLst/>
              <a:cxnLst/>
              <a:rect l="l" t="t" r="r" b="b"/>
              <a:pathLst>
                <a:path w="371475" h="204470">
                  <a:moveTo>
                    <a:pt x="208838" y="0"/>
                  </a:moveTo>
                  <a:lnTo>
                    <a:pt x="0" y="0"/>
                  </a:lnTo>
                  <a:lnTo>
                    <a:pt x="0" y="33400"/>
                  </a:lnTo>
                  <a:lnTo>
                    <a:pt x="4241" y="93910"/>
                  </a:lnTo>
                  <a:lnTo>
                    <a:pt x="17184" y="138986"/>
                  </a:lnTo>
                  <a:lnTo>
                    <a:pt x="39158" y="170605"/>
                  </a:lnTo>
                  <a:lnTo>
                    <a:pt x="111511" y="201377"/>
                  </a:lnTo>
                  <a:lnTo>
                    <a:pt x="162547" y="204482"/>
                  </a:lnTo>
                  <a:lnTo>
                    <a:pt x="371386" y="204482"/>
                  </a:lnTo>
                  <a:lnTo>
                    <a:pt x="320350" y="201377"/>
                  </a:lnTo>
                  <a:lnTo>
                    <a:pt x="279330" y="190743"/>
                  </a:lnTo>
                  <a:lnTo>
                    <a:pt x="247997" y="170605"/>
                  </a:lnTo>
                  <a:lnTo>
                    <a:pt x="226023" y="138986"/>
                  </a:lnTo>
                  <a:lnTo>
                    <a:pt x="213080" y="93910"/>
                  </a:lnTo>
                  <a:lnTo>
                    <a:pt x="208838" y="33400"/>
                  </a:lnTo>
                  <a:lnTo>
                    <a:pt x="208838" y="0"/>
                  </a:lnTo>
                  <a:close/>
                </a:path>
              </a:pathLst>
            </a:custGeom>
            <a:solidFill>
              <a:srgbClr val="E94C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1398892" y="7274396"/>
              <a:ext cx="371475" cy="204470"/>
            </a:xfrm>
            <a:custGeom>
              <a:avLst/>
              <a:gdLst/>
              <a:ahLst/>
              <a:cxnLst/>
              <a:rect l="l" t="t" r="r" b="b"/>
              <a:pathLst>
                <a:path w="371475" h="204470">
                  <a:moveTo>
                    <a:pt x="208838" y="0"/>
                  </a:moveTo>
                  <a:lnTo>
                    <a:pt x="0" y="0"/>
                  </a:lnTo>
                  <a:lnTo>
                    <a:pt x="0" y="33400"/>
                  </a:lnTo>
                  <a:lnTo>
                    <a:pt x="4241" y="93910"/>
                  </a:lnTo>
                  <a:lnTo>
                    <a:pt x="17184" y="138986"/>
                  </a:lnTo>
                  <a:lnTo>
                    <a:pt x="39158" y="170605"/>
                  </a:lnTo>
                  <a:lnTo>
                    <a:pt x="111511" y="201377"/>
                  </a:lnTo>
                  <a:lnTo>
                    <a:pt x="162547" y="204482"/>
                  </a:lnTo>
                  <a:lnTo>
                    <a:pt x="371386" y="204482"/>
                  </a:lnTo>
                  <a:lnTo>
                    <a:pt x="320350" y="201377"/>
                  </a:lnTo>
                  <a:lnTo>
                    <a:pt x="279330" y="190743"/>
                  </a:lnTo>
                  <a:lnTo>
                    <a:pt x="247997" y="170605"/>
                  </a:lnTo>
                  <a:lnTo>
                    <a:pt x="226023" y="138986"/>
                  </a:lnTo>
                  <a:lnTo>
                    <a:pt x="213080" y="93910"/>
                  </a:lnTo>
                  <a:lnTo>
                    <a:pt x="208838" y="33400"/>
                  </a:lnTo>
                  <a:lnTo>
                    <a:pt x="208838" y="0"/>
                  </a:lnTo>
                  <a:close/>
                </a:path>
              </a:pathLst>
            </a:custGeom>
            <a:solidFill>
              <a:srgbClr val="E94C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3597459" y="8560395"/>
              <a:ext cx="6143625" cy="50800"/>
            </a:xfrm>
            <a:custGeom>
              <a:avLst/>
              <a:gdLst/>
              <a:ahLst/>
              <a:cxnLst/>
              <a:rect l="l" t="t" r="r" b="b"/>
              <a:pathLst>
                <a:path w="6143625" h="50800">
                  <a:moveTo>
                    <a:pt x="0" y="0"/>
                  </a:moveTo>
                  <a:lnTo>
                    <a:pt x="6143599" y="50736"/>
                  </a:lnTo>
                </a:path>
              </a:pathLst>
            </a:custGeom>
            <a:ln w="20320">
              <a:solidFill>
                <a:srgbClr val="50AE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9702716" y="8567695"/>
              <a:ext cx="119380" cy="86360"/>
            </a:xfrm>
            <a:custGeom>
              <a:avLst/>
              <a:gdLst/>
              <a:ahLst/>
              <a:cxnLst/>
              <a:rect l="l" t="t" r="r" b="b"/>
              <a:pathLst>
                <a:path w="119379" h="86359">
                  <a:moveTo>
                    <a:pt x="711" y="0"/>
                  </a:moveTo>
                  <a:lnTo>
                    <a:pt x="21867" y="25779"/>
                  </a:lnTo>
                  <a:lnTo>
                    <a:pt x="28844" y="43354"/>
                  </a:lnTo>
                  <a:lnTo>
                    <a:pt x="21578" y="60811"/>
                  </a:lnTo>
                  <a:lnTo>
                    <a:pt x="0" y="86232"/>
                  </a:lnTo>
                  <a:lnTo>
                    <a:pt x="118846" y="44107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rgbClr val="50AE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2484650" y="5402398"/>
              <a:ext cx="7245984" cy="777875"/>
            </a:xfrm>
            <a:custGeom>
              <a:avLst/>
              <a:gdLst/>
              <a:ahLst/>
              <a:cxnLst/>
              <a:rect l="l" t="t" r="r" b="b"/>
              <a:pathLst>
                <a:path w="7245984" h="777875">
                  <a:moveTo>
                    <a:pt x="0" y="0"/>
                  </a:moveTo>
                  <a:lnTo>
                    <a:pt x="0" y="777697"/>
                  </a:lnTo>
                  <a:lnTo>
                    <a:pt x="7245959" y="777697"/>
                  </a:lnTo>
                </a:path>
              </a:pathLst>
            </a:custGeom>
            <a:ln w="20320">
              <a:solidFill>
                <a:srgbClr val="50AE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9692628" y="6136971"/>
              <a:ext cx="118745" cy="86360"/>
            </a:xfrm>
            <a:custGeom>
              <a:avLst/>
              <a:gdLst/>
              <a:ahLst/>
              <a:cxnLst/>
              <a:rect l="l" t="t" r="r" b="b"/>
              <a:pathLst>
                <a:path w="118745" h="86360">
                  <a:moveTo>
                    <a:pt x="0" y="0"/>
                  </a:moveTo>
                  <a:lnTo>
                    <a:pt x="21366" y="25607"/>
                  </a:lnTo>
                  <a:lnTo>
                    <a:pt x="28489" y="43129"/>
                  </a:lnTo>
                  <a:lnTo>
                    <a:pt x="21366" y="60650"/>
                  </a:lnTo>
                  <a:lnTo>
                    <a:pt x="0" y="86258"/>
                  </a:lnTo>
                  <a:lnTo>
                    <a:pt x="118491" y="431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AE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6718250" y="5419680"/>
              <a:ext cx="241300" cy="763270"/>
            </a:xfrm>
            <a:custGeom>
              <a:avLst/>
              <a:gdLst/>
              <a:ahLst/>
              <a:cxnLst/>
              <a:rect l="l" t="t" r="r" b="b"/>
              <a:pathLst>
                <a:path w="241300" h="763270">
                  <a:moveTo>
                    <a:pt x="0" y="0"/>
                  </a:moveTo>
                  <a:lnTo>
                    <a:pt x="0" y="763282"/>
                  </a:lnTo>
                  <a:lnTo>
                    <a:pt x="240728" y="763282"/>
                  </a:lnTo>
                </a:path>
              </a:pathLst>
            </a:custGeom>
            <a:ln w="20320">
              <a:solidFill>
                <a:srgbClr val="0074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6920992" y="6139843"/>
              <a:ext cx="118745" cy="86360"/>
            </a:xfrm>
            <a:custGeom>
              <a:avLst/>
              <a:gdLst/>
              <a:ahLst/>
              <a:cxnLst/>
              <a:rect l="l" t="t" r="r" b="b"/>
              <a:pathLst>
                <a:path w="118745" h="86360">
                  <a:moveTo>
                    <a:pt x="0" y="0"/>
                  </a:moveTo>
                  <a:lnTo>
                    <a:pt x="21366" y="25600"/>
                  </a:lnTo>
                  <a:lnTo>
                    <a:pt x="28489" y="43116"/>
                  </a:lnTo>
                  <a:lnTo>
                    <a:pt x="21366" y="60632"/>
                  </a:lnTo>
                  <a:lnTo>
                    <a:pt x="0" y="86232"/>
                  </a:lnTo>
                  <a:lnTo>
                    <a:pt x="118491" y="431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4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3661790" y="2988952"/>
              <a:ext cx="2071370" cy="0"/>
            </a:xfrm>
            <a:custGeom>
              <a:avLst/>
              <a:gdLst/>
              <a:ahLst/>
              <a:cxnLst/>
              <a:rect l="l" t="t" r="r" b="b"/>
              <a:pathLst>
                <a:path w="2071370">
                  <a:moveTo>
                    <a:pt x="2070938" y="0"/>
                  </a:moveTo>
                  <a:lnTo>
                    <a:pt x="0" y="0"/>
                  </a:lnTo>
                </a:path>
              </a:pathLst>
            </a:custGeom>
            <a:ln w="20320">
              <a:solidFill>
                <a:srgbClr val="0074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3581275" y="2945823"/>
              <a:ext cx="118745" cy="86360"/>
            </a:xfrm>
            <a:custGeom>
              <a:avLst/>
              <a:gdLst/>
              <a:ahLst/>
              <a:cxnLst/>
              <a:rect l="l" t="t" r="r" b="b"/>
              <a:pathLst>
                <a:path w="118745" h="86360">
                  <a:moveTo>
                    <a:pt x="118491" y="0"/>
                  </a:moveTo>
                  <a:lnTo>
                    <a:pt x="0" y="43129"/>
                  </a:lnTo>
                  <a:lnTo>
                    <a:pt x="118491" y="86258"/>
                  </a:lnTo>
                  <a:lnTo>
                    <a:pt x="97124" y="60650"/>
                  </a:lnTo>
                  <a:lnTo>
                    <a:pt x="90001" y="43129"/>
                  </a:lnTo>
                  <a:lnTo>
                    <a:pt x="97124" y="25607"/>
                  </a:lnTo>
                  <a:lnTo>
                    <a:pt x="118491" y="0"/>
                  </a:lnTo>
                  <a:close/>
                </a:path>
              </a:pathLst>
            </a:custGeom>
            <a:solidFill>
              <a:srgbClr val="0074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7823918" y="1701614"/>
              <a:ext cx="1720214" cy="0"/>
            </a:xfrm>
            <a:custGeom>
              <a:avLst/>
              <a:gdLst/>
              <a:ahLst/>
              <a:cxnLst/>
              <a:rect l="l" t="t" r="r" b="b"/>
              <a:pathLst>
                <a:path w="1720215">
                  <a:moveTo>
                    <a:pt x="0" y="0"/>
                  </a:moveTo>
                  <a:lnTo>
                    <a:pt x="1719605" y="0"/>
                  </a:lnTo>
                </a:path>
              </a:pathLst>
            </a:custGeom>
            <a:ln w="20320">
              <a:solidFill>
                <a:srgbClr val="0074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 txBox="1"/>
            <p:nvPr/>
          </p:nvSpPr>
          <p:spPr>
            <a:xfrm>
              <a:off x="4511742" y="4945774"/>
              <a:ext cx="163830" cy="16927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100" i="1" spc="-70" dirty="0">
                  <a:solidFill>
                    <a:srgbClr val="4B4B4B"/>
                  </a:solidFill>
                  <a:latin typeface="Arial"/>
                  <a:cs typeface="Arial"/>
                </a:rPr>
                <a:t>ou</a:t>
              </a:r>
              <a:endParaRPr sz="1100">
                <a:latin typeface="Arial"/>
                <a:cs typeface="Arial"/>
              </a:endParaRPr>
            </a:p>
          </p:txBody>
        </p:sp>
        <p:sp>
          <p:nvSpPr>
            <p:cNvPr id="105" name="object 105"/>
            <p:cNvSpPr txBox="1"/>
            <p:nvPr/>
          </p:nvSpPr>
          <p:spPr>
            <a:xfrm>
              <a:off x="3016708" y="8864078"/>
              <a:ext cx="8371205" cy="19236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250" b="1" spc="-65" dirty="0">
                  <a:latin typeface="Arial"/>
                  <a:cs typeface="Arial"/>
                </a:rPr>
                <a:t>Constat</a:t>
              </a:r>
              <a:r>
                <a:rPr sz="1250" b="1" spc="-160" dirty="0">
                  <a:latin typeface="Arial"/>
                  <a:cs typeface="Arial"/>
                </a:rPr>
                <a:t> </a:t>
              </a:r>
              <a:r>
                <a:rPr sz="1250" b="1" spc="-70" dirty="0">
                  <a:latin typeface="Arial"/>
                  <a:cs typeface="Arial"/>
                </a:rPr>
                <a:t>contradictoire</a:t>
              </a:r>
              <a:r>
                <a:rPr sz="1250" b="1" spc="-160" dirty="0">
                  <a:latin typeface="Arial"/>
                  <a:cs typeface="Arial"/>
                </a:rPr>
                <a:t> </a:t>
              </a:r>
              <a:r>
                <a:rPr sz="1250" b="1" spc="-60" dirty="0">
                  <a:latin typeface="Arial"/>
                  <a:cs typeface="Arial"/>
                </a:rPr>
                <a:t>entre</a:t>
              </a:r>
              <a:r>
                <a:rPr sz="1250" b="1" spc="-160" dirty="0">
                  <a:latin typeface="Arial"/>
                  <a:cs typeface="Arial"/>
                </a:rPr>
                <a:t> </a:t>
              </a:r>
              <a:r>
                <a:rPr sz="1250" b="1" spc="-70" dirty="0">
                  <a:latin typeface="Arial"/>
                  <a:cs typeface="Arial"/>
                </a:rPr>
                <a:t>l’exploitant</a:t>
              </a:r>
              <a:r>
                <a:rPr sz="1250" b="1" spc="-165" dirty="0">
                  <a:latin typeface="Arial"/>
                  <a:cs typeface="Arial"/>
                </a:rPr>
                <a:t> </a:t>
              </a:r>
              <a:r>
                <a:rPr sz="1250" b="1" spc="-30" dirty="0">
                  <a:latin typeface="Arial"/>
                  <a:cs typeface="Arial"/>
                </a:rPr>
                <a:t>de</a:t>
              </a:r>
              <a:r>
                <a:rPr sz="1250" b="1" spc="-165" dirty="0">
                  <a:latin typeface="Arial"/>
                  <a:cs typeface="Arial"/>
                </a:rPr>
                <a:t> </a:t>
              </a:r>
              <a:r>
                <a:rPr sz="1250" b="1" spc="-60" dirty="0">
                  <a:latin typeface="Arial"/>
                  <a:cs typeface="Arial"/>
                </a:rPr>
                <a:t>réseau</a:t>
              </a:r>
              <a:r>
                <a:rPr sz="1250" b="1" spc="-160" dirty="0">
                  <a:latin typeface="Arial"/>
                  <a:cs typeface="Arial"/>
                </a:rPr>
                <a:t> </a:t>
              </a:r>
              <a:r>
                <a:rPr sz="1250" b="1" spc="-35" dirty="0">
                  <a:latin typeface="Arial"/>
                  <a:cs typeface="Arial"/>
                </a:rPr>
                <a:t>et</a:t>
              </a:r>
              <a:r>
                <a:rPr sz="1250" b="1" spc="-165" dirty="0">
                  <a:latin typeface="Arial"/>
                  <a:cs typeface="Arial"/>
                </a:rPr>
                <a:t> </a:t>
              </a:r>
              <a:r>
                <a:rPr sz="1250" b="1" spc="-70" dirty="0">
                  <a:latin typeface="Arial"/>
                  <a:cs typeface="Arial"/>
                </a:rPr>
                <a:t>l’exécutant</a:t>
              </a:r>
              <a:r>
                <a:rPr sz="1250" b="1" spc="-175" dirty="0">
                  <a:latin typeface="Arial"/>
                  <a:cs typeface="Arial"/>
                </a:rPr>
                <a:t> </a:t>
              </a:r>
              <a:r>
                <a:rPr sz="1250" b="1" spc="-30" dirty="0">
                  <a:latin typeface="Arial"/>
                  <a:cs typeface="Arial"/>
                </a:rPr>
                <a:t>de</a:t>
              </a:r>
              <a:r>
                <a:rPr sz="1250" b="1" spc="-165" dirty="0">
                  <a:latin typeface="Arial"/>
                  <a:cs typeface="Arial"/>
                </a:rPr>
                <a:t> </a:t>
              </a:r>
              <a:r>
                <a:rPr sz="1250" b="1" spc="-65" dirty="0">
                  <a:latin typeface="Arial"/>
                  <a:cs typeface="Arial"/>
                </a:rPr>
                <a:t>travaux</a:t>
              </a:r>
              <a:r>
                <a:rPr sz="1250" b="1" spc="120" dirty="0">
                  <a:latin typeface="Arial"/>
                  <a:cs typeface="Arial"/>
                </a:rPr>
                <a:t> </a:t>
              </a:r>
              <a:r>
                <a:rPr sz="1250" b="1" spc="-30" dirty="0">
                  <a:latin typeface="Arial"/>
                  <a:cs typeface="Arial"/>
                </a:rPr>
                <a:t>en</a:t>
              </a:r>
              <a:r>
                <a:rPr sz="1250" b="1" spc="-165" dirty="0">
                  <a:latin typeface="Arial"/>
                  <a:cs typeface="Arial"/>
                </a:rPr>
                <a:t> </a:t>
              </a:r>
              <a:r>
                <a:rPr sz="1250" b="1" spc="-45" dirty="0">
                  <a:latin typeface="Arial"/>
                  <a:cs typeface="Arial"/>
                </a:rPr>
                <a:t>cas</a:t>
              </a:r>
              <a:r>
                <a:rPr sz="1250" b="1" spc="-165" dirty="0">
                  <a:latin typeface="Arial"/>
                  <a:cs typeface="Arial"/>
                </a:rPr>
                <a:t> </a:t>
              </a:r>
              <a:r>
                <a:rPr sz="1250" b="1" spc="-70" dirty="0">
                  <a:latin typeface="Arial"/>
                  <a:cs typeface="Arial"/>
                </a:rPr>
                <a:t>d’endommagement</a:t>
              </a:r>
              <a:r>
                <a:rPr sz="1250" b="1" spc="-175" dirty="0">
                  <a:latin typeface="Arial"/>
                  <a:cs typeface="Arial"/>
                </a:rPr>
                <a:t> </a:t>
              </a:r>
              <a:r>
                <a:rPr sz="1250" b="1" spc="-70" dirty="0">
                  <a:latin typeface="Arial"/>
                  <a:cs typeface="Arial"/>
                </a:rPr>
                <a:t>accidentel</a:t>
              </a:r>
              <a:r>
                <a:rPr sz="1250" b="1" spc="-160" dirty="0">
                  <a:latin typeface="Arial"/>
                  <a:cs typeface="Arial"/>
                </a:rPr>
                <a:t> </a:t>
              </a:r>
              <a:r>
                <a:rPr sz="1250" b="1" spc="-55" dirty="0">
                  <a:latin typeface="Arial"/>
                  <a:cs typeface="Arial"/>
                </a:rPr>
                <a:t>d’un</a:t>
              </a:r>
              <a:r>
                <a:rPr sz="1250" b="1" spc="-165" dirty="0">
                  <a:latin typeface="Arial"/>
                  <a:cs typeface="Arial"/>
                </a:rPr>
                <a:t> </a:t>
              </a:r>
              <a:r>
                <a:rPr sz="1250" b="1" spc="-75" dirty="0">
                  <a:latin typeface="Arial"/>
                  <a:cs typeface="Arial"/>
                </a:rPr>
                <a:t>réseau</a:t>
              </a:r>
              <a:endParaRPr sz="1250">
                <a:latin typeface="Arial"/>
                <a:cs typeface="Arial"/>
              </a:endParaRPr>
            </a:p>
          </p:txBody>
        </p:sp>
        <p:sp>
          <p:nvSpPr>
            <p:cNvPr id="106" name="object 106"/>
            <p:cNvSpPr/>
            <p:nvPr/>
          </p:nvSpPr>
          <p:spPr>
            <a:xfrm>
              <a:off x="3684281" y="7634412"/>
              <a:ext cx="6130290" cy="0"/>
            </a:xfrm>
            <a:custGeom>
              <a:avLst/>
              <a:gdLst/>
              <a:ahLst/>
              <a:cxnLst/>
              <a:rect l="l" t="t" r="r" b="b"/>
              <a:pathLst>
                <a:path w="6130290">
                  <a:moveTo>
                    <a:pt x="6129718" y="0"/>
                  </a:moveTo>
                  <a:lnTo>
                    <a:pt x="0" y="0"/>
                  </a:lnTo>
                </a:path>
              </a:pathLst>
            </a:custGeom>
            <a:ln w="20320">
              <a:solidFill>
                <a:srgbClr val="922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3603771" y="7591282"/>
              <a:ext cx="118745" cy="86360"/>
            </a:xfrm>
            <a:custGeom>
              <a:avLst/>
              <a:gdLst/>
              <a:ahLst/>
              <a:cxnLst/>
              <a:rect l="l" t="t" r="r" b="b"/>
              <a:pathLst>
                <a:path w="118745" h="86359">
                  <a:moveTo>
                    <a:pt x="118491" y="0"/>
                  </a:moveTo>
                  <a:lnTo>
                    <a:pt x="0" y="43129"/>
                  </a:lnTo>
                  <a:lnTo>
                    <a:pt x="118491" y="86258"/>
                  </a:lnTo>
                  <a:lnTo>
                    <a:pt x="97124" y="60650"/>
                  </a:lnTo>
                  <a:lnTo>
                    <a:pt x="90001" y="43129"/>
                  </a:lnTo>
                  <a:lnTo>
                    <a:pt x="97124" y="25607"/>
                  </a:lnTo>
                  <a:lnTo>
                    <a:pt x="118491" y="0"/>
                  </a:lnTo>
                  <a:close/>
                </a:path>
              </a:pathLst>
            </a:custGeom>
            <a:solidFill>
              <a:srgbClr val="9225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3684287" y="8129772"/>
              <a:ext cx="2994025" cy="0"/>
            </a:xfrm>
            <a:custGeom>
              <a:avLst/>
              <a:gdLst/>
              <a:ahLst/>
              <a:cxnLst/>
              <a:rect l="l" t="t" r="r" b="b"/>
              <a:pathLst>
                <a:path w="2994025">
                  <a:moveTo>
                    <a:pt x="2993644" y="0"/>
                  </a:moveTo>
                  <a:lnTo>
                    <a:pt x="0" y="0"/>
                  </a:lnTo>
                </a:path>
              </a:pathLst>
            </a:custGeom>
            <a:ln w="20320">
              <a:solidFill>
                <a:srgbClr val="922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3603771" y="8086643"/>
              <a:ext cx="118745" cy="86360"/>
            </a:xfrm>
            <a:custGeom>
              <a:avLst/>
              <a:gdLst/>
              <a:ahLst/>
              <a:cxnLst/>
              <a:rect l="l" t="t" r="r" b="b"/>
              <a:pathLst>
                <a:path w="118745" h="86359">
                  <a:moveTo>
                    <a:pt x="118491" y="0"/>
                  </a:moveTo>
                  <a:lnTo>
                    <a:pt x="0" y="43129"/>
                  </a:lnTo>
                  <a:lnTo>
                    <a:pt x="118491" y="86258"/>
                  </a:lnTo>
                  <a:lnTo>
                    <a:pt x="97124" y="60650"/>
                  </a:lnTo>
                  <a:lnTo>
                    <a:pt x="90001" y="43129"/>
                  </a:lnTo>
                  <a:lnTo>
                    <a:pt x="97124" y="25607"/>
                  </a:lnTo>
                  <a:lnTo>
                    <a:pt x="118491" y="0"/>
                  </a:lnTo>
                  <a:close/>
                </a:path>
              </a:pathLst>
            </a:custGeom>
            <a:solidFill>
              <a:srgbClr val="9225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6677931" y="8129772"/>
              <a:ext cx="3046095" cy="0"/>
            </a:xfrm>
            <a:custGeom>
              <a:avLst/>
              <a:gdLst/>
              <a:ahLst/>
              <a:cxnLst/>
              <a:rect l="l" t="t" r="r" b="b"/>
              <a:pathLst>
                <a:path w="3046095">
                  <a:moveTo>
                    <a:pt x="0" y="0"/>
                  </a:moveTo>
                  <a:lnTo>
                    <a:pt x="3045485" y="0"/>
                  </a:lnTo>
                </a:path>
              </a:pathLst>
            </a:custGeom>
            <a:ln w="20320">
              <a:solidFill>
                <a:srgbClr val="50AE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9685440" y="8086643"/>
              <a:ext cx="118745" cy="86360"/>
            </a:xfrm>
            <a:custGeom>
              <a:avLst/>
              <a:gdLst/>
              <a:ahLst/>
              <a:cxnLst/>
              <a:rect l="l" t="t" r="r" b="b"/>
              <a:pathLst>
                <a:path w="118745" h="86359">
                  <a:moveTo>
                    <a:pt x="0" y="0"/>
                  </a:moveTo>
                  <a:lnTo>
                    <a:pt x="21366" y="25607"/>
                  </a:lnTo>
                  <a:lnTo>
                    <a:pt x="28489" y="43129"/>
                  </a:lnTo>
                  <a:lnTo>
                    <a:pt x="21366" y="60650"/>
                  </a:lnTo>
                  <a:lnTo>
                    <a:pt x="0" y="86258"/>
                  </a:lnTo>
                  <a:lnTo>
                    <a:pt x="118491" y="431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AE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2513459" y="8198880"/>
              <a:ext cx="0" cy="113664"/>
            </a:xfrm>
            <a:custGeom>
              <a:avLst/>
              <a:gdLst/>
              <a:ahLst/>
              <a:cxnLst/>
              <a:rect l="l" t="t" r="r" b="b"/>
              <a:pathLst>
                <a:path h="113665">
                  <a:moveTo>
                    <a:pt x="0" y="0"/>
                  </a:moveTo>
                  <a:lnTo>
                    <a:pt x="0" y="113652"/>
                  </a:lnTo>
                </a:path>
              </a:pathLst>
            </a:custGeom>
            <a:ln w="20320">
              <a:solidFill>
                <a:srgbClr val="50AE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2470343" y="8274549"/>
              <a:ext cx="86360" cy="118745"/>
            </a:xfrm>
            <a:custGeom>
              <a:avLst/>
              <a:gdLst/>
              <a:ahLst/>
              <a:cxnLst/>
              <a:rect l="l" t="t" r="r" b="b"/>
              <a:pathLst>
                <a:path w="86360" h="118745">
                  <a:moveTo>
                    <a:pt x="0" y="0"/>
                  </a:moveTo>
                  <a:lnTo>
                    <a:pt x="43116" y="118490"/>
                  </a:lnTo>
                  <a:lnTo>
                    <a:pt x="75875" y="28489"/>
                  </a:lnTo>
                  <a:lnTo>
                    <a:pt x="43118" y="28489"/>
                  </a:lnTo>
                  <a:lnTo>
                    <a:pt x="25600" y="21366"/>
                  </a:lnTo>
                  <a:lnTo>
                    <a:pt x="0" y="0"/>
                  </a:lnTo>
                  <a:close/>
                </a:path>
                <a:path w="86360" h="118745">
                  <a:moveTo>
                    <a:pt x="86245" y="0"/>
                  </a:moveTo>
                  <a:lnTo>
                    <a:pt x="60637" y="21366"/>
                  </a:lnTo>
                  <a:lnTo>
                    <a:pt x="43118" y="28489"/>
                  </a:lnTo>
                  <a:lnTo>
                    <a:pt x="75875" y="28489"/>
                  </a:lnTo>
                  <a:lnTo>
                    <a:pt x="86245" y="0"/>
                  </a:lnTo>
                  <a:close/>
                </a:path>
              </a:pathLst>
            </a:custGeom>
            <a:solidFill>
              <a:srgbClr val="50AE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9275686" y="4211523"/>
              <a:ext cx="346075" cy="776605"/>
            </a:xfrm>
            <a:custGeom>
              <a:avLst/>
              <a:gdLst/>
              <a:ahLst/>
              <a:cxnLst/>
              <a:rect l="l" t="t" r="r" b="b"/>
              <a:pathLst>
                <a:path w="346075" h="776604">
                  <a:moveTo>
                    <a:pt x="345605" y="0"/>
                  </a:moveTo>
                  <a:lnTo>
                    <a:pt x="0" y="0"/>
                  </a:lnTo>
                  <a:lnTo>
                    <a:pt x="0" y="776160"/>
                  </a:lnTo>
                  <a:lnTo>
                    <a:pt x="345605" y="776160"/>
                  </a:lnTo>
                  <a:lnTo>
                    <a:pt x="345605" y="0"/>
                  </a:lnTo>
                  <a:close/>
                </a:path>
              </a:pathLst>
            </a:custGeom>
            <a:solidFill>
              <a:srgbClr val="770D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 txBox="1"/>
            <p:nvPr/>
          </p:nvSpPr>
          <p:spPr>
            <a:xfrm>
              <a:off x="9287359" y="4207645"/>
              <a:ext cx="349806" cy="784225"/>
            </a:xfrm>
            <a:prstGeom prst="rect">
              <a:avLst/>
            </a:prstGeom>
          </p:spPr>
          <p:txBody>
            <a:bodyPr vert="vert" wrap="square" lIns="0" tIns="0" rIns="0" bIns="0" rtlCol="0">
              <a:spAutoFit/>
            </a:bodyPr>
            <a:lstStyle/>
            <a:p>
              <a:pPr marL="12700">
                <a:lnSpc>
                  <a:spcPts val="2925"/>
                </a:lnSpc>
              </a:pPr>
              <a:r>
                <a:rPr sz="2550" b="1" spc="-5" dirty="0">
                  <a:solidFill>
                    <a:srgbClr val="FFFFFF"/>
                  </a:solidFill>
                  <a:latin typeface="Arial"/>
                  <a:cs typeface="Arial"/>
                </a:rPr>
                <a:t>DICT</a:t>
              </a:r>
              <a:endParaRPr sz="2550">
                <a:latin typeface="Arial"/>
                <a:cs typeface="Arial"/>
              </a:endParaRPr>
            </a:p>
          </p:txBody>
        </p:sp>
        <p:sp>
          <p:nvSpPr>
            <p:cNvPr id="116" name="object 116"/>
            <p:cNvSpPr/>
            <p:nvPr/>
          </p:nvSpPr>
          <p:spPr>
            <a:xfrm>
              <a:off x="1426992" y="7297112"/>
              <a:ext cx="177165" cy="150495"/>
            </a:xfrm>
            <a:custGeom>
              <a:avLst/>
              <a:gdLst/>
              <a:ahLst/>
              <a:cxnLst/>
              <a:rect l="l" t="t" r="r" b="b"/>
              <a:pathLst>
                <a:path w="177165" h="150495">
                  <a:moveTo>
                    <a:pt x="63347" y="51003"/>
                  </a:moveTo>
                  <a:lnTo>
                    <a:pt x="32283" y="51003"/>
                  </a:lnTo>
                  <a:lnTo>
                    <a:pt x="32283" y="147929"/>
                  </a:lnTo>
                  <a:lnTo>
                    <a:pt x="63347" y="147929"/>
                  </a:lnTo>
                  <a:lnTo>
                    <a:pt x="63347" y="51003"/>
                  </a:lnTo>
                  <a:close/>
                </a:path>
                <a:path w="177165" h="150495">
                  <a:moveTo>
                    <a:pt x="63347" y="0"/>
                  </a:moveTo>
                  <a:lnTo>
                    <a:pt x="37934" y="0"/>
                  </a:lnTo>
                  <a:lnTo>
                    <a:pt x="35249" y="6574"/>
                  </a:lnTo>
                  <a:lnTo>
                    <a:pt x="32089" y="12601"/>
                  </a:lnTo>
                  <a:lnTo>
                    <a:pt x="0" y="38989"/>
                  </a:lnTo>
                  <a:lnTo>
                    <a:pt x="0" y="72136"/>
                  </a:lnTo>
                  <a:lnTo>
                    <a:pt x="32283" y="51003"/>
                  </a:lnTo>
                  <a:lnTo>
                    <a:pt x="63347" y="51003"/>
                  </a:lnTo>
                  <a:lnTo>
                    <a:pt x="63347" y="0"/>
                  </a:lnTo>
                  <a:close/>
                </a:path>
                <a:path w="177165" h="150495">
                  <a:moveTo>
                    <a:pt x="142392" y="0"/>
                  </a:moveTo>
                  <a:lnTo>
                    <a:pt x="133603" y="0"/>
                  </a:lnTo>
                  <a:lnTo>
                    <a:pt x="123048" y="1143"/>
                  </a:lnTo>
                  <a:lnTo>
                    <a:pt x="93170" y="28773"/>
                  </a:lnTo>
                  <a:lnTo>
                    <a:pt x="86255" y="72203"/>
                  </a:lnTo>
                  <a:lnTo>
                    <a:pt x="86151" y="77990"/>
                  </a:lnTo>
                  <a:lnTo>
                    <a:pt x="86467" y="88784"/>
                  </a:lnTo>
                  <a:lnTo>
                    <a:pt x="95338" y="126821"/>
                  </a:lnTo>
                  <a:lnTo>
                    <a:pt x="126847" y="149952"/>
                  </a:lnTo>
                  <a:lnTo>
                    <a:pt x="134734" y="150418"/>
                  </a:lnTo>
                  <a:lnTo>
                    <a:pt x="143929" y="150418"/>
                  </a:lnTo>
                  <a:lnTo>
                    <a:pt x="172425" y="125209"/>
                  </a:lnTo>
                  <a:lnTo>
                    <a:pt x="129527" y="125209"/>
                  </a:lnTo>
                  <a:lnTo>
                    <a:pt x="125831" y="122986"/>
                  </a:lnTo>
                  <a:lnTo>
                    <a:pt x="119799" y="114046"/>
                  </a:lnTo>
                  <a:lnTo>
                    <a:pt x="118287" y="107886"/>
                  </a:lnTo>
                  <a:lnTo>
                    <a:pt x="118287" y="92278"/>
                  </a:lnTo>
                  <a:lnTo>
                    <a:pt x="119735" y="86321"/>
                  </a:lnTo>
                  <a:lnTo>
                    <a:pt x="125514" y="77990"/>
                  </a:lnTo>
                  <a:lnTo>
                    <a:pt x="129095" y="75907"/>
                  </a:lnTo>
                  <a:lnTo>
                    <a:pt x="172851" y="75907"/>
                  </a:lnTo>
                  <a:lnTo>
                    <a:pt x="171434" y="72203"/>
                  </a:lnTo>
                  <a:lnTo>
                    <a:pt x="167265" y="65290"/>
                  </a:lnTo>
                  <a:lnTo>
                    <a:pt x="117233" y="65290"/>
                  </a:lnTo>
                  <a:lnTo>
                    <a:pt x="118073" y="54371"/>
                  </a:lnTo>
                  <a:lnTo>
                    <a:pt x="128320" y="24803"/>
                  </a:lnTo>
                  <a:lnTo>
                    <a:pt x="172054" y="24803"/>
                  </a:lnTo>
                  <a:lnTo>
                    <a:pt x="170522" y="20929"/>
                  </a:lnTo>
                  <a:lnTo>
                    <a:pt x="163791" y="10617"/>
                  </a:lnTo>
                  <a:lnTo>
                    <a:pt x="159550" y="6692"/>
                  </a:lnTo>
                  <a:lnTo>
                    <a:pt x="149339" y="1333"/>
                  </a:lnTo>
                  <a:lnTo>
                    <a:pt x="142392" y="0"/>
                  </a:lnTo>
                  <a:close/>
                </a:path>
                <a:path w="177165" h="150495">
                  <a:moveTo>
                    <a:pt x="172851" y="75907"/>
                  </a:moveTo>
                  <a:lnTo>
                    <a:pt x="137540" y="75907"/>
                  </a:lnTo>
                  <a:lnTo>
                    <a:pt x="141033" y="78054"/>
                  </a:lnTo>
                  <a:lnTo>
                    <a:pt x="146672" y="86652"/>
                  </a:lnTo>
                  <a:lnTo>
                    <a:pt x="148081" y="92900"/>
                  </a:lnTo>
                  <a:lnTo>
                    <a:pt x="148081" y="109105"/>
                  </a:lnTo>
                  <a:lnTo>
                    <a:pt x="146723" y="115125"/>
                  </a:lnTo>
                  <a:lnTo>
                    <a:pt x="141287" y="123202"/>
                  </a:lnTo>
                  <a:lnTo>
                    <a:pt x="137921" y="125209"/>
                  </a:lnTo>
                  <a:lnTo>
                    <a:pt x="172425" y="125209"/>
                  </a:lnTo>
                  <a:lnTo>
                    <a:pt x="174279" y="120193"/>
                  </a:lnTo>
                  <a:lnTo>
                    <a:pt x="175890" y="113776"/>
                  </a:lnTo>
                  <a:lnTo>
                    <a:pt x="176856" y="107049"/>
                  </a:lnTo>
                  <a:lnTo>
                    <a:pt x="177177" y="100012"/>
                  </a:lnTo>
                  <a:lnTo>
                    <a:pt x="176539" y="89811"/>
                  </a:lnTo>
                  <a:lnTo>
                    <a:pt x="174624" y="80541"/>
                  </a:lnTo>
                  <a:lnTo>
                    <a:pt x="172851" y="75907"/>
                  </a:lnTo>
                  <a:close/>
                </a:path>
                <a:path w="177165" h="150495">
                  <a:moveTo>
                    <a:pt x="141973" y="50901"/>
                  </a:moveTo>
                  <a:lnTo>
                    <a:pt x="136893" y="50901"/>
                  </a:lnTo>
                  <a:lnTo>
                    <a:pt x="132410" y="52070"/>
                  </a:lnTo>
                  <a:lnTo>
                    <a:pt x="124675" y="56769"/>
                  </a:lnTo>
                  <a:lnTo>
                    <a:pt x="120903" y="60388"/>
                  </a:lnTo>
                  <a:lnTo>
                    <a:pt x="117233" y="65290"/>
                  </a:lnTo>
                  <a:lnTo>
                    <a:pt x="167265" y="65290"/>
                  </a:lnTo>
                  <a:lnTo>
                    <a:pt x="141973" y="50901"/>
                  </a:lnTo>
                  <a:close/>
                </a:path>
                <a:path w="177165" h="150495">
                  <a:moveTo>
                    <a:pt x="172054" y="24803"/>
                  </a:moveTo>
                  <a:lnTo>
                    <a:pt x="136055" y="24803"/>
                  </a:lnTo>
                  <a:lnTo>
                    <a:pt x="138391" y="25958"/>
                  </a:lnTo>
                  <a:lnTo>
                    <a:pt x="142151" y="30594"/>
                  </a:lnTo>
                  <a:lnTo>
                    <a:pt x="143497" y="34556"/>
                  </a:lnTo>
                  <a:lnTo>
                    <a:pt x="144310" y="40182"/>
                  </a:lnTo>
                  <a:lnTo>
                    <a:pt x="174840" y="35217"/>
                  </a:lnTo>
                  <a:lnTo>
                    <a:pt x="173088" y="27419"/>
                  </a:lnTo>
                  <a:lnTo>
                    <a:pt x="172054" y="248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9825198" y="7487192"/>
              <a:ext cx="177165" cy="150495"/>
            </a:xfrm>
            <a:custGeom>
              <a:avLst/>
              <a:gdLst/>
              <a:ahLst/>
              <a:cxnLst/>
              <a:rect l="l" t="t" r="r" b="b"/>
              <a:pathLst>
                <a:path w="177165" h="150495">
                  <a:moveTo>
                    <a:pt x="63347" y="51003"/>
                  </a:moveTo>
                  <a:lnTo>
                    <a:pt x="32283" y="51003"/>
                  </a:lnTo>
                  <a:lnTo>
                    <a:pt x="32283" y="147929"/>
                  </a:lnTo>
                  <a:lnTo>
                    <a:pt x="63347" y="147929"/>
                  </a:lnTo>
                  <a:lnTo>
                    <a:pt x="63347" y="51003"/>
                  </a:lnTo>
                  <a:close/>
                </a:path>
                <a:path w="177165" h="150495">
                  <a:moveTo>
                    <a:pt x="63347" y="0"/>
                  </a:moveTo>
                  <a:lnTo>
                    <a:pt x="37934" y="0"/>
                  </a:lnTo>
                  <a:lnTo>
                    <a:pt x="35249" y="6574"/>
                  </a:lnTo>
                  <a:lnTo>
                    <a:pt x="32089" y="12601"/>
                  </a:lnTo>
                  <a:lnTo>
                    <a:pt x="0" y="38989"/>
                  </a:lnTo>
                  <a:lnTo>
                    <a:pt x="0" y="72136"/>
                  </a:lnTo>
                  <a:lnTo>
                    <a:pt x="32283" y="51003"/>
                  </a:lnTo>
                  <a:lnTo>
                    <a:pt x="63347" y="51003"/>
                  </a:lnTo>
                  <a:lnTo>
                    <a:pt x="63347" y="0"/>
                  </a:lnTo>
                  <a:close/>
                </a:path>
                <a:path w="177165" h="150495">
                  <a:moveTo>
                    <a:pt x="115722" y="105765"/>
                  </a:moveTo>
                  <a:lnTo>
                    <a:pt x="84658" y="110236"/>
                  </a:lnTo>
                  <a:lnTo>
                    <a:pt x="86169" y="117043"/>
                  </a:lnTo>
                  <a:lnTo>
                    <a:pt x="88049" y="122732"/>
                  </a:lnTo>
                  <a:lnTo>
                    <a:pt x="117652" y="149504"/>
                  </a:lnTo>
                  <a:lnTo>
                    <a:pt x="123901" y="150418"/>
                  </a:lnTo>
                  <a:lnTo>
                    <a:pt x="131190" y="150418"/>
                  </a:lnTo>
                  <a:lnTo>
                    <a:pt x="167716" y="132397"/>
                  </a:lnTo>
                  <a:lnTo>
                    <a:pt x="170408" y="125806"/>
                  </a:lnTo>
                  <a:lnTo>
                    <a:pt x="127063" y="125806"/>
                  </a:lnTo>
                  <a:lnTo>
                    <a:pt x="123774" y="124104"/>
                  </a:lnTo>
                  <a:lnTo>
                    <a:pt x="118236" y="117297"/>
                  </a:lnTo>
                  <a:lnTo>
                    <a:pt x="116484" y="112318"/>
                  </a:lnTo>
                  <a:lnTo>
                    <a:pt x="115722" y="105765"/>
                  </a:lnTo>
                  <a:close/>
                </a:path>
                <a:path w="177165" h="150495">
                  <a:moveTo>
                    <a:pt x="172728" y="75209"/>
                  </a:moveTo>
                  <a:lnTo>
                    <a:pt x="134873" y="75209"/>
                  </a:lnTo>
                  <a:lnTo>
                    <a:pt x="138620" y="77228"/>
                  </a:lnTo>
                  <a:lnTo>
                    <a:pt x="144259" y="85293"/>
                  </a:lnTo>
                  <a:lnTo>
                    <a:pt x="145668" y="91643"/>
                  </a:lnTo>
                  <a:lnTo>
                    <a:pt x="145668" y="108775"/>
                  </a:lnTo>
                  <a:lnTo>
                    <a:pt x="144271" y="115138"/>
                  </a:lnTo>
                  <a:lnTo>
                    <a:pt x="138683" y="123672"/>
                  </a:lnTo>
                  <a:lnTo>
                    <a:pt x="135153" y="125806"/>
                  </a:lnTo>
                  <a:lnTo>
                    <a:pt x="170408" y="125806"/>
                  </a:lnTo>
                  <a:lnTo>
                    <a:pt x="176580" y="96634"/>
                  </a:lnTo>
                  <a:lnTo>
                    <a:pt x="175935" y="87042"/>
                  </a:lnTo>
                  <a:lnTo>
                    <a:pt x="173997" y="78306"/>
                  </a:lnTo>
                  <a:lnTo>
                    <a:pt x="172728" y="75209"/>
                  </a:lnTo>
                  <a:close/>
                </a:path>
                <a:path w="177165" h="150495">
                  <a:moveTo>
                    <a:pt x="171297" y="2476"/>
                  </a:moveTo>
                  <a:lnTo>
                    <a:pt x="98386" y="2476"/>
                  </a:lnTo>
                  <a:lnTo>
                    <a:pt x="88658" y="80670"/>
                  </a:lnTo>
                  <a:lnTo>
                    <a:pt x="114820" y="85623"/>
                  </a:lnTo>
                  <a:lnTo>
                    <a:pt x="117284" y="81991"/>
                  </a:lnTo>
                  <a:lnTo>
                    <a:pt x="119545" y="79476"/>
                  </a:lnTo>
                  <a:lnTo>
                    <a:pt x="121615" y="78079"/>
                  </a:lnTo>
                  <a:lnTo>
                    <a:pt x="124371" y="76161"/>
                  </a:lnTo>
                  <a:lnTo>
                    <a:pt x="127241" y="75209"/>
                  </a:lnTo>
                  <a:lnTo>
                    <a:pt x="172728" y="75209"/>
                  </a:lnTo>
                  <a:lnTo>
                    <a:pt x="170767" y="70425"/>
                  </a:lnTo>
                  <a:lnTo>
                    <a:pt x="166242" y="63398"/>
                  </a:lnTo>
                  <a:lnTo>
                    <a:pt x="160689" y="57629"/>
                  </a:lnTo>
                  <a:lnTo>
                    <a:pt x="159036" y="56553"/>
                  </a:lnTo>
                  <a:lnTo>
                    <a:pt x="119265" y="56553"/>
                  </a:lnTo>
                  <a:lnTo>
                    <a:pt x="121907" y="34721"/>
                  </a:lnTo>
                  <a:lnTo>
                    <a:pt x="171297" y="34721"/>
                  </a:lnTo>
                  <a:lnTo>
                    <a:pt x="171297" y="2476"/>
                  </a:lnTo>
                  <a:close/>
                </a:path>
                <a:path w="177165" h="150495">
                  <a:moveTo>
                    <a:pt x="139331" y="50203"/>
                  </a:moveTo>
                  <a:lnTo>
                    <a:pt x="136055" y="50203"/>
                  </a:lnTo>
                  <a:lnTo>
                    <a:pt x="132753" y="50736"/>
                  </a:lnTo>
                  <a:lnTo>
                    <a:pt x="126072" y="52844"/>
                  </a:lnTo>
                  <a:lnTo>
                    <a:pt x="122694" y="54432"/>
                  </a:lnTo>
                  <a:lnTo>
                    <a:pt x="119265" y="56553"/>
                  </a:lnTo>
                  <a:lnTo>
                    <a:pt x="159036" y="56553"/>
                  </a:lnTo>
                  <a:lnTo>
                    <a:pt x="154354" y="53505"/>
                  </a:lnTo>
                  <a:lnTo>
                    <a:pt x="147235" y="51028"/>
                  </a:lnTo>
                  <a:lnTo>
                    <a:pt x="139331" y="502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9833838" y="5898871"/>
              <a:ext cx="179705" cy="147955"/>
            </a:xfrm>
            <a:custGeom>
              <a:avLst/>
              <a:gdLst/>
              <a:ahLst/>
              <a:cxnLst/>
              <a:rect l="l" t="t" r="r" b="b"/>
              <a:pathLst>
                <a:path w="179704" h="147954">
                  <a:moveTo>
                    <a:pt x="63347" y="51003"/>
                  </a:moveTo>
                  <a:lnTo>
                    <a:pt x="32283" y="51003"/>
                  </a:lnTo>
                  <a:lnTo>
                    <a:pt x="32283" y="147929"/>
                  </a:lnTo>
                  <a:lnTo>
                    <a:pt x="63347" y="147929"/>
                  </a:lnTo>
                  <a:lnTo>
                    <a:pt x="63347" y="51003"/>
                  </a:lnTo>
                  <a:close/>
                </a:path>
                <a:path w="179704" h="147954">
                  <a:moveTo>
                    <a:pt x="63347" y="0"/>
                  </a:moveTo>
                  <a:lnTo>
                    <a:pt x="37934" y="0"/>
                  </a:lnTo>
                  <a:lnTo>
                    <a:pt x="35249" y="6574"/>
                  </a:lnTo>
                  <a:lnTo>
                    <a:pt x="32089" y="12601"/>
                  </a:lnTo>
                  <a:lnTo>
                    <a:pt x="0" y="38989"/>
                  </a:lnTo>
                  <a:lnTo>
                    <a:pt x="0" y="72136"/>
                  </a:lnTo>
                  <a:lnTo>
                    <a:pt x="32283" y="51003"/>
                  </a:lnTo>
                  <a:lnTo>
                    <a:pt x="63347" y="51003"/>
                  </a:lnTo>
                  <a:lnTo>
                    <a:pt x="63347" y="0"/>
                  </a:lnTo>
                  <a:close/>
                </a:path>
                <a:path w="179704" h="147954">
                  <a:moveTo>
                    <a:pt x="165493" y="120751"/>
                  </a:moveTo>
                  <a:lnTo>
                    <a:pt x="138722" y="120751"/>
                  </a:lnTo>
                  <a:lnTo>
                    <a:pt x="138722" y="147929"/>
                  </a:lnTo>
                  <a:lnTo>
                    <a:pt x="165493" y="147929"/>
                  </a:lnTo>
                  <a:lnTo>
                    <a:pt x="165493" y="120751"/>
                  </a:lnTo>
                  <a:close/>
                </a:path>
                <a:path w="179704" h="147954">
                  <a:moveTo>
                    <a:pt x="165493" y="0"/>
                  </a:moveTo>
                  <a:lnTo>
                    <a:pt x="138722" y="0"/>
                  </a:lnTo>
                  <a:lnTo>
                    <a:pt x="82778" y="87515"/>
                  </a:lnTo>
                  <a:lnTo>
                    <a:pt x="82778" y="120751"/>
                  </a:lnTo>
                  <a:lnTo>
                    <a:pt x="179374" y="120751"/>
                  </a:lnTo>
                  <a:lnTo>
                    <a:pt x="179374" y="89395"/>
                  </a:lnTo>
                  <a:lnTo>
                    <a:pt x="109156" y="89395"/>
                  </a:lnTo>
                  <a:lnTo>
                    <a:pt x="138722" y="43624"/>
                  </a:lnTo>
                  <a:lnTo>
                    <a:pt x="165493" y="43624"/>
                  </a:lnTo>
                  <a:lnTo>
                    <a:pt x="165493" y="0"/>
                  </a:lnTo>
                  <a:close/>
                </a:path>
                <a:path w="179704" h="147954">
                  <a:moveTo>
                    <a:pt x="165493" y="43624"/>
                  </a:moveTo>
                  <a:lnTo>
                    <a:pt x="138722" y="43624"/>
                  </a:lnTo>
                  <a:lnTo>
                    <a:pt x="138722" y="89395"/>
                  </a:lnTo>
                  <a:lnTo>
                    <a:pt x="165493" y="89395"/>
                  </a:lnTo>
                  <a:lnTo>
                    <a:pt x="165493" y="436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9830958" y="5105431"/>
              <a:ext cx="176530" cy="150495"/>
            </a:xfrm>
            <a:custGeom>
              <a:avLst/>
              <a:gdLst/>
              <a:ahLst/>
              <a:cxnLst/>
              <a:rect l="l" t="t" r="r" b="b"/>
              <a:pathLst>
                <a:path w="176529" h="150495">
                  <a:moveTo>
                    <a:pt x="63347" y="51003"/>
                  </a:moveTo>
                  <a:lnTo>
                    <a:pt x="32283" y="51003"/>
                  </a:lnTo>
                  <a:lnTo>
                    <a:pt x="32283" y="147929"/>
                  </a:lnTo>
                  <a:lnTo>
                    <a:pt x="63347" y="147929"/>
                  </a:lnTo>
                  <a:lnTo>
                    <a:pt x="63347" y="51003"/>
                  </a:lnTo>
                  <a:close/>
                </a:path>
                <a:path w="176529" h="150495">
                  <a:moveTo>
                    <a:pt x="63347" y="0"/>
                  </a:moveTo>
                  <a:lnTo>
                    <a:pt x="37934" y="0"/>
                  </a:lnTo>
                  <a:lnTo>
                    <a:pt x="35249" y="6574"/>
                  </a:lnTo>
                  <a:lnTo>
                    <a:pt x="32089" y="12601"/>
                  </a:lnTo>
                  <a:lnTo>
                    <a:pt x="0" y="38989"/>
                  </a:lnTo>
                  <a:lnTo>
                    <a:pt x="0" y="72136"/>
                  </a:lnTo>
                  <a:lnTo>
                    <a:pt x="32283" y="51003"/>
                  </a:lnTo>
                  <a:lnTo>
                    <a:pt x="63347" y="51003"/>
                  </a:lnTo>
                  <a:lnTo>
                    <a:pt x="63347" y="0"/>
                  </a:lnTo>
                  <a:close/>
                </a:path>
                <a:path w="176529" h="150495">
                  <a:moveTo>
                    <a:pt x="115722" y="104178"/>
                  </a:moveTo>
                  <a:lnTo>
                    <a:pt x="85039" y="109537"/>
                  </a:lnTo>
                  <a:lnTo>
                    <a:pt x="87045" y="118605"/>
                  </a:lnTo>
                  <a:lnTo>
                    <a:pt x="89928" y="126123"/>
                  </a:lnTo>
                  <a:lnTo>
                    <a:pt x="97408" y="138099"/>
                  </a:lnTo>
                  <a:lnTo>
                    <a:pt x="102196" y="142646"/>
                  </a:lnTo>
                  <a:lnTo>
                    <a:pt x="113804" y="148856"/>
                  </a:lnTo>
                  <a:lnTo>
                    <a:pt x="121729" y="150418"/>
                  </a:lnTo>
                  <a:lnTo>
                    <a:pt x="131787" y="150418"/>
                  </a:lnTo>
                  <a:lnTo>
                    <a:pt x="167932" y="133934"/>
                  </a:lnTo>
                  <a:lnTo>
                    <a:pt x="171451" y="125806"/>
                  </a:lnTo>
                  <a:lnTo>
                    <a:pt x="127114" y="125806"/>
                  </a:lnTo>
                  <a:lnTo>
                    <a:pt x="123888" y="124244"/>
                  </a:lnTo>
                  <a:lnTo>
                    <a:pt x="118808" y="117957"/>
                  </a:lnTo>
                  <a:lnTo>
                    <a:pt x="116928" y="112318"/>
                  </a:lnTo>
                  <a:lnTo>
                    <a:pt x="115722" y="104178"/>
                  </a:lnTo>
                  <a:close/>
                </a:path>
                <a:path w="176529" h="150495">
                  <a:moveTo>
                    <a:pt x="172613" y="82753"/>
                  </a:moveTo>
                  <a:lnTo>
                    <a:pt x="135254" y="82753"/>
                  </a:lnTo>
                  <a:lnTo>
                    <a:pt x="138836" y="84594"/>
                  </a:lnTo>
                  <a:lnTo>
                    <a:pt x="144119" y="92011"/>
                  </a:lnTo>
                  <a:lnTo>
                    <a:pt x="145440" y="97231"/>
                  </a:lnTo>
                  <a:lnTo>
                    <a:pt x="145440" y="110591"/>
                  </a:lnTo>
                  <a:lnTo>
                    <a:pt x="144068" y="115887"/>
                  </a:lnTo>
                  <a:lnTo>
                    <a:pt x="138582" y="123825"/>
                  </a:lnTo>
                  <a:lnTo>
                    <a:pt x="135153" y="125806"/>
                  </a:lnTo>
                  <a:lnTo>
                    <a:pt x="171451" y="125806"/>
                  </a:lnTo>
                  <a:lnTo>
                    <a:pt x="174663" y="118389"/>
                  </a:lnTo>
                  <a:lnTo>
                    <a:pt x="176283" y="110591"/>
                  </a:lnTo>
                  <a:lnTo>
                    <a:pt x="176352" y="95046"/>
                  </a:lnTo>
                  <a:lnTo>
                    <a:pt x="175336" y="89242"/>
                  </a:lnTo>
                  <a:lnTo>
                    <a:pt x="172613" y="82753"/>
                  </a:lnTo>
                  <a:close/>
                </a:path>
                <a:path w="176529" h="150495">
                  <a:moveTo>
                    <a:pt x="122364" y="56261"/>
                  </a:moveTo>
                  <a:lnTo>
                    <a:pt x="120776" y="85128"/>
                  </a:lnTo>
                  <a:lnTo>
                    <a:pt x="125006" y="83540"/>
                  </a:lnTo>
                  <a:lnTo>
                    <a:pt x="128320" y="82753"/>
                  </a:lnTo>
                  <a:lnTo>
                    <a:pt x="172613" y="82753"/>
                  </a:lnTo>
                  <a:lnTo>
                    <a:pt x="171259" y="79527"/>
                  </a:lnTo>
                  <a:lnTo>
                    <a:pt x="168414" y="75603"/>
                  </a:lnTo>
                  <a:lnTo>
                    <a:pt x="162483" y="70777"/>
                  </a:lnTo>
                  <a:lnTo>
                    <a:pt x="159207" y="69151"/>
                  </a:lnTo>
                  <a:lnTo>
                    <a:pt x="154939" y="67767"/>
                  </a:lnTo>
                  <a:lnTo>
                    <a:pt x="160210" y="63931"/>
                  </a:lnTo>
                  <a:lnTo>
                    <a:pt x="164160" y="59461"/>
                  </a:lnTo>
                  <a:lnTo>
                    <a:pt x="165549" y="56756"/>
                  </a:lnTo>
                  <a:lnTo>
                    <a:pt x="125399" y="56756"/>
                  </a:lnTo>
                  <a:lnTo>
                    <a:pt x="124066" y="56591"/>
                  </a:lnTo>
                  <a:lnTo>
                    <a:pt x="122364" y="56261"/>
                  </a:lnTo>
                  <a:close/>
                </a:path>
                <a:path w="176529" h="150495">
                  <a:moveTo>
                    <a:pt x="168932" y="25107"/>
                  </a:moveTo>
                  <a:lnTo>
                    <a:pt x="132664" y="25107"/>
                  </a:lnTo>
                  <a:lnTo>
                    <a:pt x="135432" y="26428"/>
                  </a:lnTo>
                  <a:lnTo>
                    <a:pt x="139458" y="31711"/>
                  </a:lnTo>
                  <a:lnTo>
                    <a:pt x="140461" y="35255"/>
                  </a:lnTo>
                  <a:lnTo>
                    <a:pt x="140385" y="44551"/>
                  </a:lnTo>
                  <a:lnTo>
                    <a:pt x="139115" y="48323"/>
                  </a:lnTo>
                  <a:lnTo>
                    <a:pt x="133730" y="55067"/>
                  </a:lnTo>
                  <a:lnTo>
                    <a:pt x="130378" y="56756"/>
                  </a:lnTo>
                  <a:lnTo>
                    <a:pt x="165549" y="56756"/>
                  </a:lnTo>
                  <a:lnTo>
                    <a:pt x="169392" y="49276"/>
                  </a:lnTo>
                  <a:lnTo>
                    <a:pt x="170700" y="43586"/>
                  </a:lnTo>
                  <a:lnTo>
                    <a:pt x="170700" y="37312"/>
                  </a:lnTo>
                  <a:lnTo>
                    <a:pt x="170096" y="29614"/>
                  </a:lnTo>
                  <a:lnTo>
                    <a:pt x="168932" y="25107"/>
                  </a:lnTo>
                  <a:close/>
                </a:path>
                <a:path w="176529" h="150495">
                  <a:moveTo>
                    <a:pt x="129755" y="0"/>
                  </a:moveTo>
                  <a:lnTo>
                    <a:pt x="91982" y="21578"/>
                  </a:lnTo>
                  <a:lnTo>
                    <a:pt x="86690" y="37706"/>
                  </a:lnTo>
                  <a:lnTo>
                    <a:pt x="115722" y="44551"/>
                  </a:lnTo>
                  <a:lnTo>
                    <a:pt x="116542" y="37312"/>
                  </a:lnTo>
                  <a:lnTo>
                    <a:pt x="118059" y="32296"/>
                  </a:lnTo>
                  <a:lnTo>
                    <a:pt x="122593" y="26543"/>
                  </a:lnTo>
                  <a:lnTo>
                    <a:pt x="125526" y="25107"/>
                  </a:lnTo>
                  <a:lnTo>
                    <a:pt x="168932" y="25107"/>
                  </a:lnTo>
                  <a:lnTo>
                    <a:pt x="168284" y="22598"/>
                  </a:lnTo>
                  <a:lnTo>
                    <a:pt x="139826" y="664"/>
                  </a:lnTo>
                  <a:lnTo>
                    <a:pt x="1297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9915897" y="1450706"/>
              <a:ext cx="91440" cy="150495"/>
            </a:xfrm>
            <a:custGeom>
              <a:avLst/>
              <a:gdLst/>
              <a:ahLst/>
              <a:cxnLst/>
              <a:rect l="l" t="t" r="r" b="b"/>
              <a:pathLst>
                <a:path w="91440" h="150494">
                  <a:moveTo>
                    <a:pt x="32880" y="110235"/>
                  </a:moveTo>
                  <a:lnTo>
                    <a:pt x="2336" y="115303"/>
                  </a:lnTo>
                  <a:lnTo>
                    <a:pt x="4152" y="123037"/>
                  </a:lnTo>
                  <a:lnTo>
                    <a:pt x="6743" y="129489"/>
                  </a:lnTo>
                  <a:lnTo>
                    <a:pt x="13474" y="139801"/>
                  </a:lnTo>
                  <a:lnTo>
                    <a:pt x="17703" y="143725"/>
                  </a:lnTo>
                  <a:lnTo>
                    <a:pt x="27851" y="149085"/>
                  </a:lnTo>
                  <a:lnTo>
                    <a:pt x="34785" y="150418"/>
                  </a:lnTo>
                  <a:lnTo>
                    <a:pt x="43586" y="150418"/>
                  </a:lnTo>
                  <a:lnTo>
                    <a:pt x="78498" y="132118"/>
                  </a:lnTo>
                  <a:lnTo>
                    <a:pt x="81920" y="125615"/>
                  </a:lnTo>
                  <a:lnTo>
                    <a:pt x="41198" y="125615"/>
                  </a:lnTo>
                  <a:lnTo>
                    <a:pt x="38862" y="124459"/>
                  </a:lnTo>
                  <a:lnTo>
                    <a:pt x="35039" y="119824"/>
                  </a:lnTo>
                  <a:lnTo>
                    <a:pt x="33680" y="115862"/>
                  </a:lnTo>
                  <a:lnTo>
                    <a:pt x="32880" y="110235"/>
                  </a:lnTo>
                  <a:close/>
                </a:path>
                <a:path w="91440" h="150494">
                  <a:moveTo>
                    <a:pt x="90637" y="85140"/>
                  </a:moveTo>
                  <a:lnTo>
                    <a:pt x="60032" y="85140"/>
                  </a:lnTo>
                  <a:lnTo>
                    <a:pt x="59154" y="96048"/>
                  </a:lnTo>
                  <a:lnTo>
                    <a:pt x="58142" y="104508"/>
                  </a:lnTo>
                  <a:lnTo>
                    <a:pt x="56916" y="111161"/>
                  </a:lnTo>
                  <a:lnTo>
                    <a:pt x="55472" y="115862"/>
                  </a:lnTo>
                  <a:lnTo>
                    <a:pt x="52743" y="122339"/>
                  </a:lnTo>
                  <a:lnTo>
                    <a:pt x="48895" y="125615"/>
                  </a:lnTo>
                  <a:lnTo>
                    <a:pt x="81920" y="125615"/>
                  </a:lnTo>
                  <a:lnTo>
                    <a:pt x="84008" y="121647"/>
                  </a:lnTo>
                  <a:lnTo>
                    <a:pt x="87945" y="108542"/>
                  </a:lnTo>
                  <a:lnTo>
                    <a:pt x="90309" y="92800"/>
                  </a:lnTo>
                  <a:lnTo>
                    <a:pt x="90637" y="85140"/>
                  </a:lnTo>
                  <a:close/>
                </a:path>
                <a:path w="91440" h="150494">
                  <a:moveTo>
                    <a:pt x="42456" y="0"/>
                  </a:moveTo>
                  <a:lnTo>
                    <a:pt x="33261" y="0"/>
                  </a:lnTo>
                  <a:lnTo>
                    <a:pt x="25615" y="2044"/>
                  </a:lnTo>
                  <a:lnTo>
                    <a:pt x="1303" y="36669"/>
                  </a:lnTo>
                  <a:lnTo>
                    <a:pt x="0" y="50507"/>
                  </a:lnTo>
                  <a:lnTo>
                    <a:pt x="638" y="60666"/>
                  </a:lnTo>
                  <a:lnTo>
                    <a:pt x="21596" y="96048"/>
                  </a:lnTo>
                  <a:lnTo>
                    <a:pt x="35293" y="99517"/>
                  </a:lnTo>
                  <a:lnTo>
                    <a:pt x="40373" y="99517"/>
                  </a:lnTo>
                  <a:lnTo>
                    <a:pt x="44843" y="98361"/>
                  </a:lnTo>
                  <a:lnTo>
                    <a:pt x="52590" y="93738"/>
                  </a:lnTo>
                  <a:lnTo>
                    <a:pt x="56362" y="90093"/>
                  </a:lnTo>
                  <a:lnTo>
                    <a:pt x="60032" y="85140"/>
                  </a:lnTo>
                  <a:lnTo>
                    <a:pt x="90637" y="85140"/>
                  </a:lnTo>
                  <a:lnTo>
                    <a:pt x="91092" y="74523"/>
                  </a:lnTo>
                  <a:lnTo>
                    <a:pt x="39636" y="74523"/>
                  </a:lnTo>
                  <a:lnTo>
                    <a:pt x="36156" y="72364"/>
                  </a:lnTo>
                  <a:lnTo>
                    <a:pt x="30581" y="63766"/>
                  </a:lnTo>
                  <a:lnTo>
                    <a:pt x="29184" y="57556"/>
                  </a:lnTo>
                  <a:lnTo>
                    <a:pt x="29184" y="41351"/>
                  </a:lnTo>
                  <a:lnTo>
                    <a:pt x="30530" y="35293"/>
                  </a:lnTo>
                  <a:lnTo>
                    <a:pt x="35915" y="27228"/>
                  </a:lnTo>
                  <a:lnTo>
                    <a:pt x="39293" y="25209"/>
                  </a:lnTo>
                  <a:lnTo>
                    <a:pt x="82494" y="25209"/>
                  </a:lnTo>
                  <a:lnTo>
                    <a:pt x="81850" y="23702"/>
                  </a:lnTo>
                  <a:lnTo>
                    <a:pt x="50342" y="468"/>
                  </a:lnTo>
                  <a:lnTo>
                    <a:pt x="42456" y="0"/>
                  </a:lnTo>
                  <a:close/>
                </a:path>
                <a:path w="91440" h="150494">
                  <a:moveTo>
                    <a:pt x="82494" y="25209"/>
                  </a:moveTo>
                  <a:lnTo>
                    <a:pt x="47688" y="25209"/>
                  </a:lnTo>
                  <a:lnTo>
                    <a:pt x="51358" y="27444"/>
                  </a:lnTo>
                  <a:lnTo>
                    <a:pt x="57391" y="36372"/>
                  </a:lnTo>
                  <a:lnTo>
                    <a:pt x="58902" y="42532"/>
                  </a:lnTo>
                  <a:lnTo>
                    <a:pt x="58902" y="58153"/>
                  </a:lnTo>
                  <a:lnTo>
                    <a:pt x="57467" y="64096"/>
                  </a:lnTo>
                  <a:lnTo>
                    <a:pt x="51727" y="72440"/>
                  </a:lnTo>
                  <a:lnTo>
                    <a:pt x="48133" y="74523"/>
                  </a:lnTo>
                  <a:lnTo>
                    <a:pt x="91092" y="74523"/>
                  </a:lnTo>
                  <a:lnTo>
                    <a:pt x="90723" y="61682"/>
                  </a:lnTo>
                  <a:lnTo>
                    <a:pt x="89600" y="50249"/>
                  </a:lnTo>
                  <a:lnTo>
                    <a:pt x="87727" y="40123"/>
                  </a:lnTo>
                  <a:lnTo>
                    <a:pt x="85102" y="31305"/>
                  </a:lnTo>
                  <a:lnTo>
                    <a:pt x="82494" y="252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5773039" y="2306072"/>
              <a:ext cx="176530" cy="150495"/>
            </a:xfrm>
            <a:custGeom>
              <a:avLst/>
              <a:gdLst/>
              <a:ahLst/>
              <a:cxnLst/>
              <a:rect l="l" t="t" r="r" b="b"/>
              <a:pathLst>
                <a:path w="176529" h="150494">
                  <a:moveTo>
                    <a:pt x="63347" y="51003"/>
                  </a:moveTo>
                  <a:lnTo>
                    <a:pt x="32283" y="51003"/>
                  </a:lnTo>
                  <a:lnTo>
                    <a:pt x="32283" y="147929"/>
                  </a:lnTo>
                  <a:lnTo>
                    <a:pt x="63347" y="147929"/>
                  </a:lnTo>
                  <a:lnTo>
                    <a:pt x="63347" y="51003"/>
                  </a:lnTo>
                  <a:close/>
                </a:path>
                <a:path w="176529" h="150494">
                  <a:moveTo>
                    <a:pt x="63347" y="0"/>
                  </a:moveTo>
                  <a:lnTo>
                    <a:pt x="37934" y="0"/>
                  </a:lnTo>
                  <a:lnTo>
                    <a:pt x="35249" y="6574"/>
                  </a:lnTo>
                  <a:lnTo>
                    <a:pt x="32089" y="12601"/>
                  </a:lnTo>
                  <a:lnTo>
                    <a:pt x="0" y="38989"/>
                  </a:lnTo>
                  <a:lnTo>
                    <a:pt x="0" y="72136"/>
                  </a:lnTo>
                  <a:lnTo>
                    <a:pt x="32283" y="51003"/>
                  </a:lnTo>
                  <a:lnTo>
                    <a:pt x="63347" y="51003"/>
                  </a:lnTo>
                  <a:lnTo>
                    <a:pt x="63347" y="0"/>
                  </a:lnTo>
                  <a:close/>
                </a:path>
                <a:path w="176529" h="150494">
                  <a:moveTo>
                    <a:pt x="139306" y="0"/>
                  </a:moveTo>
                  <a:lnTo>
                    <a:pt x="131864" y="0"/>
                  </a:lnTo>
                  <a:lnTo>
                    <a:pt x="120994" y="1035"/>
                  </a:lnTo>
                  <a:lnTo>
                    <a:pt x="92327" y="26415"/>
                  </a:lnTo>
                  <a:lnTo>
                    <a:pt x="85959" y="74117"/>
                  </a:lnTo>
                  <a:lnTo>
                    <a:pt x="85960" y="75806"/>
                  </a:lnTo>
                  <a:lnTo>
                    <a:pt x="89649" y="114719"/>
                  </a:lnTo>
                  <a:lnTo>
                    <a:pt x="94386" y="127393"/>
                  </a:lnTo>
                  <a:lnTo>
                    <a:pt x="98056" y="134937"/>
                  </a:lnTo>
                  <a:lnTo>
                    <a:pt x="102755" y="140665"/>
                  </a:lnTo>
                  <a:lnTo>
                    <a:pt x="114223" y="148463"/>
                  </a:lnTo>
                  <a:lnTo>
                    <a:pt x="121729" y="150418"/>
                  </a:lnTo>
                  <a:lnTo>
                    <a:pt x="131038" y="150418"/>
                  </a:lnTo>
                  <a:lnTo>
                    <a:pt x="166103" y="132054"/>
                  </a:lnTo>
                  <a:lnTo>
                    <a:pt x="170010" y="122834"/>
                  </a:lnTo>
                  <a:lnTo>
                    <a:pt x="126238" y="122834"/>
                  </a:lnTo>
                  <a:lnTo>
                    <a:pt x="122631" y="119443"/>
                  </a:lnTo>
                  <a:lnTo>
                    <a:pt x="116428" y="75806"/>
                  </a:lnTo>
                  <a:lnTo>
                    <a:pt x="116418" y="74117"/>
                  </a:lnTo>
                  <a:lnTo>
                    <a:pt x="116620" y="62052"/>
                  </a:lnTo>
                  <a:lnTo>
                    <a:pt x="125730" y="26885"/>
                  </a:lnTo>
                  <a:lnTo>
                    <a:pt x="169670" y="26885"/>
                  </a:lnTo>
                  <a:lnTo>
                    <a:pt x="167271" y="20980"/>
                  </a:lnTo>
                  <a:lnTo>
                    <a:pt x="164896" y="16916"/>
                  </a:lnTo>
                  <a:lnTo>
                    <a:pt x="158864" y="9182"/>
                  </a:lnTo>
                  <a:lnTo>
                    <a:pt x="154965" y="6032"/>
                  </a:lnTo>
                  <a:lnTo>
                    <a:pt x="145415" y="1206"/>
                  </a:lnTo>
                  <a:lnTo>
                    <a:pt x="139306" y="0"/>
                  </a:lnTo>
                  <a:close/>
                </a:path>
                <a:path w="176529" h="150494">
                  <a:moveTo>
                    <a:pt x="169670" y="26885"/>
                  </a:moveTo>
                  <a:lnTo>
                    <a:pt x="135788" y="26885"/>
                  </a:lnTo>
                  <a:lnTo>
                    <a:pt x="139522" y="30213"/>
                  </a:lnTo>
                  <a:lnTo>
                    <a:pt x="142011" y="36855"/>
                  </a:lnTo>
                  <a:lnTo>
                    <a:pt x="145655" y="82860"/>
                  </a:lnTo>
                  <a:lnTo>
                    <a:pt x="145537" y="87501"/>
                  </a:lnTo>
                  <a:lnTo>
                    <a:pt x="134073" y="122834"/>
                  </a:lnTo>
                  <a:lnTo>
                    <a:pt x="170010" y="122834"/>
                  </a:lnTo>
                  <a:lnTo>
                    <a:pt x="176276" y="74117"/>
                  </a:lnTo>
                  <a:lnTo>
                    <a:pt x="176083" y="65373"/>
                  </a:lnTo>
                  <a:lnTo>
                    <a:pt x="170738" y="29514"/>
                  </a:lnTo>
                  <a:lnTo>
                    <a:pt x="169670" y="2688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5773039" y="3771992"/>
              <a:ext cx="155575" cy="147955"/>
            </a:xfrm>
            <a:custGeom>
              <a:avLst/>
              <a:gdLst/>
              <a:ahLst/>
              <a:cxnLst/>
              <a:rect l="l" t="t" r="r" b="b"/>
              <a:pathLst>
                <a:path w="155575" h="147954">
                  <a:moveTo>
                    <a:pt x="63347" y="51003"/>
                  </a:moveTo>
                  <a:lnTo>
                    <a:pt x="32283" y="51003"/>
                  </a:lnTo>
                  <a:lnTo>
                    <a:pt x="32283" y="147929"/>
                  </a:lnTo>
                  <a:lnTo>
                    <a:pt x="63347" y="147929"/>
                  </a:lnTo>
                  <a:lnTo>
                    <a:pt x="63347" y="51003"/>
                  </a:lnTo>
                  <a:close/>
                </a:path>
                <a:path w="155575" h="147954">
                  <a:moveTo>
                    <a:pt x="63347" y="0"/>
                  </a:moveTo>
                  <a:lnTo>
                    <a:pt x="37934" y="0"/>
                  </a:lnTo>
                  <a:lnTo>
                    <a:pt x="35249" y="6574"/>
                  </a:lnTo>
                  <a:lnTo>
                    <a:pt x="32089" y="12601"/>
                  </a:lnTo>
                  <a:lnTo>
                    <a:pt x="0" y="38989"/>
                  </a:lnTo>
                  <a:lnTo>
                    <a:pt x="0" y="72136"/>
                  </a:lnTo>
                  <a:lnTo>
                    <a:pt x="32283" y="51003"/>
                  </a:lnTo>
                  <a:lnTo>
                    <a:pt x="63347" y="51003"/>
                  </a:lnTo>
                  <a:lnTo>
                    <a:pt x="63347" y="0"/>
                  </a:lnTo>
                  <a:close/>
                </a:path>
                <a:path w="155575" h="147954">
                  <a:moveTo>
                    <a:pt x="155536" y="51003"/>
                  </a:moveTo>
                  <a:lnTo>
                    <a:pt x="124472" y="51003"/>
                  </a:lnTo>
                  <a:lnTo>
                    <a:pt x="124472" y="147929"/>
                  </a:lnTo>
                  <a:lnTo>
                    <a:pt x="155536" y="147929"/>
                  </a:lnTo>
                  <a:lnTo>
                    <a:pt x="155536" y="51003"/>
                  </a:lnTo>
                  <a:close/>
                </a:path>
                <a:path w="155575" h="147954">
                  <a:moveTo>
                    <a:pt x="155536" y="0"/>
                  </a:moveTo>
                  <a:lnTo>
                    <a:pt x="130124" y="0"/>
                  </a:lnTo>
                  <a:lnTo>
                    <a:pt x="127440" y="6574"/>
                  </a:lnTo>
                  <a:lnTo>
                    <a:pt x="124285" y="12601"/>
                  </a:lnTo>
                  <a:lnTo>
                    <a:pt x="92202" y="38989"/>
                  </a:lnTo>
                  <a:lnTo>
                    <a:pt x="92202" y="72136"/>
                  </a:lnTo>
                  <a:lnTo>
                    <a:pt x="124472" y="51003"/>
                  </a:lnTo>
                  <a:lnTo>
                    <a:pt x="155536" y="51003"/>
                  </a:lnTo>
                  <a:lnTo>
                    <a:pt x="1555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5778798" y="4823192"/>
              <a:ext cx="175895" cy="147955"/>
            </a:xfrm>
            <a:custGeom>
              <a:avLst/>
              <a:gdLst/>
              <a:ahLst/>
              <a:cxnLst/>
              <a:rect l="l" t="t" r="r" b="b"/>
              <a:pathLst>
                <a:path w="175895" h="147954">
                  <a:moveTo>
                    <a:pt x="63347" y="51003"/>
                  </a:moveTo>
                  <a:lnTo>
                    <a:pt x="32283" y="51003"/>
                  </a:lnTo>
                  <a:lnTo>
                    <a:pt x="32283" y="147929"/>
                  </a:lnTo>
                  <a:lnTo>
                    <a:pt x="63347" y="147929"/>
                  </a:lnTo>
                  <a:lnTo>
                    <a:pt x="63347" y="51003"/>
                  </a:lnTo>
                  <a:close/>
                </a:path>
                <a:path w="175895" h="147954">
                  <a:moveTo>
                    <a:pt x="63347" y="0"/>
                  </a:moveTo>
                  <a:lnTo>
                    <a:pt x="37934" y="0"/>
                  </a:lnTo>
                  <a:lnTo>
                    <a:pt x="35249" y="6574"/>
                  </a:lnTo>
                  <a:lnTo>
                    <a:pt x="32089" y="12601"/>
                  </a:lnTo>
                  <a:lnTo>
                    <a:pt x="0" y="38989"/>
                  </a:lnTo>
                  <a:lnTo>
                    <a:pt x="0" y="72136"/>
                  </a:lnTo>
                  <a:lnTo>
                    <a:pt x="32283" y="51003"/>
                  </a:lnTo>
                  <a:lnTo>
                    <a:pt x="63347" y="51003"/>
                  </a:lnTo>
                  <a:lnTo>
                    <a:pt x="63347" y="0"/>
                  </a:lnTo>
                  <a:close/>
                </a:path>
                <a:path w="175895" h="147954">
                  <a:moveTo>
                    <a:pt x="173623" y="27686"/>
                  </a:moveTo>
                  <a:lnTo>
                    <a:pt x="135102" y="27686"/>
                  </a:lnTo>
                  <a:lnTo>
                    <a:pt x="138239" y="29248"/>
                  </a:lnTo>
                  <a:lnTo>
                    <a:pt x="143217" y="35534"/>
                  </a:lnTo>
                  <a:lnTo>
                    <a:pt x="144462" y="39319"/>
                  </a:lnTo>
                  <a:lnTo>
                    <a:pt x="144462" y="47853"/>
                  </a:lnTo>
                  <a:lnTo>
                    <a:pt x="123418" y="76796"/>
                  </a:lnTo>
                  <a:lnTo>
                    <a:pt x="113200" y="87262"/>
                  </a:lnTo>
                  <a:lnTo>
                    <a:pt x="89679" y="122196"/>
                  </a:lnTo>
                  <a:lnTo>
                    <a:pt x="83680" y="147929"/>
                  </a:lnTo>
                  <a:lnTo>
                    <a:pt x="175831" y="147929"/>
                  </a:lnTo>
                  <a:lnTo>
                    <a:pt x="175831" y="114998"/>
                  </a:lnTo>
                  <a:lnTo>
                    <a:pt x="127863" y="114998"/>
                  </a:lnTo>
                  <a:lnTo>
                    <a:pt x="130683" y="111353"/>
                  </a:lnTo>
                  <a:lnTo>
                    <a:pt x="133134" y="108407"/>
                  </a:lnTo>
                  <a:lnTo>
                    <a:pt x="137299" y="103911"/>
                  </a:lnTo>
                  <a:lnTo>
                    <a:pt x="141439" y="99974"/>
                  </a:lnTo>
                  <a:lnTo>
                    <a:pt x="147624" y="94361"/>
                  </a:lnTo>
                  <a:lnTo>
                    <a:pt x="154871" y="87204"/>
                  </a:lnTo>
                  <a:lnTo>
                    <a:pt x="174700" y="48941"/>
                  </a:lnTo>
                  <a:lnTo>
                    <a:pt x="175069" y="42367"/>
                  </a:lnTo>
                  <a:lnTo>
                    <a:pt x="175069" y="34036"/>
                  </a:lnTo>
                  <a:lnTo>
                    <a:pt x="173623" y="27686"/>
                  </a:lnTo>
                  <a:close/>
                </a:path>
                <a:path w="175895" h="147954">
                  <a:moveTo>
                    <a:pt x="130505" y="0"/>
                  </a:moveTo>
                  <a:lnTo>
                    <a:pt x="120154" y="0"/>
                  </a:lnTo>
                  <a:lnTo>
                    <a:pt x="112039" y="1701"/>
                  </a:lnTo>
                  <a:lnTo>
                    <a:pt x="87034" y="38365"/>
                  </a:lnTo>
                  <a:lnTo>
                    <a:pt x="85940" y="46431"/>
                  </a:lnTo>
                  <a:lnTo>
                    <a:pt x="116713" y="49707"/>
                  </a:lnTo>
                  <a:lnTo>
                    <a:pt x="117563" y="41503"/>
                  </a:lnTo>
                  <a:lnTo>
                    <a:pt x="119227" y="35788"/>
                  </a:lnTo>
                  <a:lnTo>
                    <a:pt x="124206" y="29298"/>
                  </a:lnTo>
                  <a:lnTo>
                    <a:pt x="127419" y="27686"/>
                  </a:lnTo>
                  <a:lnTo>
                    <a:pt x="173623" y="27686"/>
                  </a:lnTo>
                  <a:lnTo>
                    <a:pt x="173355" y="26504"/>
                  </a:lnTo>
                  <a:lnTo>
                    <a:pt x="138160" y="304"/>
                  </a:lnTo>
                  <a:lnTo>
                    <a:pt x="13050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1426992" y="4664792"/>
              <a:ext cx="175895" cy="147955"/>
            </a:xfrm>
            <a:custGeom>
              <a:avLst/>
              <a:gdLst/>
              <a:ahLst/>
              <a:cxnLst/>
              <a:rect l="l" t="t" r="r" b="b"/>
              <a:pathLst>
                <a:path w="175894" h="147954">
                  <a:moveTo>
                    <a:pt x="63347" y="51003"/>
                  </a:moveTo>
                  <a:lnTo>
                    <a:pt x="32283" y="51003"/>
                  </a:lnTo>
                  <a:lnTo>
                    <a:pt x="32283" y="147929"/>
                  </a:lnTo>
                  <a:lnTo>
                    <a:pt x="63347" y="147929"/>
                  </a:lnTo>
                  <a:lnTo>
                    <a:pt x="63347" y="51003"/>
                  </a:lnTo>
                  <a:close/>
                </a:path>
                <a:path w="175894" h="147954">
                  <a:moveTo>
                    <a:pt x="63347" y="0"/>
                  </a:moveTo>
                  <a:lnTo>
                    <a:pt x="37934" y="0"/>
                  </a:lnTo>
                  <a:lnTo>
                    <a:pt x="35249" y="6574"/>
                  </a:lnTo>
                  <a:lnTo>
                    <a:pt x="32089" y="12601"/>
                  </a:lnTo>
                  <a:lnTo>
                    <a:pt x="0" y="38989"/>
                  </a:lnTo>
                  <a:lnTo>
                    <a:pt x="0" y="72136"/>
                  </a:lnTo>
                  <a:lnTo>
                    <a:pt x="32283" y="51003"/>
                  </a:lnTo>
                  <a:lnTo>
                    <a:pt x="63347" y="51003"/>
                  </a:lnTo>
                  <a:lnTo>
                    <a:pt x="63347" y="0"/>
                  </a:lnTo>
                  <a:close/>
                </a:path>
                <a:path w="175894" h="147954">
                  <a:moveTo>
                    <a:pt x="173623" y="27686"/>
                  </a:moveTo>
                  <a:lnTo>
                    <a:pt x="135102" y="27686"/>
                  </a:lnTo>
                  <a:lnTo>
                    <a:pt x="138239" y="29248"/>
                  </a:lnTo>
                  <a:lnTo>
                    <a:pt x="143217" y="35534"/>
                  </a:lnTo>
                  <a:lnTo>
                    <a:pt x="144462" y="39319"/>
                  </a:lnTo>
                  <a:lnTo>
                    <a:pt x="144462" y="47853"/>
                  </a:lnTo>
                  <a:lnTo>
                    <a:pt x="123418" y="76796"/>
                  </a:lnTo>
                  <a:lnTo>
                    <a:pt x="113200" y="87262"/>
                  </a:lnTo>
                  <a:lnTo>
                    <a:pt x="89679" y="122196"/>
                  </a:lnTo>
                  <a:lnTo>
                    <a:pt x="83680" y="147929"/>
                  </a:lnTo>
                  <a:lnTo>
                    <a:pt x="175831" y="147929"/>
                  </a:lnTo>
                  <a:lnTo>
                    <a:pt x="175831" y="114998"/>
                  </a:lnTo>
                  <a:lnTo>
                    <a:pt x="127863" y="114998"/>
                  </a:lnTo>
                  <a:lnTo>
                    <a:pt x="130682" y="111353"/>
                  </a:lnTo>
                  <a:lnTo>
                    <a:pt x="133134" y="108407"/>
                  </a:lnTo>
                  <a:lnTo>
                    <a:pt x="137299" y="103911"/>
                  </a:lnTo>
                  <a:lnTo>
                    <a:pt x="141439" y="99974"/>
                  </a:lnTo>
                  <a:lnTo>
                    <a:pt x="147624" y="94361"/>
                  </a:lnTo>
                  <a:lnTo>
                    <a:pt x="154871" y="87204"/>
                  </a:lnTo>
                  <a:lnTo>
                    <a:pt x="174700" y="48941"/>
                  </a:lnTo>
                  <a:lnTo>
                    <a:pt x="175069" y="42367"/>
                  </a:lnTo>
                  <a:lnTo>
                    <a:pt x="175069" y="34036"/>
                  </a:lnTo>
                  <a:lnTo>
                    <a:pt x="173623" y="27686"/>
                  </a:lnTo>
                  <a:close/>
                </a:path>
                <a:path w="175894" h="147954">
                  <a:moveTo>
                    <a:pt x="130505" y="0"/>
                  </a:moveTo>
                  <a:lnTo>
                    <a:pt x="120154" y="0"/>
                  </a:lnTo>
                  <a:lnTo>
                    <a:pt x="112039" y="1701"/>
                  </a:lnTo>
                  <a:lnTo>
                    <a:pt x="87034" y="38365"/>
                  </a:lnTo>
                  <a:lnTo>
                    <a:pt x="85940" y="46431"/>
                  </a:lnTo>
                  <a:lnTo>
                    <a:pt x="116712" y="49707"/>
                  </a:lnTo>
                  <a:lnTo>
                    <a:pt x="117563" y="41503"/>
                  </a:lnTo>
                  <a:lnTo>
                    <a:pt x="119227" y="35788"/>
                  </a:lnTo>
                  <a:lnTo>
                    <a:pt x="124205" y="29298"/>
                  </a:lnTo>
                  <a:lnTo>
                    <a:pt x="127419" y="27686"/>
                  </a:lnTo>
                  <a:lnTo>
                    <a:pt x="173623" y="27686"/>
                  </a:lnTo>
                  <a:lnTo>
                    <a:pt x="173354" y="26504"/>
                  </a:lnTo>
                  <a:lnTo>
                    <a:pt x="138160" y="304"/>
                  </a:lnTo>
                  <a:lnTo>
                    <a:pt x="13050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1464558" y="2199513"/>
              <a:ext cx="176530" cy="150495"/>
            </a:xfrm>
            <a:custGeom>
              <a:avLst/>
              <a:gdLst/>
              <a:ahLst/>
              <a:cxnLst/>
              <a:rect l="l" t="t" r="r" b="b"/>
              <a:pathLst>
                <a:path w="176530" h="150494">
                  <a:moveTo>
                    <a:pt x="63347" y="51003"/>
                  </a:moveTo>
                  <a:lnTo>
                    <a:pt x="32283" y="51003"/>
                  </a:lnTo>
                  <a:lnTo>
                    <a:pt x="32283" y="147929"/>
                  </a:lnTo>
                  <a:lnTo>
                    <a:pt x="63347" y="147929"/>
                  </a:lnTo>
                  <a:lnTo>
                    <a:pt x="63347" y="51003"/>
                  </a:lnTo>
                  <a:close/>
                </a:path>
                <a:path w="176530" h="150494">
                  <a:moveTo>
                    <a:pt x="63347" y="0"/>
                  </a:moveTo>
                  <a:lnTo>
                    <a:pt x="37934" y="0"/>
                  </a:lnTo>
                  <a:lnTo>
                    <a:pt x="35249" y="6574"/>
                  </a:lnTo>
                  <a:lnTo>
                    <a:pt x="32089" y="12601"/>
                  </a:lnTo>
                  <a:lnTo>
                    <a:pt x="0" y="38989"/>
                  </a:lnTo>
                  <a:lnTo>
                    <a:pt x="0" y="72136"/>
                  </a:lnTo>
                  <a:lnTo>
                    <a:pt x="32283" y="51003"/>
                  </a:lnTo>
                  <a:lnTo>
                    <a:pt x="63347" y="51003"/>
                  </a:lnTo>
                  <a:lnTo>
                    <a:pt x="63347" y="0"/>
                  </a:lnTo>
                  <a:close/>
                </a:path>
                <a:path w="176530" h="150494">
                  <a:moveTo>
                    <a:pt x="139306" y="0"/>
                  </a:moveTo>
                  <a:lnTo>
                    <a:pt x="131864" y="0"/>
                  </a:lnTo>
                  <a:lnTo>
                    <a:pt x="120994" y="1035"/>
                  </a:lnTo>
                  <a:lnTo>
                    <a:pt x="92327" y="26415"/>
                  </a:lnTo>
                  <a:lnTo>
                    <a:pt x="85959" y="74117"/>
                  </a:lnTo>
                  <a:lnTo>
                    <a:pt x="85960" y="75806"/>
                  </a:lnTo>
                  <a:lnTo>
                    <a:pt x="89649" y="114719"/>
                  </a:lnTo>
                  <a:lnTo>
                    <a:pt x="94386" y="127393"/>
                  </a:lnTo>
                  <a:lnTo>
                    <a:pt x="98056" y="134937"/>
                  </a:lnTo>
                  <a:lnTo>
                    <a:pt x="102755" y="140665"/>
                  </a:lnTo>
                  <a:lnTo>
                    <a:pt x="114223" y="148463"/>
                  </a:lnTo>
                  <a:lnTo>
                    <a:pt x="121729" y="150418"/>
                  </a:lnTo>
                  <a:lnTo>
                    <a:pt x="131038" y="150418"/>
                  </a:lnTo>
                  <a:lnTo>
                    <a:pt x="166103" y="132054"/>
                  </a:lnTo>
                  <a:lnTo>
                    <a:pt x="170010" y="122834"/>
                  </a:lnTo>
                  <a:lnTo>
                    <a:pt x="126237" y="122834"/>
                  </a:lnTo>
                  <a:lnTo>
                    <a:pt x="122631" y="119443"/>
                  </a:lnTo>
                  <a:lnTo>
                    <a:pt x="116428" y="75806"/>
                  </a:lnTo>
                  <a:lnTo>
                    <a:pt x="116418" y="74117"/>
                  </a:lnTo>
                  <a:lnTo>
                    <a:pt x="116620" y="62052"/>
                  </a:lnTo>
                  <a:lnTo>
                    <a:pt x="125729" y="26885"/>
                  </a:lnTo>
                  <a:lnTo>
                    <a:pt x="169670" y="26885"/>
                  </a:lnTo>
                  <a:lnTo>
                    <a:pt x="167271" y="20980"/>
                  </a:lnTo>
                  <a:lnTo>
                    <a:pt x="164896" y="16916"/>
                  </a:lnTo>
                  <a:lnTo>
                    <a:pt x="158864" y="9182"/>
                  </a:lnTo>
                  <a:lnTo>
                    <a:pt x="154965" y="6032"/>
                  </a:lnTo>
                  <a:lnTo>
                    <a:pt x="145414" y="1206"/>
                  </a:lnTo>
                  <a:lnTo>
                    <a:pt x="139306" y="0"/>
                  </a:lnTo>
                  <a:close/>
                </a:path>
                <a:path w="176530" h="150494">
                  <a:moveTo>
                    <a:pt x="169670" y="26885"/>
                  </a:moveTo>
                  <a:lnTo>
                    <a:pt x="135788" y="26885"/>
                  </a:lnTo>
                  <a:lnTo>
                    <a:pt x="139522" y="30213"/>
                  </a:lnTo>
                  <a:lnTo>
                    <a:pt x="142011" y="36855"/>
                  </a:lnTo>
                  <a:lnTo>
                    <a:pt x="145655" y="82860"/>
                  </a:lnTo>
                  <a:lnTo>
                    <a:pt x="145537" y="87501"/>
                  </a:lnTo>
                  <a:lnTo>
                    <a:pt x="134073" y="122834"/>
                  </a:lnTo>
                  <a:lnTo>
                    <a:pt x="170010" y="122834"/>
                  </a:lnTo>
                  <a:lnTo>
                    <a:pt x="176275" y="74117"/>
                  </a:lnTo>
                  <a:lnTo>
                    <a:pt x="176083" y="65373"/>
                  </a:lnTo>
                  <a:lnTo>
                    <a:pt x="170738" y="29514"/>
                  </a:lnTo>
                  <a:lnTo>
                    <a:pt x="169670" y="2688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9835060" y="265859"/>
              <a:ext cx="2200910" cy="692150"/>
            </a:xfrm>
            <a:custGeom>
              <a:avLst/>
              <a:gdLst/>
              <a:ahLst/>
              <a:cxnLst/>
              <a:rect l="l" t="t" r="r" b="b"/>
              <a:pathLst>
                <a:path w="2200909" h="692150">
                  <a:moveTo>
                    <a:pt x="2200656" y="0"/>
                  </a:moveTo>
                  <a:lnTo>
                    <a:pt x="0" y="0"/>
                  </a:lnTo>
                  <a:lnTo>
                    <a:pt x="0" y="461479"/>
                  </a:lnTo>
                  <a:lnTo>
                    <a:pt x="3600" y="594681"/>
                  </a:lnTo>
                  <a:lnTo>
                    <a:pt x="28800" y="663082"/>
                  </a:lnTo>
                  <a:lnTo>
                    <a:pt x="97201" y="688283"/>
                  </a:lnTo>
                  <a:lnTo>
                    <a:pt x="230403" y="691883"/>
                  </a:lnTo>
                  <a:lnTo>
                    <a:pt x="1970265" y="691883"/>
                  </a:lnTo>
                  <a:lnTo>
                    <a:pt x="2103459" y="688283"/>
                  </a:lnTo>
                  <a:lnTo>
                    <a:pt x="2171857" y="663082"/>
                  </a:lnTo>
                  <a:lnTo>
                    <a:pt x="2197056" y="594681"/>
                  </a:lnTo>
                  <a:lnTo>
                    <a:pt x="2200656" y="461479"/>
                  </a:lnTo>
                  <a:lnTo>
                    <a:pt x="22006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 txBox="1"/>
            <p:nvPr/>
          </p:nvSpPr>
          <p:spPr>
            <a:xfrm>
              <a:off x="10175061" y="415704"/>
              <a:ext cx="1498600" cy="39941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sz="1250" spc="-50" dirty="0">
                  <a:latin typeface="Arial"/>
                  <a:cs typeface="Arial"/>
                </a:rPr>
                <a:t>Est</a:t>
              </a:r>
              <a:r>
                <a:rPr sz="1250" spc="-190" dirty="0">
                  <a:latin typeface="Arial"/>
                  <a:cs typeface="Arial"/>
                </a:rPr>
                <a:t> </a:t>
              </a:r>
              <a:r>
                <a:rPr sz="1250" b="1" spc="-70" dirty="0">
                  <a:latin typeface="Arial"/>
                  <a:cs typeface="Arial"/>
                </a:rPr>
                <a:t>titulaire</a:t>
              </a:r>
              <a:r>
                <a:rPr sz="1250" b="1" spc="-190" dirty="0">
                  <a:latin typeface="Arial"/>
                  <a:cs typeface="Arial"/>
                </a:rPr>
                <a:t> </a:t>
              </a:r>
              <a:r>
                <a:rPr sz="1250" b="1" spc="-30" dirty="0">
                  <a:latin typeface="Arial"/>
                  <a:cs typeface="Arial"/>
                </a:rPr>
                <a:t>du</a:t>
              </a:r>
              <a:r>
                <a:rPr sz="1250" b="1" spc="-190" dirty="0">
                  <a:latin typeface="Arial"/>
                  <a:cs typeface="Arial"/>
                </a:rPr>
                <a:t> </a:t>
              </a:r>
              <a:r>
                <a:rPr sz="1250" b="1" spc="-75" dirty="0">
                  <a:latin typeface="Arial"/>
                  <a:cs typeface="Arial"/>
                </a:rPr>
                <a:t>marché</a:t>
              </a:r>
              <a:endParaRPr sz="1250">
                <a:latin typeface="Arial"/>
                <a:cs typeface="Arial"/>
              </a:endParaRPr>
            </a:p>
            <a:p>
              <a:pPr algn="ctr">
                <a:lnSpc>
                  <a:spcPct val="100000"/>
                </a:lnSpc>
                <a:spcBef>
                  <a:spcPts val="20"/>
                </a:spcBef>
              </a:pPr>
              <a:r>
                <a:rPr sz="1250" spc="-35" dirty="0">
                  <a:latin typeface="Arial"/>
                  <a:cs typeface="Arial"/>
                </a:rPr>
                <a:t>et</a:t>
              </a:r>
              <a:r>
                <a:rPr sz="1250" spc="-190" dirty="0">
                  <a:latin typeface="Arial"/>
                  <a:cs typeface="Arial"/>
                </a:rPr>
                <a:t> </a:t>
              </a:r>
              <a:r>
                <a:rPr sz="1250" spc="-65" dirty="0">
                  <a:latin typeface="Arial"/>
                  <a:cs typeface="Arial"/>
                </a:rPr>
                <a:t>prépare</a:t>
              </a:r>
              <a:r>
                <a:rPr sz="1250" spc="-185" dirty="0">
                  <a:latin typeface="Arial"/>
                  <a:cs typeface="Arial"/>
                </a:rPr>
                <a:t> </a:t>
              </a:r>
              <a:r>
                <a:rPr sz="1250" spc="-50" dirty="0">
                  <a:latin typeface="Arial"/>
                  <a:cs typeface="Arial"/>
                </a:rPr>
                <a:t>les</a:t>
              </a:r>
              <a:r>
                <a:rPr sz="1250" spc="-190" dirty="0">
                  <a:latin typeface="Arial"/>
                  <a:cs typeface="Arial"/>
                </a:rPr>
                <a:t> </a:t>
              </a:r>
              <a:r>
                <a:rPr sz="1250" spc="-80" dirty="0">
                  <a:latin typeface="Arial"/>
                  <a:cs typeface="Arial"/>
                </a:rPr>
                <a:t>travaux</a:t>
              </a:r>
              <a:endParaRPr sz="1250">
                <a:latin typeface="Arial"/>
                <a:cs typeface="Arial"/>
              </a:endParaRPr>
            </a:p>
          </p:txBody>
        </p:sp>
        <p:sp>
          <p:nvSpPr>
            <p:cNvPr id="128" name="object 128"/>
            <p:cNvSpPr/>
            <p:nvPr/>
          </p:nvSpPr>
          <p:spPr>
            <a:xfrm>
              <a:off x="9835060" y="265859"/>
              <a:ext cx="2200910" cy="692150"/>
            </a:xfrm>
            <a:custGeom>
              <a:avLst/>
              <a:gdLst/>
              <a:ahLst/>
              <a:cxnLst/>
              <a:rect l="l" t="t" r="r" b="b"/>
              <a:pathLst>
                <a:path w="2200909" h="692150">
                  <a:moveTo>
                    <a:pt x="0" y="0"/>
                  </a:moveTo>
                  <a:lnTo>
                    <a:pt x="0" y="461479"/>
                  </a:lnTo>
                  <a:lnTo>
                    <a:pt x="3600" y="594681"/>
                  </a:lnTo>
                  <a:lnTo>
                    <a:pt x="28800" y="663082"/>
                  </a:lnTo>
                  <a:lnTo>
                    <a:pt x="97201" y="688283"/>
                  </a:lnTo>
                  <a:lnTo>
                    <a:pt x="230403" y="691883"/>
                  </a:lnTo>
                  <a:lnTo>
                    <a:pt x="1970265" y="691883"/>
                  </a:lnTo>
                  <a:lnTo>
                    <a:pt x="2103459" y="688283"/>
                  </a:lnTo>
                  <a:lnTo>
                    <a:pt x="2171857" y="663082"/>
                  </a:lnTo>
                  <a:lnTo>
                    <a:pt x="2197056" y="594681"/>
                  </a:lnTo>
                  <a:lnTo>
                    <a:pt x="2200656" y="461479"/>
                  </a:lnTo>
                  <a:lnTo>
                    <a:pt x="2200656" y="0"/>
                  </a:lnTo>
                  <a:lnTo>
                    <a:pt x="0" y="0"/>
                  </a:lnTo>
                  <a:close/>
                </a:path>
              </a:pathLst>
            </a:custGeom>
            <a:ln w="5080">
              <a:solidFill>
                <a:srgbClr val="922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9838320" y="269074"/>
              <a:ext cx="371475" cy="204470"/>
            </a:xfrm>
            <a:custGeom>
              <a:avLst/>
              <a:gdLst/>
              <a:ahLst/>
              <a:cxnLst/>
              <a:rect l="l" t="t" r="r" b="b"/>
              <a:pathLst>
                <a:path w="371475" h="204470">
                  <a:moveTo>
                    <a:pt x="208838" y="0"/>
                  </a:moveTo>
                  <a:lnTo>
                    <a:pt x="0" y="0"/>
                  </a:lnTo>
                  <a:lnTo>
                    <a:pt x="0" y="33400"/>
                  </a:lnTo>
                  <a:lnTo>
                    <a:pt x="4241" y="93910"/>
                  </a:lnTo>
                  <a:lnTo>
                    <a:pt x="17184" y="138986"/>
                  </a:lnTo>
                  <a:lnTo>
                    <a:pt x="39158" y="170605"/>
                  </a:lnTo>
                  <a:lnTo>
                    <a:pt x="111511" y="201377"/>
                  </a:lnTo>
                  <a:lnTo>
                    <a:pt x="162547" y="204482"/>
                  </a:lnTo>
                  <a:lnTo>
                    <a:pt x="371386" y="204482"/>
                  </a:lnTo>
                  <a:lnTo>
                    <a:pt x="320350" y="201377"/>
                  </a:lnTo>
                  <a:lnTo>
                    <a:pt x="279330" y="190743"/>
                  </a:lnTo>
                  <a:lnTo>
                    <a:pt x="247997" y="170605"/>
                  </a:lnTo>
                  <a:lnTo>
                    <a:pt x="226023" y="138986"/>
                  </a:lnTo>
                  <a:lnTo>
                    <a:pt x="213080" y="93910"/>
                  </a:lnTo>
                  <a:lnTo>
                    <a:pt x="208838" y="33400"/>
                  </a:lnTo>
                  <a:lnTo>
                    <a:pt x="208838" y="0"/>
                  </a:lnTo>
                  <a:close/>
                </a:path>
              </a:pathLst>
            </a:custGeom>
            <a:solidFill>
              <a:srgbClr val="E94C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9906266" y="291795"/>
              <a:ext cx="90805" cy="150495"/>
            </a:xfrm>
            <a:custGeom>
              <a:avLst/>
              <a:gdLst/>
              <a:ahLst/>
              <a:cxnLst/>
              <a:rect l="l" t="t" r="r" b="b"/>
              <a:pathLst>
                <a:path w="90804" h="150495">
                  <a:moveTo>
                    <a:pt x="43357" y="0"/>
                  </a:moveTo>
                  <a:lnTo>
                    <a:pt x="6650" y="22194"/>
                  </a:lnTo>
                  <a:lnTo>
                    <a:pt x="3390" y="38785"/>
                  </a:lnTo>
                  <a:lnTo>
                    <a:pt x="3434" y="46393"/>
                  </a:lnTo>
                  <a:lnTo>
                    <a:pt x="4902" y="52743"/>
                  </a:lnTo>
                  <a:lnTo>
                    <a:pt x="10121" y="62598"/>
                  </a:lnTo>
                  <a:lnTo>
                    <a:pt x="13639" y="66370"/>
                  </a:lnTo>
                  <a:lnTo>
                    <a:pt x="18465" y="69748"/>
                  </a:lnTo>
                  <a:lnTo>
                    <a:pt x="12191" y="72986"/>
                  </a:lnTo>
                  <a:lnTo>
                    <a:pt x="7531" y="77571"/>
                  </a:lnTo>
                  <a:lnTo>
                    <a:pt x="1511" y="89407"/>
                  </a:lnTo>
                  <a:lnTo>
                    <a:pt x="0" y="96634"/>
                  </a:lnTo>
                  <a:lnTo>
                    <a:pt x="0" y="113906"/>
                  </a:lnTo>
                  <a:lnTo>
                    <a:pt x="24078" y="147343"/>
                  </a:lnTo>
                  <a:lnTo>
                    <a:pt x="45770" y="150418"/>
                  </a:lnTo>
                  <a:lnTo>
                    <a:pt x="52006" y="150418"/>
                  </a:lnTo>
                  <a:lnTo>
                    <a:pt x="86588" y="125602"/>
                  </a:lnTo>
                  <a:lnTo>
                    <a:pt x="41414" y="125602"/>
                  </a:lnTo>
                  <a:lnTo>
                    <a:pt x="38005" y="123545"/>
                  </a:lnTo>
                  <a:lnTo>
                    <a:pt x="32092" y="115442"/>
                  </a:lnTo>
                  <a:lnTo>
                    <a:pt x="30606" y="110197"/>
                  </a:lnTo>
                  <a:lnTo>
                    <a:pt x="30711" y="96634"/>
                  </a:lnTo>
                  <a:lnTo>
                    <a:pt x="32029" y="91681"/>
                  </a:lnTo>
                  <a:lnTo>
                    <a:pt x="37706" y="83743"/>
                  </a:lnTo>
                  <a:lnTo>
                    <a:pt x="41046" y="81749"/>
                  </a:lnTo>
                  <a:lnTo>
                    <a:pt x="84513" y="81749"/>
                  </a:lnTo>
                  <a:lnTo>
                    <a:pt x="82981" y="78511"/>
                  </a:lnTo>
                  <a:lnTo>
                    <a:pt x="78524" y="73520"/>
                  </a:lnTo>
                  <a:lnTo>
                    <a:pt x="72542" y="69748"/>
                  </a:lnTo>
                  <a:lnTo>
                    <a:pt x="77063" y="65773"/>
                  </a:lnTo>
                  <a:lnTo>
                    <a:pt x="80378" y="61683"/>
                  </a:lnTo>
                  <a:lnTo>
                    <a:pt x="82237" y="57937"/>
                  </a:lnTo>
                  <a:lnTo>
                    <a:pt x="41414" y="57937"/>
                  </a:lnTo>
                  <a:lnTo>
                    <a:pt x="38239" y="56400"/>
                  </a:lnTo>
                  <a:lnTo>
                    <a:pt x="33464" y="50253"/>
                  </a:lnTo>
                  <a:lnTo>
                    <a:pt x="32326" y="46393"/>
                  </a:lnTo>
                  <a:lnTo>
                    <a:pt x="32270" y="36283"/>
                  </a:lnTo>
                  <a:lnTo>
                    <a:pt x="33439" y="32296"/>
                  </a:lnTo>
                  <a:lnTo>
                    <a:pt x="38112" y="26136"/>
                  </a:lnTo>
                  <a:lnTo>
                    <a:pt x="41147" y="24599"/>
                  </a:lnTo>
                  <a:lnTo>
                    <a:pt x="84320" y="24599"/>
                  </a:lnTo>
                  <a:lnTo>
                    <a:pt x="84067" y="23663"/>
                  </a:lnTo>
                  <a:lnTo>
                    <a:pt x="53719" y="695"/>
                  </a:lnTo>
                  <a:lnTo>
                    <a:pt x="43357" y="0"/>
                  </a:lnTo>
                  <a:close/>
                </a:path>
                <a:path w="90804" h="150495">
                  <a:moveTo>
                    <a:pt x="84513" y="81749"/>
                  </a:moveTo>
                  <a:lnTo>
                    <a:pt x="48729" y="81749"/>
                  </a:lnTo>
                  <a:lnTo>
                    <a:pt x="52146" y="83807"/>
                  </a:lnTo>
                  <a:lnTo>
                    <a:pt x="58026" y="92011"/>
                  </a:lnTo>
                  <a:lnTo>
                    <a:pt x="59419" y="97027"/>
                  </a:lnTo>
                  <a:lnTo>
                    <a:pt x="59441" y="110197"/>
                  </a:lnTo>
                  <a:lnTo>
                    <a:pt x="58038" y="115277"/>
                  </a:lnTo>
                  <a:lnTo>
                    <a:pt x="52196" y="123545"/>
                  </a:lnTo>
                  <a:lnTo>
                    <a:pt x="48907" y="125602"/>
                  </a:lnTo>
                  <a:lnTo>
                    <a:pt x="86588" y="125602"/>
                  </a:lnTo>
                  <a:lnTo>
                    <a:pt x="89065" y="119443"/>
                  </a:lnTo>
                  <a:lnTo>
                    <a:pt x="90335" y="112648"/>
                  </a:lnTo>
                  <a:lnTo>
                    <a:pt x="90215" y="97269"/>
                  </a:lnTo>
                  <a:lnTo>
                    <a:pt x="88861" y="90944"/>
                  </a:lnTo>
                  <a:lnTo>
                    <a:pt x="84513" y="81749"/>
                  </a:lnTo>
                  <a:close/>
                </a:path>
                <a:path w="90804" h="150495">
                  <a:moveTo>
                    <a:pt x="84320" y="24599"/>
                  </a:moveTo>
                  <a:lnTo>
                    <a:pt x="48526" y="24599"/>
                  </a:lnTo>
                  <a:lnTo>
                    <a:pt x="51549" y="26174"/>
                  </a:lnTo>
                  <a:lnTo>
                    <a:pt x="56273" y="32461"/>
                  </a:lnTo>
                  <a:lnTo>
                    <a:pt x="57381" y="36283"/>
                  </a:lnTo>
                  <a:lnTo>
                    <a:pt x="57454" y="46393"/>
                  </a:lnTo>
                  <a:lnTo>
                    <a:pt x="56324" y="50330"/>
                  </a:lnTo>
                  <a:lnTo>
                    <a:pt x="51803" y="56426"/>
                  </a:lnTo>
                  <a:lnTo>
                    <a:pt x="48907" y="57937"/>
                  </a:lnTo>
                  <a:lnTo>
                    <a:pt x="82237" y="57937"/>
                  </a:lnTo>
                  <a:lnTo>
                    <a:pt x="85305" y="51752"/>
                  </a:lnTo>
                  <a:lnTo>
                    <a:pt x="86715" y="45643"/>
                  </a:lnTo>
                  <a:lnTo>
                    <a:pt x="86690" y="38785"/>
                  </a:lnTo>
                  <a:lnTo>
                    <a:pt x="86053" y="31018"/>
                  </a:lnTo>
                  <a:lnTo>
                    <a:pt x="84320" y="245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1399539" y="257219"/>
              <a:ext cx="2200910" cy="701040"/>
            </a:xfrm>
            <a:custGeom>
              <a:avLst/>
              <a:gdLst/>
              <a:ahLst/>
              <a:cxnLst/>
              <a:rect l="l" t="t" r="r" b="b"/>
              <a:pathLst>
                <a:path w="2200910" h="701040">
                  <a:moveTo>
                    <a:pt x="2200656" y="0"/>
                  </a:moveTo>
                  <a:lnTo>
                    <a:pt x="0" y="0"/>
                  </a:lnTo>
                  <a:lnTo>
                    <a:pt x="0" y="470115"/>
                  </a:lnTo>
                  <a:lnTo>
                    <a:pt x="3600" y="603317"/>
                  </a:lnTo>
                  <a:lnTo>
                    <a:pt x="28800" y="671718"/>
                  </a:lnTo>
                  <a:lnTo>
                    <a:pt x="97201" y="696919"/>
                  </a:lnTo>
                  <a:lnTo>
                    <a:pt x="230403" y="700519"/>
                  </a:lnTo>
                  <a:lnTo>
                    <a:pt x="1970265" y="700519"/>
                  </a:lnTo>
                  <a:lnTo>
                    <a:pt x="2103459" y="696919"/>
                  </a:lnTo>
                  <a:lnTo>
                    <a:pt x="2171857" y="671718"/>
                  </a:lnTo>
                  <a:lnTo>
                    <a:pt x="2197056" y="603317"/>
                  </a:lnTo>
                  <a:lnTo>
                    <a:pt x="2200656" y="470115"/>
                  </a:lnTo>
                  <a:lnTo>
                    <a:pt x="22006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 txBox="1"/>
            <p:nvPr/>
          </p:nvSpPr>
          <p:spPr>
            <a:xfrm>
              <a:off x="1572451" y="314864"/>
              <a:ext cx="1832610" cy="59245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sz="1250" b="1" spc="-65" dirty="0">
                  <a:latin typeface="Arial"/>
                  <a:cs typeface="Arial"/>
                </a:rPr>
                <a:t>Choisit</a:t>
              </a:r>
              <a:r>
                <a:rPr sz="1250" b="1" spc="-210" dirty="0">
                  <a:latin typeface="Arial"/>
                  <a:cs typeface="Arial"/>
                </a:rPr>
                <a:t> </a:t>
              </a:r>
              <a:r>
                <a:rPr sz="1250" b="1" spc="-80" dirty="0">
                  <a:latin typeface="Arial"/>
                  <a:cs typeface="Arial"/>
                </a:rPr>
                <a:t>l’exécutant,</a:t>
              </a:r>
              <a:endParaRPr sz="1250">
                <a:latin typeface="Arial"/>
                <a:cs typeface="Arial"/>
              </a:endParaRPr>
            </a:p>
            <a:p>
              <a:pPr marL="12700" marR="5080" algn="ctr">
                <a:lnSpc>
                  <a:spcPct val="101299"/>
                </a:lnSpc>
              </a:pPr>
              <a:r>
                <a:rPr sz="1250" spc="-60" dirty="0">
                  <a:latin typeface="Arial"/>
                  <a:cs typeface="Arial"/>
                </a:rPr>
                <a:t>signe</a:t>
              </a:r>
              <a:r>
                <a:rPr sz="1250" spc="-185" dirty="0">
                  <a:latin typeface="Arial"/>
                  <a:cs typeface="Arial"/>
                </a:rPr>
                <a:t> </a:t>
              </a:r>
              <a:r>
                <a:rPr sz="1250" spc="-35" dirty="0">
                  <a:latin typeface="Arial"/>
                  <a:cs typeface="Arial"/>
                </a:rPr>
                <a:t>le</a:t>
              </a:r>
              <a:r>
                <a:rPr sz="1250" spc="-185" dirty="0">
                  <a:latin typeface="Arial"/>
                  <a:cs typeface="Arial"/>
                </a:rPr>
                <a:t> </a:t>
              </a:r>
              <a:r>
                <a:rPr sz="1250" spc="-60" dirty="0">
                  <a:latin typeface="Arial"/>
                  <a:cs typeface="Arial"/>
                </a:rPr>
                <a:t>marché</a:t>
              </a:r>
              <a:r>
                <a:rPr sz="1250" spc="-185" dirty="0">
                  <a:latin typeface="Arial"/>
                  <a:cs typeface="Arial"/>
                </a:rPr>
                <a:t> </a:t>
              </a:r>
              <a:r>
                <a:rPr sz="1250" spc="-35" dirty="0">
                  <a:latin typeface="Arial"/>
                  <a:cs typeface="Arial"/>
                </a:rPr>
                <a:t>et</a:t>
              </a:r>
              <a:r>
                <a:rPr sz="1250" spc="-185" dirty="0">
                  <a:latin typeface="Arial"/>
                  <a:cs typeface="Arial"/>
                </a:rPr>
                <a:t> </a:t>
              </a:r>
              <a:r>
                <a:rPr sz="1250" spc="-65" dirty="0">
                  <a:latin typeface="Arial"/>
                  <a:cs typeface="Arial"/>
                </a:rPr>
                <a:t>joint</a:t>
              </a:r>
              <a:r>
                <a:rPr sz="1250" spc="-180" dirty="0">
                  <a:latin typeface="Arial"/>
                  <a:cs typeface="Arial"/>
                </a:rPr>
                <a:t> </a:t>
              </a:r>
              <a:r>
                <a:rPr sz="1250" spc="-80" dirty="0">
                  <a:latin typeface="Arial"/>
                  <a:cs typeface="Arial"/>
                </a:rPr>
                <a:t>toutes  </a:t>
              </a:r>
              <a:r>
                <a:rPr sz="1250" spc="-65" dirty="0">
                  <a:latin typeface="Arial"/>
                  <a:cs typeface="Arial"/>
                </a:rPr>
                <a:t>données</a:t>
              </a:r>
              <a:r>
                <a:rPr sz="1250" spc="-200" dirty="0">
                  <a:latin typeface="Arial"/>
                  <a:cs typeface="Arial"/>
                </a:rPr>
                <a:t> </a:t>
              </a:r>
              <a:r>
                <a:rPr sz="1250" spc="-80" dirty="0">
                  <a:latin typeface="Arial"/>
                  <a:cs typeface="Arial"/>
                </a:rPr>
                <a:t>disponibles</a:t>
              </a:r>
              <a:endParaRPr sz="1250">
                <a:latin typeface="Arial"/>
                <a:cs typeface="Arial"/>
              </a:endParaRPr>
            </a:p>
          </p:txBody>
        </p:sp>
        <p:sp>
          <p:nvSpPr>
            <p:cNvPr id="133" name="object 133"/>
            <p:cNvSpPr/>
            <p:nvPr/>
          </p:nvSpPr>
          <p:spPr>
            <a:xfrm>
              <a:off x="1399539" y="257219"/>
              <a:ext cx="2200910" cy="701040"/>
            </a:xfrm>
            <a:custGeom>
              <a:avLst/>
              <a:gdLst/>
              <a:ahLst/>
              <a:cxnLst/>
              <a:rect l="l" t="t" r="r" b="b"/>
              <a:pathLst>
                <a:path w="2200910" h="701040">
                  <a:moveTo>
                    <a:pt x="0" y="0"/>
                  </a:moveTo>
                  <a:lnTo>
                    <a:pt x="0" y="470115"/>
                  </a:lnTo>
                  <a:lnTo>
                    <a:pt x="3600" y="603317"/>
                  </a:lnTo>
                  <a:lnTo>
                    <a:pt x="28800" y="671718"/>
                  </a:lnTo>
                  <a:lnTo>
                    <a:pt x="97201" y="696919"/>
                  </a:lnTo>
                  <a:lnTo>
                    <a:pt x="230403" y="700519"/>
                  </a:lnTo>
                  <a:lnTo>
                    <a:pt x="1970265" y="700519"/>
                  </a:lnTo>
                  <a:lnTo>
                    <a:pt x="2103459" y="696919"/>
                  </a:lnTo>
                  <a:lnTo>
                    <a:pt x="2171857" y="671718"/>
                  </a:lnTo>
                  <a:lnTo>
                    <a:pt x="2197056" y="603317"/>
                  </a:lnTo>
                  <a:lnTo>
                    <a:pt x="2200656" y="470115"/>
                  </a:lnTo>
                  <a:lnTo>
                    <a:pt x="2200656" y="0"/>
                  </a:lnTo>
                  <a:lnTo>
                    <a:pt x="0" y="0"/>
                  </a:lnTo>
                  <a:close/>
                </a:path>
              </a:pathLst>
            </a:custGeom>
            <a:ln w="5080">
              <a:solidFill>
                <a:srgbClr val="50AE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1402673" y="263315"/>
              <a:ext cx="371475" cy="204470"/>
            </a:xfrm>
            <a:custGeom>
              <a:avLst/>
              <a:gdLst/>
              <a:ahLst/>
              <a:cxnLst/>
              <a:rect l="l" t="t" r="r" b="b"/>
              <a:pathLst>
                <a:path w="371475" h="204470">
                  <a:moveTo>
                    <a:pt x="208838" y="0"/>
                  </a:moveTo>
                  <a:lnTo>
                    <a:pt x="0" y="0"/>
                  </a:lnTo>
                  <a:lnTo>
                    <a:pt x="0" y="33400"/>
                  </a:lnTo>
                  <a:lnTo>
                    <a:pt x="4241" y="93910"/>
                  </a:lnTo>
                  <a:lnTo>
                    <a:pt x="17184" y="138986"/>
                  </a:lnTo>
                  <a:lnTo>
                    <a:pt x="39158" y="170605"/>
                  </a:lnTo>
                  <a:lnTo>
                    <a:pt x="111511" y="201377"/>
                  </a:lnTo>
                  <a:lnTo>
                    <a:pt x="162547" y="204482"/>
                  </a:lnTo>
                  <a:lnTo>
                    <a:pt x="371386" y="204482"/>
                  </a:lnTo>
                  <a:lnTo>
                    <a:pt x="320350" y="201377"/>
                  </a:lnTo>
                  <a:lnTo>
                    <a:pt x="279330" y="190743"/>
                  </a:lnTo>
                  <a:lnTo>
                    <a:pt x="247997" y="170605"/>
                  </a:lnTo>
                  <a:lnTo>
                    <a:pt x="226023" y="138986"/>
                  </a:lnTo>
                  <a:lnTo>
                    <a:pt x="213080" y="93910"/>
                  </a:lnTo>
                  <a:lnTo>
                    <a:pt x="208838" y="33400"/>
                  </a:lnTo>
                  <a:lnTo>
                    <a:pt x="208838" y="0"/>
                  </a:lnTo>
                  <a:close/>
                </a:path>
              </a:pathLst>
            </a:custGeom>
            <a:solidFill>
              <a:srgbClr val="E94C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1471143" y="288507"/>
              <a:ext cx="90170" cy="146050"/>
            </a:xfrm>
            <a:custGeom>
              <a:avLst/>
              <a:gdLst/>
              <a:ahLst/>
              <a:cxnLst/>
              <a:rect l="l" t="t" r="r" b="b"/>
              <a:pathLst>
                <a:path w="90169" h="146050">
                  <a:moveTo>
                    <a:pt x="89662" y="0"/>
                  </a:moveTo>
                  <a:lnTo>
                    <a:pt x="0" y="0"/>
                  </a:lnTo>
                  <a:lnTo>
                    <a:pt x="0" y="34137"/>
                  </a:lnTo>
                  <a:lnTo>
                    <a:pt x="54597" y="34137"/>
                  </a:lnTo>
                  <a:lnTo>
                    <a:pt x="46753" y="47670"/>
                  </a:lnTo>
                  <a:lnTo>
                    <a:pt x="30010" y="85724"/>
                  </a:lnTo>
                  <a:lnTo>
                    <a:pt x="20698" y="128373"/>
                  </a:lnTo>
                  <a:lnTo>
                    <a:pt x="18630" y="145465"/>
                  </a:lnTo>
                  <a:lnTo>
                    <a:pt x="49237" y="145465"/>
                  </a:lnTo>
                  <a:lnTo>
                    <a:pt x="50170" y="133092"/>
                  </a:lnTo>
                  <a:lnTo>
                    <a:pt x="51463" y="121575"/>
                  </a:lnTo>
                  <a:lnTo>
                    <a:pt x="61623" y="78114"/>
                  </a:lnTo>
                  <a:lnTo>
                    <a:pt x="78933" y="41751"/>
                  </a:lnTo>
                  <a:lnTo>
                    <a:pt x="89662" y="27292"/>
                  </a:lnTo>
                  <a:lnTo>
                    <a:pt x="896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7875472" y="637716"/>
              <a:ext cx="1730375" cy="0"/>
            </a:xfrm>
            <a:custGeom>
              <a:avLst/>
              <a:gdLst/>
              <a:ahLst/>
              <a:cxnLst/>
              <a:rect l="l" t="t" r="r" b="b"/>
              <a:pathLst>
                <a:path w="1730375">
                  <a:moveTo>
                    <a:pt x="0" y="0"/>
                  </a:moveTo>
                  <a:lnTo>
                    <a:pt x="1730007" y="0"/>
                  </a:lnTo>
                </a:path>
              </a:pathLst>
            </a:custGeom>
            <a:ln w="101600">
              <a:solidFill>
                <a:srgbClr val="50AE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3602991" y="637716"/>
              <a:ext cx="1860550" cy="0"/>
            </a:xfrm>
            <a:custGeom>
              <a:avLst/>
              <a:gdLst/>
              <a:ahLst/>
              <a:cxnLst/>
              <a:rect l="l" t="t" r="r" b="b"/>
              <a:pathLst>
                <a:path w="1860550">
                  <a:moveTo>
                    <a:pt x="0" y="0"/>
                  </a:moveTo>
                  <a:lnTo>
                    <a:pt x="1860485" y="0"/>
                  </a:lnTo>
                </a:path>
              </a:pathLst>
            </a:custGeom>
            <a:ln w="101600">
              <a:solidFill>
                <a:srgbClr val="50AE2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9462692" y="513205"/>
              <a:ext cx="342265" cy="249554"/>
            </a:xfrm>
            <a:custGeom>
              <a:avLst/>
              <a:gdLst/>
              <a:ahLst/>
              <a:cxnLst/>
              <a:rect l="l" t="t" r="r" b="b"/>
              <a:pathLst>
                <a:path w="342265" h="249554">
                  <a:moveTo>
                    <a:pt x="0" y="0"/>
                  </a:moveTo>
                  <a:lnTo>
                    <a:pt x="80317" y="73928"/>
                  </a:lnTo>
                  <a:lnTo>
                    <a:pt x="107088" y="124510"/>
                  </a:lnTo>
                  <a:lnTo>
                    <a:pt x="80317" y="175087"/>
                  </a:lnTo>
                  <a:lnTo>
                    <a:pt x="0" y="249008"/>
                  </a:lnTo>
                  <a:lnTo>
                    <a:pt x="342138" y="1245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0AE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2525784" y="0"/>
              <a:ext cx="8372475" cy="213360"/>
            </a:xfrm>
            <a:custGeom>
              <a:avLst/>
              <a:gdLst/>
              <a:ahLst/>
              <a:cxnLst/>
              <a:rect l="l" t="t" r="r" b="b"/>
              <a:pathLst>
                <a:path w="8372475" h="213360">
                  <a:moveTo>
                    <a:pt x="8372246" y="0"/>
                  </a:moveTo>
                  <a:lnTo>
                    <a:pt x="8372246" y="112215"/>
                  </a:lnTo>
                  <a:lnTo>
                    <a:pt x="0" y="112215"/>
                  </a:lnTo>
                  <a:lnTo>
                    <a:pt x="0" y="213155"/>
                  </a:lnTo>
                </a:path>
              </a:pathLst>
            </a:custGeom>
            <a:ln w="20320">
              <a:solidFill>
                <a:srgbClr val="9225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2482662" y="175183"/>
              <a:ext cx="86360" cy="118745"/>
            </a:xfrm>
            <a:custGeom>
              <a:avLst/>
              <a:gdLst/>
              <a:ahLst/>
              <a:cxnLst/>
              <a:rect l="l" t="t" r="r" b="b"/>
              <a:pathLst>
                <a:path w="86360" h="118745">
                  <a:moveTo>
                    <a:pt x="0" y="0"/>
                  </a:moveTo>
                  <a:lnTo>
                    <a:pt x="43116" y="118491"/>
                  </a:lnTo>
                  <a:lnTo>
                    <a:pt x="75869" y="28479"/>
                  </a:lnTo>
                  <a:lnTo>
                    <a:pt x="43116" y="28479"/>
                  </a:lnTo>
                  <a:lnTo>
                    <a:pt x="25600" y="21359"/>
                  </a:lnTo>
                  <a:lnTo>
                    <a:pt x="0" y="0"/>
                  </a:lnTo>
                  <a:close/>
                </a:path>
                <a:path w="86360" h="118745">
                  <a:moveTo>
                    <a:pt x="86233" y="0"/>
                  </a:moveTo>
                  <a:lnTo>
                    <a:pt x="60632" y="21359"/>
                  </a:lnTo>
                  <a:lnTo>
                    <a:pt x="43116" y="28479"/>
                  </a:lnTo>
                  <a:lnTo>
                    <a:pt x="75869" y="28479"/>
                  </a:lnTo>
                  <a:lnTo>
                    <a:pt x="86233" y="0"/>
                  </a:lnTo>
                  <a:close/>
                </a:path>
              </a:pathLst>
            </a:custGeom>
            <a:solidFill>
              <a:srgbClr val="9225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5463476" y="427139"/>
              <a:ext cx="2412365" cy="398145"/>
            </a:xfrm>
            <a:custGeom>
              <a:avLst/>
              <a:gdLst/>
              <a:ahLst/>
              <a:cxnLst/>
              <a:rect l="l" t="t" r="r" b="b"/>
              <a:pathLst>
                <a:path w="2412365" h="398144">
                  <a:moveTo>
                    <a:pt x="0" y="398119"/>
                  </a:moveTo>
                  <a:lnTo>
                    <a:pt x="2411996" y="398119"/>
                  </a:lnTo>
                  <a:lnTo>
                    <a:pt x="2411996" y="0"/>
                  </a:lnTo>
                  <a:lnTo>
                    <a:pt x="0" y="0"/>
                  </a:lnTo>
                  <a:lnTo>
                    <a:pt x="0" y="398119"/>
                  </a:lnTo>
                  <a:close/>
                </a:path>
              </a:pathLst>
            </a:custGeom>
            <a:solidFill>
              <a:srgbClr val="50AE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 txBox="1"/>
            <p:nvPr/>
          </p:nvSpPr>
          <p:spPr>
            <a:xfrm>
              <a:off x="5597680" y="473661"/>
              <a:ext cx="2126615" cy="29238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900" b="1" spc="-110" dirty="0">
                  <a:solidFill>
                    <a:srgbClr val="FFFFFF"/>
                  </a:solidFill>
                  <a:latin typeface="Arial"/>
                  <a:cs typeface="Arial"/>
                </a:rPr>
                <a:t>Signature</a:t>
              </a:r>
              <a:r>
                <a:rPr sz="1900" b="1" spc="-30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900" b="1" spc="-60" dirty="0">
                  <a:solidFill>
                    <a:srgbClr val="FFFFFF"/>
                  </a:solidFill>
                  <a:latin typeface="Arial"/>
                  <a:cs typeface="Arial"/>
                </a:rPr>
                <a:t>du</a:t>
              </a:r>
              <a:r>
                <a:rPr sz="1900" b="1" spc="-30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900" b="1" spc="-125" dirty="0">
                  <a:solidFill>
                    <a:srgbClr val="FFFFFF"/>
                  </a:solidFill>
                  <a:latin typeface="Arial"/>
                  <a:cs typeface="Arial"/>
                </a:rPr>
                <a:t>marché</a:t>
              </a:r>
              <a:endParaRPr sz="190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89425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37063" y="-4025"/>
            <a:ext cx="12209227" cy="615553"/>
          </a:xfrm>
          <a:prstGeom prst="rect">
            <a:avLst/>
          </a:prstGeom>
          <a:solidFill>
            <a:srgbClr val="00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TRAVAUX URGENTS</a:t>
            </a:r>
          </a:p>
        </p:txBody>
      </p:sp>
      <p:sp>
        <p:nvSpPr>
          <p:cNvPr id="4" name="Rectangle 3"/>
          <p:cNvSpPr/>
          <p:nvPr/>
        </p:nvSpPr>
        <p:spPr>
          <a:xfrm>
            <a:off x="985241" y="3903291"/>
            <a:ext cx="95115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spc="-5" dirty="0">
                <a:latin typeface="Arial"/>
                <a:cs typeface="Arial"/>
              </a:rPr>
              <a:t>Les </a:t>
            </a:r>
            <a:r>
              <a:rPr lang="fr-FR" sz="2800" dirty="0">
                <a:latin typeface="Arial"/>
                <a:cs typeface="Arial"/>
              </a:rPr>
              <a:t>contraintes </a:t>
            </a:r>
            <a:r>
              <a:rPr lang="fr-FR" sz="2800" spc="-5" dirty="0">
                <a:latin typeface="Arial"/>
                <a:cs typeface="Arial"/>
              </a:rPr>
              <a:t>administratives </a:t>
            </a:r>
            <a:r>
              <a:rPr lang="fr-FR" sz="2800" dirty="0">
                <a:latin typeface="Arial"/>
                <a:cs typeface="Arial"/>
              </a:rPr>
              <a:t>sont </a:t>
            </a:r>
            <a:r>
              <a:rPr lang="fr-FR" sz="2800" spc="-5" dirty="0">
                <a:latin typeface="Arial"/>
                <a:cs typeface="Arial"/>
              </a:rPr>
              <a:t>allégées </a:t>
            </a:r>
            <a:r>
              <a:rPr lang="fr-FR" sz="2800" dirty="0">
                <a:latin typeface="Arial"/>
                <a:cs typeface="Arial"/>
              </a:rPr>
              <a:t>mais strictes</a:t>
            </a:r>
            <a:r>
              <a:rPr lang="fr-FR" sz="2800" spc="-75" dirty="0">
                <a:latin typeface="Arial"/>
                <a:cs typeface="Arial"/>
              </a:rPr>
              <a:t> </a:t>
            </a:r>
            <a:endParaRPr lang="fr-FR" sz="2800" dirty="0"/>
          </a:p>
        </p:txBody>
      </p:sp>
      <p:sp>
        <p:nvSpPr>
          <p:cNvPr id="5" name="Rectangle 4"/>
          <p:cNvSpPr/>
          <p:nvPr/>
        </p:nvSpPr>
        <p:spPr>
          <a:xfrm>
            <a:off x="725488" y="4615160"/>
            <a:ext cx="111363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0" marR="5080" indent="-431800">
              <a:lnSpc>
                <a:spcPct val="100000"/>
              </a:lnSpc>
              <a:buClr>
                <a:srgbClr val="E94C05"/>
              </a:buClr>
              <a:tabLst>
                <a:tab pos="444500" algn="l"/>
              </a:tabLst>
            </a:pPr>
            <a:r>
              <a:rPr lang="fr-FR" sz="2400" dirty="0">
                <a:latin typeface="Arial"/>
                <a:cs typeface="Arial"/>
              </a:rPr>
              <a:t> </a:t>
            </a:r>
            <a:r>
              <a:rPr lang="fr-FR" sz="2400" dirty="0">
                <a:latin typeface="Arial"/>
                <a:cs typeface="Arial"/>
                <a:sym typeface="Wingdings"/>
              </a:rPr>
              <a:t> </a:t>
            </a:r>
            <a:r>
              <a:rPr lang="fr-FR" sz="2400" dirty="0">
                <a:latin typeface="Arial"/>
                <a:cs typeface="Arial"/>
              </a:rPr>
              <a:t>Absence </a:t>
            </a:r>
            <a:r>
              <a:rPr lang="fr-FR" sz="2400" spc="-5" dirty="0">
                <a:latin typeface="Arial"/>
                <a:cs typeface="Arial"/>
              </a:rPr>
              <a:t>de DT et DICT </a:t>
            </a:r>
            <a:r>
              <a:rPr lang="fr-FR" sz="2400" dirty="0">
                <a:latin typeface="Arial"/>
                <a:cs typeface="Arial"/>
              </a:rPr>
              <a:t>remplacée </a:t>
            </a:r>
            <a:r>
              <a:rPr lang="fr-FR" sz="2400" spc="-5" dirty="0">
                <a:latin typeface="Arial"/>
                <a:cs typeface="Arial"/>
              </a:rPr>
              <a:t>par un </a:t>
            </a:r>
            <a:r>
              <a:rPr lang="fr-FR" sz="2400" spc="-10" dirty="0">
                <a:latin typeface="Arial"/>
                <a:cs typeface="Arial"/>
              </a:rPr>
              <a:t>Avis </a:t>
            </a:r>
            <a:r>
              <a:rPr lang="fr-FR" sz="2400" spc="-5" dirty="0">
                <a:latin typeface="Arial"/>
                <a:cs typeface="Arial"/>
              </a:rPr>
              <a:t>de </a:t>
            </a:r>
            <a:r>
              <a:rPr lang="fr-FR" sz="2400" spc="-15" dirty="0">
                <a:latin typeface="Arial"/>
                <a:cs typeface="Arial"/>
              </a:rPr>
              <a:t>Travaux </a:t>
            </a:r>
            <a:r>
              <a:rPr lang="fr-FR" sz="2400" spc="-5" dirty="0">
                <a:latin typeface="Arial"/>
                <a:cs typeface="Arial"/>
              </a:rPr>
              <a:t>Urgents </a:t>
            </a:r>
            <a:r>
              <a:rPr lang="fr-FR" sz="2400" spc="-30" dirty="0">
                <a:latin typeface="Arial"/>
                <a:cs typeface="Arial"/>
              </a:rPr>
              <a:t>(ATU) </a:t>
            </a:r>
            <a:r>
              <a:rPr lang="fr-FR" sz="2400" spc="-5" dirty="0">
                <a:latin typeface="Arial"/>
                <a:cs typeface="Arial"/>
              </a:rPr>
              <a:t>qui   </a:t>
            </a:r>
            <a:r>
              <a:rPr lang="fr-FR" sz="2400" dirty="0">
                <a:latin typeface="Arial"/>
                <a:cs typeface="Arial"/>
              </a:rPr>
              <a:t>sera rempli </a:t>
            </a:r>
            <a:r>
              <a:rPr lang="fr-FR" sz="2400" spc="-5" dirty="0">
                <a:latin typeface="Arial"/>
                <a:cs typeface="Arial"/>
              </a:rPr>
              <a:t>par le  </a:t>
            </a:r>
            <a:r>
              <a:rPr lang="fr-FR" sz="2400" dirty="0">
                <a:latin typeface="Arial"/>
                <a:cs typeface="Arial"/>
              </a:rPr>
              <a:t>commanditaire </a:t>
            </a:r>
            <a:r>
              <a:rPr lang="fr-FR" sz="2400" spc="-5" dirty="0">
                <a:latin typeface="Arial"/>
                <a:cs typeface="Arial"/>
              </a:rPr>
              <a:t>des </a:t>
            </a:r>
            <a:r>
              <a:rPr lang="fr-FR" sz="2400" dirty="0">
                <a:latin typeface="Arial"/>
                <a:cs typeface="Arial"/>
              </a:rPr>
              <a:t>travaux </a:t>
            </a:r>
            <a:r>
              <a:rPr lang="fr-FR" sz="2400" spc="-5" dirty="0">
                <a:latin typeface="Arial"/>
                <a:cs typeface="Arial"/>
              </a:rPr>
              <a:t>ou par </a:t>
            </a:r>
            <a:r>
              <a:rPr lang="fr-FR" sz="2400" dirty="0">
                <a:latin typeface="Arial"/>
                <a:cs typeface="Arial"/>
              </a:rPr>
              <a:t>son</a:t>
            </a:r>
            <a:r>
              <a:rPr lang="fr-FR" sz="2400" spc="-85" dirty="0">
                <a:latin typeface="Arial"/>
                <a:cs typeface="Arial"/>
              </a:rPr>
              <a:t> </a:t>
            </a:r>
            <a:r>
              <a:rPr lang="fr-FR" sz="2400" dirty="0">
                <a:latin typeface="Arial"/>
                <a:cs typeface="Arial"/>
              </a:rPr>
              <a:t>représentant:</a:t>
            </a:r>
          </a:p>
        </p:txBody>
      </p:sp>
      <p:sp>
        <p:nvSpPr>
          <p:cNvPr id="6" name="Rectangle 5"/>
          <p:cNvSpPr/>
          <p:nvPr/>
        </p:nvSpPr>
        <p:spPr>
          <a:xfrm>
            <a:off x="622300" y="5840482"/>
            <a:ext cx="1044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1790" lvl="1" indent="-159385">
              <a:lnSpc>
                <a:spcPct val="100000"/>
              </a:lnSpc>
              <a:spcBef>
                <a:spcPts val="280"/>
              </a:spcBef>
              <a:tabLst>
                <a:tab pos="352425" algn="l"/>
              </a:tabLst>
            </a:pPr>
            <a:r>
              <a:rPr lang="fr-FR" sz="2400" dirty="0">
                <a:latin typeface="Arial"/>
                <a:cs typeface="Arial"/>
                <a:sym typeface="Wingdings"/>
              </a:rPr>
              <a:t></a:t>
            </a:r>
            <a:r>
              <a:rPr lang="fr-FR" sz="2400" dirty="0">
                <a:latin typeface="Arial"/>
                <a:cs typeface="Arial"/>
              </a:rPr>
              <a:t> Si </a:t>
            </a:r>
            <a:r>
              <a:rPr lang="fr-FR" sz="2400" spc="-5" dirty="0">
                <a:latin typeface="Arial"/>
                <a:cs typeface="Arial"/>
              </a:rPr>
              <a:t>l’intervention est immédiate, l’envoi de </a:t>
            </a:r>
            <a:r>
              <a:rPr lang="fr-FR" sz="2400" spc="-35" dirty="0">
                <a:latin typeface="Arial"/>
                <a:cs typeface="Arial"/>
              </a:rPr>
              <a:t>l’ATU </a:t>
            </a:r>
            <a:r>
              <a:rPr lang="fr-FR" sz="2400" dirty="0">
                <a:latin typeface="Arial"/>
                <a:cs typeface="Arial"/>
              </a:rPr>
              <a:t>se fait </a:t>
            </a:r>
            <a:r>
              <a:rPr lang="fr-FR" sz="2400" spc="-5" dirty="0">
                <a:latin typeface="Arial"/>
                <a:cs typeface="Arial"/>
              </a:rPr>
              <a:t>après les</a:t>
            </a:r>
            <a:r>
              <a:rPr lang="fr-FR" sz="2400" spc="20" dirty="0">
                <a:latin typeface="Arial"/>
                <a:cs typeface="Arial"/>
              </a:rPr>
              <a:t> </a:t>
            </a:r>
            <a:r>
              <a:rPr lang="fr-FR" sz="2400" dirty="0">
                <a:latin typeface="Arial"/>
                <a:cs typeface="Arial"/>
              </a:rPr>
              <a:t>travaux.</a:t>
            </a:r>
          </a:p>
        </p:txBody>
      </p:sp>
      <p:sp>
        <p:nvSpPr>
          <p:cNvPr id="7" name="Rectangle 6"/>
          <p:cNvSpPr/>
          <p:nvPr/>
        </p:nvSpPr>
        <p:spPr>
          <a:xfrm>
            <a:off x="812800" y="6849160"/>
            <a:ext cx="112649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0" marR="5080" indent="-431800">
              <a:lnSpc>
                <a:spcPct val="100000"/>
              </a:lnSpc>
              <a:spcBef>
                <a:spcPts val="280"/>
              </a:spcBef>
              <a:buClr>
                <a:srgbClr val="E94C05"/>
              </a:buClr>
              <a:tabLst>
                <a:tab pos="172720" algn="l"/>
              </a:tabLst>
            </a:pPr>
            <a:r>
              <a:rPr lang="fr-FR" sz="2400" dirty="0">
                <a:latin typeface="Arial"/>
                <a:cs typeface="Arial"/>
                <a:sym typeface="Wingdings"/>
              </a:rPr>
              <a:t> </a:t>
            </a:r>
            <a:r>
              <a:rPr lang="fr-FR" sz="2400" spc="-5" dirty="0">
                <a:latin typeface="Arial"/>
                <a:cs typeface="Arial"/>
              </a:rPr>
              <a:t>Consultation du </a:t>
            </a:r>
            <a:r>
              <a:rPr lang="fr-FR" sz="2400" dirty="0">
                <a:latin typeface="Arial"/>
                <a:cs typeface="Arial"/>
              </a:rPr>
              <a:t>GU </a:t>
            </a:r>
            <a:r>
              <a:rPr lang="fr-FR" sz="2400" spc="-5" dirty="0">
                <a:latin typeface="Arial"/>
                <a:cs typeface="Arial"/>
              </a:rPr>
              <a:t>obligatoire pour </a:t>
            </a:r>
            <a:r>
              <a:rPr lang="fr-FR" sz="2400" dirty="0">
                <a:latin typeface="Arial"/>
                <a:cs typeface="Arial"/>
              </a:rPr>
              <a:t>repérer </a:t>
            </a:r>
            <a:r>
              <a:rPr lang="fr-FR" sz="2400" spc="-5" dirty="0">
                <a:latin typeface="Arial"/>
                <a:cs typeface="Arial"/>
              </a:rPr>
              <a:t>les numéros d’urgence des exploitants des </a:t>
            </a:r>
            <a:r>
              <a:rPr lang="fr-FR" sz="2400" dirty="0">
                <a:latin typeface="Arial"/>
                <a:cs typeface="Arial"/>
              </a:rPr>
              <a:t>réseaux  sensibles.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265381" y="1313873"/>
            <a:ext cx="55718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Arial" pitchFamily="34" charset="0"/>
                <a:cs typeface="Arial" pitchFamily="34" charset="0"/>
              </a:rPr>
              <a:t>Justifiés par la sécurité :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fr-FR" sz="2800" dirty="0">
                <a:latin typeface="Arial" pitchFamily="34" charset="0"/>
                <a:cs typeface="Arial" pitchFamily="34" charset="0"/>
              </a:rPr>
              <a:t> Fuite de gaz</a:t>
            </a:r>
          </a:p>
          <a:p>
            <a:pPr>
              <a:buFont typeface="Arial" pitchFamily="34" charset="0"/>
              <a:buChar char="•"/>
            </a:pPr>
            <a:r>
              <a:rPr lang="fr-FR" sz="2800" dirty="0">
                <a:latin typeface="Arial" pitchFamily="34" charset="0"/>
                <a:cs typeface="Arial" pitchFamily="34" charset="0"/>
              </a:rPr>
              <a:t> Fuite d’eau</a:t>
            </a:r>
          </a:p>
          <a:p>
            <a:pPr>
              <a:buFont typeface="Arial" pitchFamily="34" charset="0"/>
              <a:buChar char="•"/>
            </a:pPr>
            <a:r>
              <a:rPr lang="fr-FR" sz="2800" dirty="0">
                <a:latin typeface="Arial" pitchFamily="34" charset="0"/>
                <a:cs typeface="Arial" pitchFamily="34" charset="0"/>
              </a:rPr>
              <a:t> Rupture ligne électrique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743413" y="-4025"/>
            <a:ext cx="12209227" cy="615553"/>
          </a:xfrm>
          <a:prstGeom prst="rect">
            <a:avLst/>
          </a:prstGeom>
          <a:solidFill>
            <a:srgbClr val="00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TRAVAUX URGENTS</a:t>
            </a:r>
          </a:p>
        </p:txBody>
      </p:sp>
      <p:sp>
        <p:nvSpPr>
          <p:cNvPr id="5" name="object 3"/>
          <p:cNvSpPr txBox="1"/>
          <p:nvPr/>
        </p:nvSpPr>
        <p:spPr>
          <a:xfrm>
            <a:off x="10160000" y="1256347"/>
            <a:ext cx="2589530" cy="444500"/>
          </a:xfrm>
          <a:prstGeom prst="rect">
            <a:avLst/>
          </a:prstGeom>
          <a:solidFill>
            <a:srgbClr val="0074BE"/>
          </a:solidFill>
        </p:spPr>
        <p:txBody>
          <a:bodyPr vert="horz" wrap="square" lIns="0" tIns="120650" rIns="0" bIns="0" rtlCol="0">
            <a:spAutoFit/>
          </a:bodyPr>
          <a:lstStyle/>
          <a:p>
            <a:pPr marL="224154">
              <a:lnSpc>
                <a:spcPct val="100000"/>
              </a:lnSpc>
              <a:spcBef>
                <a:spcPts val="950"/>
              </a:spcBef>
            </a:pPr>
            <a:r>
              <a:rPr sz="1250" b="1" spc="-40" dirty="0">
                <a:solidFill>
                  <a:srgbClr val="FFFFFF"/>
                </a:solidFill>
                <a:latin typeface="Arial Black"/>
                <a:cs typeface="Arial Black"/>
              </a:rPr>
              <a:t>EXPLOITANT </a:t>
            </a:r>
            <a:r>
              <a:rPr sz="1250" b="1" spc="-15" dirty="0">
                <a:solidFill>
                  <a:srgbClr val="FFFFFF"/>
                </a:solidFill>
                <a:latin typeface="Arial Black"/>
                <a:cs typeface="Arial Black"/>
              </a:rPr>
              <a:t>DU</a:t>
            </a:r>
            <a:r>
              <a:rPr sz="1250" b="1" spc="-11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250" b="1" spc="-35" dirty="0">
                <a:solidFill>
                  <a:srgbClr val="FFFFFF"/>
                </a:solidFill>
                <a:latin typeface="Arial Black"/>
                <a:cs typeface="Arial Black"/>
              </a:rPr>
              <a:t>RÉSEAU</a:t>
            </a:r>
            <a:endParaRPr sz="1250">
              <a:latin typeface="Arial Black"/>
              <a:cs typeface="Arial Black"/>
            </a:endParaRPr>
          </a:p>
        </p:txBody>
      </p:sp>
      <p:sp>
        <p:nvSpPr>
          <p:cNvPr id="6" name="object 4"/>
          <p:cNvSpPr txBox="1"/>
          <p:nvPr/>
        </p:nvSpPr>
        <p:spPr>
          <a:xfrm>
            <a:off x="10160000" y="1785099"/>
            <a:ext cx="2592070" cy="454659"/>
          </a:xfrm>
          <a:prstGeom prst="rect">
            <a:avLst/>
          </a:prstGeom>
          <a:solidFill>
            <a:srgbClr val="922521"/>
          </a:solidFill>
        </p:spPr>
        <p:txBody>
          <a:bodyPr vert="horz" wrap="square" lIns="0" tIns="125730" rIns="0" bIns="0" rtlCol="0">
            <a:spAutoFit/>
          </a:bodyPr>
          <a:lstStyle/>
          <a:p>
            <a:pPr marL="137795">
              <a:lnSpc>
                <a:spcPct val="100000"/>
              </a:lnSpc>
              <a:spcBef>
                <a:spcPts val="990"/>
              </a:spcBef>
            </a:pPr>
            <a:r>
              <a:rPr sz="1250" b="1" spc="-40" dirty="0">
                <a:solidFill>
                  <a:srgbClr val="FFFFFF"/>
                </a:solidFill>
                <a:latin typeface="Arial Black"/>
                <a:cs typeface="Arial Black"/>
              </a:rPr>
              <a:t>EXÉCUTANT </a:t>
            </a:r>
            <a:r>
              <a:rPr sz="1250" b="1" spc="-20" dirty="0">
                <a:solidFill>
                  <a:srgbClr val="FFFFFF"/>
                </a:solidFill>
                <a:latin typeface="Arial Black"/>
                <a:cs typeface="Arial Black"/>
              </a:rPr>
              <a:t>DES</a:t>
            </a:r>
            <a:r>
              <a:rPr sz="1250" b="1" spc="-9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250" b="1" spc="-60" dirty="0">
                <a:solidFill>
                  <a:srgbClr val="FFFFFF"/>
                </a:solidFill>
                <a:latin typeface="Arial Black"/>
                <a:cs typeface="Arial Black"/>
              </a:rPr>
              <a:t>TRAVAUX</a:t>
            </a:r>
            <a:endParaRPr sz="1250">
              <a:latin typeface="Arial Black"/>
              <a:cs typeface="Arial Black"/>
            </a:endParaRPr>
          </a:p>
        </p:txBody>
      </p:sp>
      <p:sp>
        <p:nvSpPr>
          <p:cNvPr id="7" name="object 5"/>
          <p:cNvSpPr txBox="1"/>
          <p:nvPr/>
        </p:nvSpPr>
        <p:spPr>
          <a:xfrm>
            <a:off x="10160000" y="727608"/>
            <a:ext cx="2589530" cy="444500"/>
          </a:xfrm>
          <a:prstGeom prst="rect">
            <a:avLst/>
          </a:prstGeom>
          <a:solidFill>
            <a:srgbClr val="50AE2F"/>
          </a:solidFill>
        </p:spPr>
        <p:txBody>
          <a:bodyPr vert="horz" wrap="square" lIns="0" tIns="120650" rIns="0" bIns="0" rtlCol="0">
            <a:spAutoFit/>
          </a:bodyPr>
          <a:lstStyle/>
          <a:p>
            <a:pPr marL="554990">
              <a:lnSpc>
                <a:spcPct val="100000"/>
              </a:lnSpc>
              <a:spcBef>
                <a:spcPts val="950"/>
              </a:spcBef>
            </a:pPr>
            <a:r>
              <a:rPr sz="1250" b="1" spc="-40" dirty="0">
                <a:solidFill>
                  <a:srgbClr val="FFFFFF"/>
                </a:solidFill>
                <a:latin typeface="Arial Black"/>
                <a:cs typeface="Arial Black"/>
              </a:rPr>
              <a:t>COMMANDITAIRE</a:t>
            </a:r>
            <a:endParaRPr sz="1250">
              <a:latin typeface="Arial Black"/>
              <a:cs typeface="Arial Black"/>
            </a:endParaRPr>
          </a:p>
        </p:txBody>
      </p:sp>
      <p:sp>
        <p:nvSpPr>
          <p:cNvPr id="8" name="object 7"/>
          <p:cNvSpPr/>
          <p:nvPr/>
        </p:nvSpPr>
        <p:spPr>
          <a:xfrm>
            <a:off x="3675853" y="6598694"/>
            <a:ext cx="1652905" cy="982980"/>
          </a:xfrm>
          <a:custGeom>
            <a:avLst/>
            <a:gdLst/>
            <a:ahLst/>
            <a:cxnLst/>
            <a:rect l="l" t="t" r="r" b="b"/>
            <a:pathLst>
              <a:path w="1652904" h="982979">
                <a:moveTo>
                  <a:pt x="1652536" y="0"/>
                </a:moveTo>
                <a:lnTo>
                  <a:pt x="0" y="0"/>
                </a:lnTo>
                <a:lnTo>
                  <a:pt x="0" y="824179"/>
                </a:lnTo>
                <a:lnTo>
                  <a:pt x="2480" y="915963"/>
                </a:lnTo>
                <a:lnTo>
                  <a:pt x="19845" y="963096"/>
                </a:lnTo>
                <a:lnTo>
                  <a:pt x="66978" y="980461"/>
                </a:lnTo>
                <a:lnTo>
                  <a:pt x="158762" y="982941"/>
                </a:lnTo>
                <a:lnTo>
                  <a:pt x="1493786" y="982941"/>
                </a:lnTo>
                <a:lnTo>
                  <a:pt x="1585564" y="980461"/>
                </a:lnTo>
                <a:lnTo>
                  <a:pt x="1632692" y="963096"/>
                </a:lnTo>
                <a:lnTo>
                  <a:pt x="1650056" y="915963"/>
                </a:lnTo>
                <a:lnTo>
                  <a:pt x="1652536" y="824179"/>
                </a:lnTo>
                <a:lnTo>
                  <a:pt x="1652536" y="0"/>
                </a:lnTo>
                <a:close/>
              </a:path>
            </a:pathLst>
          </a:custGeom>
          <a:solidFill>
            <a:srgbClr val="E3EF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8"/>
          <p:cNvSpPr txBox="1"/>
          <p:nvPr/>
        </p:nvSpPr>
        <p:spPr>
          <a:xfrm>
            <a:off x="3873102" y="6724389"/>
            <a:ext cx="1238250" cy="7258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635" marR="120650" algn="ctr">
              <a:lnSpc>
                <a:spcPct val="106100"/>
              </a:lnSpc>
            </a:pPr>
            <a:r>
              <a:rPr sz="1100" spc="-65" dirty="0">
                <a:latin typeface="Arial"/>
                <a:cs typeface="Arial"/>
              </a:rPr>
              <a:t>Envoi </a:t>
            </a:r>
            <a:r>
              <a:rPr sz="1100" spc="-40" dirty="0">
                <a:latin typeface="Arial"/>
                <a:cs typeface="Arial"/>
              </a:rPr>
              <a:t>de </a:t>
            </a:r>
            <a:r>
              <a:rPr sz="1100" spc="-100" dirty="0">
                <a:latin typeface="Arial"/>
                <a:cs typeface="Arial"/>
              </a:rPr>
              <a:t>l’ATU  </a:t>
            </a:r>
            <a:r>
              <a:rPr sz="1100" spc="-60" dirty="0">
                <a:latin typeface="Arial"/>
                <a:cs typeface="Arial"/>
              </a:rPr>
              <a:t>avec</a:t>
            </a:r>
            <a:r>
              <a:rPr sz="1100" spc="-190" dirty="0">
                <a:latin typeface="Arial"/>
                <a:cs typeface="Arial"/>
              </a:rPr>
              <a:t> </a:t>
            </a:r>
            <a:r>
              <a:rPr sz="1100" spc="-60" dirty="0">
                <a:latin typeface="Arial"/>
                <a:cs typeface="Arial"/>
              </a:rPr>
              <a:t>date</a:t>
            </a:r>
            <a:r>
              <a:rPr sz="1100" spc="-190" dirty="0">
                <a:latin typeface="Arial"/>
                <a:cs typeface="Arial"/>
              </a:rPr>
              <a:t> </a:t>
            </a:r>
            <a:r>
              <a:rPr sz="1100" spc="-40" dirty="0">
                <a:latin typeface="Arial"/>
                <a:cs typeface="Arial"/>
              </a:rPr>
              <a:t>et</a:t>
            </a:r>
            <a:r>
              <a:rPr sz="1100" spc="-190" dirty="0">
                <a:latin typeface="Arial"/>
                <a:cs typeface="Arial"/>
              </a:rPr>
              <a:t> </a:t>
            </a:r>
            <a:r>
              <a:rPr sz="1100" spc="-80" dirty="0">
                <a:latin typeface="Arial"/>
                <a:cs typeface="Arial"/>
              </a:rPr>
              <a:t>heure</a:t>
            </a:r>
            <a:endParaRPr sz="1100">
              <a:latin typeface="Arial"/>
              <a:cs typeface="Arial"/>
            </a:endParaRPr>
          </a:p>
          <a:p>
            <a:pPr marL="12700" marR="5080" algn="ctr">
              <a:lnSpc>
                <a:spcPct val="106100"/>
              </a:lnSpc>
            </a:pPr>
            <a:r>
              <a:rPr sz="1100" spc="-40" dirty="0">
                <a:latin typeface="Arial"/>
                <a:cs typeface="Arial"/>
              </a:rPr>
              <a:t>de</a:t>
            </a:r>
            <a:r>
              <a:rPr sz="1100" spc="-195" dirty="0">
                <a:latin typeface="Arial"/>
                <a:cs typeface="Arial"/>
              </a:rPr>
              <a:t> </a:t>
            </a:r>
            <a:r>
              <a:rPr sz="1100" spc="-70" dirty="0">
                <a:latin typeface="Arial"/>
                <a:cs typeface="Arial"/>
              </a:rPr>
              <a:t>l’appel</a:t>
            </a:r>
            <a:r>
              <a:rPr sz="1100" spc="-195" dirty="0">
                <a:latin typeface="Arial"/>
                <a:cs typeface="Arial"/>
              </a:rPr>
              <a:t> </a:t>
            </a:r>
            <a:r>
              <a:rPr sz="1100" spc="-80" dirty="0">
                <a:latin typeface="Arial"/>
                <a:cs typeface="Arial"/>
              </a:rPr>
              <a:t>téléphonique  </a:t>
            </a:r>
            <a:r>
              <a:rPr sz="1100" spc="-40" dirty="0">
                <a:latin typeface="Arial"/>
                <a:cs typeface="Arial"/>
              </a:rPr>
              <a:t>de</a:t>
            </a:r>
            <a:r>
              <a:rPr sz="1100" spc="-254" dirty="0">
                <a:latin typeface="Arial"/>
                <a:cs typeface="Arial"/>
              </a:rPr>
              <a:t> </a:t>
            </a:r>
            <a:r>
              <a:rPr sz="1100" spc="-80" dirty="0">
                <a:latin typeface="Arial"/>
                <a:cs typeface="Arial"/>
              </a:rPr>
              <a:t>l’échange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9"/>
          <p:cNvSpPr/>
          <p:nvPr/>
        </p:nvSpPr>
        <p:spPr>
          <a:xfrm>
            <a:off x="3675853" y="6598694"/>
            <a:ext cx="1652905" cy="982980"/>
          </a:xfrm>
          <a:custGeom>
            <a:avLst/>
            <a:gdLst/>
            <a:ahLst/>
            <a:cxnLst/>
            <a:rect l="l" t="t" r="r" b="b"/>
            <a:pathLst>
              <a:path w="1652904" h="982979">
                <a:moveTo>
                  <a:pt x="0" y="0"/>
                </a:moveTo>
                <a:lnTo>
                  <a:pt x="0" y="824179"/>
                </a:lnTo>
                <a:lnTo>
                  <a:pt x="2480" y="915963"/>
                </a:lnTo>
                <a:lnTo>
                  <a:pt x="19845" y="963096"/>
                </a:lnTo>
                <a:lnTo>
                  <a:pt x="66978" y="980461"/>
                </a:lnTo>
                <a:lnTo>
                  <a:pt x="158762" y="982941"/>
                </a:lnTo>
                <a:lnTo>
                  <a:pt x="1493786" y="982941"/>
                </a:lnTo>
                <a:lnTo>
                  <a:pt x="1585564" y="980461"/>
                </a:lnTo>
                <a:lnTo>
                  <a:pt x="1632692" y="963096"/>
                </a:lnTo>
                <a:lnTo>
                  <a:pt x="1650056" y="915963"/>
                </a:lnTo>
                <a:lnTo>
                  <a:pt x="1652536" y="824179"/>
                </a:lnTo>
                <a:lnTo>
                  <a:pt x="1652536" y="0"/>
                </a:lnTo>
                <a:lnTo>
                  <a:pt x="0" y="0"/>
                </a:lnTo>
                <a:close/>
              </a:path>
            </a:pathLst>
          </a:custGeom>
          <a:ln w="3505">
            <a:solidFill>
              <a:srgbClr val="50AE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0"/>
          <p:cNvSpPr/>
          <p:nvPr/>
        </p:nvSpPr>
        <p:spPr>
          <a:xfrm>
            <a:off x="5647857" y="6594561"/>
            <a:ext cx="1652905" cy="982980"/>
          </a:xfrm>
          <a:custGeom>
            <a:avLst/>
            <a:gdLst/>
            <a:ahLst/>
            <a:cxnLst/>
            <a:rect l="l" t="t" r="r" b="b"/>
            <a:pathLst>
              <a:path w="1652904" h="982979">
                <a:moveTo>
                  <a:pt x="1652536" y="0"/>
                </a:moveTo>
                <a:lnTo>
                  <a:pt x="0" y="0"/>
                </a:lnTo>
                <a:lnTo>
                  <a:pt x="0" y="824179"/>
                </a:lnTo>
                <a:lnTo>
                  <a:pt x="2480" y="915963"/>
                </a:lnTo>
                <a:lnTo>
                  <a:pt x="19845" y="963096"/>
                </a:lnTo>
                <a:lnTo>
                  <a:pt x="66978" y="980461"/>
                </a:lnTo>
                <a:lnTo>
                  <a:pt x="158762" y="982941"/>
                </a:lnTo>
                <a:lnTo>
                  <a:pt x="1493786" y="982941"/>
                </a:lnTo>
                <a:lnTo>
                  <a:pt x="1585564" y="980461"/>
                </a:lnTo>
                <a:lnTo>
                  <a:pt x="1632692" y="963096"/>
                </a:lnTo>
                <a:lnTo>
                  <a:pt x="1650056" y="915963"/>
                </a:lnTo>
                <a:lnTo>
                  <a:pt x="1652536" y="824179"/>
                </a:lnTo>
                <a:lnTo>
                  <a:pt x="1652536" y="0"/>
                </a:lnTo>
                <a:close/>
              </a:path>
            </a:pathLst>
          </a:custGeom>
          <a:solidFill>
            <a:srgbClr val="E3EF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1"/>
          <p:cNvSpPr txBox="1"/>
          <p:nvPr/>
        </p:nvSpPr>
        <p:spPr>
          <a:xfrm>
            <a:off x="5845106" y="6720257"/>
            <a:ext cx="1238250" cy="7258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635" marR="120650" algn="ctr">
              <a:lnSpc>
                <a:spcPct val="106100"/>
              </a:lnSpc>
            </a:pPr>
            <a:r>
              <a:rPr sz="1100" spc="-65" dirty="0">
                <a:latin typeface="Arial"/>
                <a:cs typeface="Arial"/>
              </a:rPr>
              <a:t>Envoi </a:t>
            </a:r>
            <a:r>
              <a:rPr sz="1100" spc="-40" dirty="0">
                <a:latin typeface="Arial"/>
                <a:cs typeface="Arial"/>
              </a:rPr>
              <a:t>de </a:t>
            </a:r>
            <a:r>
              <a:rPr sz="1100" spc="-100" dirty="0">
                <a:latin typeface="Arial"/>
                <a:cs typeface="Arial"/>
              </a:rPr>
              <a:t>l’ATU  </a:t>
            </a:r>
            <a:r>
              <a:rPr sz="1100" spc="-60" dirty="0">
                <a:latin typeface="Arial"/>
                <a:cs typeface="Arial"/>
              </a:rPr>
              <a:t>avec</a:t>
            </a:r>
            <a:r>
              <a:rPr sz="1100" spc="-190" dirty="0">
                <a:latin typeface="Arial"/>
                <a:cs typeface="Arial"/>
              </a:rPr>
              <a:t> </a:t>
            </a:r>
            <a:r>
              <a:rPr sz="1100" spc="-60" dirty="0">
                <a:latin typeface="Arial"/>
                <a:cs typeface="Arial"/>
              </a:rPr>
              <a:t>date</a:t>
            </a:r>
            <a:r>
              <a:rPr sz="1100" spc="-190" dirty="0">
                <a:latin typeface="Arial"/>
                <a:cs typeface="Arial"/>
              </a:rPr>
              <a:t> </a:t>
            </a:r>
            <a:r>
              <a:rPr sz="1100" spc="-40" dirty="0">
                <a:latin typeface="Arial"/>
                <a:cs typeface="Arial"/>
              </a:rPr>
              <a:t>et</a:t>
            </a:r>
            <a:r>
              <a:rPr sz="1100" spc="-190" dirty="0">
                <a:latin typeface="Arial"/>
                <a:cs typeface="Arial"/>
              </a:rPr>
              <a:t> </a:t>
            </a:r>
            <a:r>
              <a:rPr sz="1100" spc="-80" dirty="0">
                <a:latin typeface="Arial"/>
                <a:cs typeface="Arial"/>
              </a:rPr>
              <a:t>heure</a:t>
            </a:r>
            <a:endParaRPr sz="1100">
              <a:latin typeface="Arial"/>
              <a:cs typeface="Arial"/>
            </a:endParaRPr>
          </a:p>
          <a:p>
            <a:pPr marL="12700" marR="5080" algn="ctr">
              <a:lnSpc>
                <a:spcPct val="106100"/>
              </a:lnSpc>
            </a:pPr>
            <a:r>
              <a:rPr sz="1100" spc="-40" dirty="0">
                <a:latin typeface="Arial"/>
                <a:cs typeface="Arial"/>
              </a:rPr>
              <a:t>de</a:t>
            </a:r>
            <a:r>
              <a:rPr sz="1100" spc="-195" dirty="0">
                <a:latin typeface="Arial"/>
                <a:cs typeface="Arial"/>
              </a:rPr>
              <a:t> </a:t>
            </a:r>
            <a:r>
              <a:rPr sz="1100" spc="-70" dirty="0">
                <a:latin typeface="Arial"/>
                <a:cs typeface="Arial"/>
              </a:rPr>
              <a:t>l’appel</a:t>
            </a:r>
            <a:r>
              <a:rPr sz="1100" spc="-195" dirty="0">
                <a:latin typeface="Arial"/>
                <a:cs typeface="Arial"/>
              </a:rPr>
              <a:t> </a:t>
            </a:r>
            <a:r>
              <a:rPr sz="1100" spc="-80" dirty="0">
                <a:latin typeface="Arial"/>
                <a:cs typeface="Arial"/>
              </a:rPr>
              <a:t>téléphonique  </a:t>
            </a:r>
            <a:r>
              <a:rPr sz="1100" spc="-40" dirty="0">
                <a:latin typeface="Arial"/>
                <a:cs typeface="Arial"/>
              </a:rPr>
              <a:t>en</a:t>
            </a:r>
            <a:r>
              <a:rPr sz="1100" spc="-254" dirty="0">
                <a:latin typeface="Arial"/>
                <a:cs typeface="Arial"/>
              </a:rPr>
              <a:t> </a:t>
            </a:r>
            <a:r>
              <a:rPr sz="1100" spc="-80" dirty="0">
                <a:latin typeface="Arial"/>
                <a:cs typeface="Arial"/>
              </a:rPr>
              <a:t>échec</a:t>
            </a:r>
            <a:endParaRPr sz="1100">
              <a:latin typeface="Arial"/>
              <a:cs typeface="Arial"/>
            </a:endParaRPr>
          </a:p>
        </p:txBody>
      </p:sp>
      <p:sp>
        <p:nvSpPr>
          <p:cNvPr id="13" name="object 12"/>
          <p:cNvSpPr/>
          <p:nvPr/>
        </p:nvSpPr>
        <p:spPr>
          <a:xfrm>
            <a:off x="5647857" y="6594561"/>
            <a:ext cx="1652905" cy="982980"/>
          </a:xfrm>
          <a:custGeom>
            <a:avLst/>
            <a:gdLst/>
            <a:ahLst/>
            <a:cxnLst/>
            <a:rect l="l" t="t" r="r" b="b"/>
            <a:pathLst>
              <a:path w="1652904" h="982979">
                <a:moveTo>
                  <a:pt x="0" y="0"/>
                </a:moveTo>
                <a:lnTo>
                  <a:pt x="0" y="824179"/>
                </a:lnTo>
                <a:lnTo>
                  <a:pt x="2480" y="915963"/>
                </a:lnTo>
                <a:lnTo>
                  <a:pt x="19845" y="963096"/>
                </a:lnTo>
                <a:lnTo>
                  <a:pt x="66978" y="980461"/>
                </a:lnTo>
                <a:lnTo>
                  <a:pt x="158762" y="982941"/>
                </a:lnTo>
                <a:lnTo>
                  <a:pt x="1493786" y="982941"/>
                </a:lnTo>
                <a:lnTo>
                  <a:pt x="1585564" y="980461"/>
                </a:lnTo>
                <a:lnTo>
                  <a:pt x="1632692" y="963096"/>
                </a:lnTo>
                <a:lnTo>
                  <a:pt x="1650056" y="915963"/>
                </a:lnTo>
                <a:lnTo>
                  <a:pt x="1652536" y="824179"/>
                </a:lnTo>
                <a:lnTo>
                  <a:pt x="1652536" y="0"/>
                </a:lnTo>
                <a:lnTo>
                  <a:pt x="0" y="0"/>
                </a:lnTo>
                <a:close/>
              </a:path>
            </a:pathLst>
          </a:custGeom>
          <a:ln w="3505">
            <a:solidFill>
              <a:srgbClr val="50AE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3"/>
          <p:cNvSpPr/>
          <p:nvPr/>
        </p:nvSpPr>
        <p:spPr>
          <a:xfrm>
            <a:off x="3800785" y="3956332"/>
            <a:ext cx="1652905" cy="828675"/>
          </a:xfrm>
          <a:custGeom>
            <a:avLst/>
            <a:gdLst/>
            <a:ahLst/>
            <a:cxnLst/>
            <a:rect l="l" t="t" r="r" b="b"/>
            <a:pathLst>
              <a:path w="1652904" h="828675">
                <a:moveTo>
                  <a:pt x="1652536" y="0"/>
                </a:moveTo>
                <a:lnTo>
                  <a:pt x="0" y="0"/>
                </a:lnTo>
                <a:lnTo>
                  <a:pt x="0" y="669340"/>
                </a:lnTo>
                <a:lnTo>
                  <a:pt x="2480" y="761125"/>
                </a:lnTo>
                <a:lnTo>
                  <a:pt x="19845" y="808258"/>
                </a:lnTo>
                <a:lnTo>
                  <a:pt x="66978" y="825622"/>
                </a:lnTo>
                <a:lnTo>
                  <a:pt x="158762" y="828103"/>
                </a:lnTo>
                <a:lnTo>
                  <a:pt x="1493786" y="828103"/>
                </a:lnTo>
                <a:lnTo>
                  <a:pt x="1585564" y="825622"/>
                </a:lnTo>
                <a:lnTo>
                  <a:pt x="1632692" y="808258"/>
                </a:lnTo>
                <a:lnTo>
                  <a:pt x="1650056" y="761125"/>
                </a:lnTo>
                <a:lnTo>
                  <a:pt x="1652536" y="669340"/>
                </a:lnTo>
                <a:lnTo>
                  <a:pt x="1652536" y="0"/>
                </a:lnTo>
                <a:close/>
              </a:path>
            </a:pathLst>
          </a:custGeom>
          <a:solidFill>
            <a:srgbClr val="D3E0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4"/>
          <p:cNvSpPr/>
          <p:nvPr/>
        </p:nvSpPr>
        <p:spPr>
          <a:xfrm>
            <a:off x="3800785" y="3956332"/>
            <a:ext cx="1652905" cy="828675"/>
          </a:xfrm>
          <a:custGeom>
            <a:avLst/>
            <a:gdLst/>
            <a:ahLst/>
            <a:cxnLst/>
            <a:rect l="l" t="t" r="r" b="b"/>
            <a:pathLst>
              <a:path w="1652904" h="828675">
                <a:moveTo>
                  <a:pt x="0" y="0"/>
                </a:moveTo>
                <a:lnTo>
                  <a:pt x="0" y="669340"/>
                </a:lnTo>
                <a:lnTo>
                  <a:pt x="2480" y="761125"/>
                </a:lnTo>
                <a:lnTo>
                  <a:pt x="19845" y="808258"/>
                </a:lnTo>
                <a:lnTo>
                  <a:pt x="66978" y="825622"/>
                </a:lnTo>
                <a:lnTo>
                  <a:pt x="158762" y="828103"/>
                </a:lnTo>
                <a:lnTo>
                  <a:pt x="1493786" y="828103"/>
                </a:lnTo>
                <a:lnTo>
                  <a:pt x="1585564" y="825622"/>
                </a:lnTo>
                <a:lnTo>
                  <a:pt x="1632692" y="808258"/>
                </a:lnTo>
                <a:lnTo>
                  <a:pt x="1650056" y="761125"/>
                </a:lnTo>
                <a:lnTo>
                  <a:pt x="1652536" y="669340"/>
                </a:lnTo>
                <a:lnTo>
                  <a:pt x="1652536" y="0"/>
                </a:lnTo>
                <a:lnTo>
                  <a:pt x="0" y="0"/>
                </a:lnTo>
                <a:close/>
              </a:path>
            </a:pathLst>
          </a:custGeom>
          <a:ln w="3505">
            <a:solidFill>
              <a:srgbClr val="0074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5"/>
          <p:cNvSpPr/>
          <p:nvPr/>
        </p:nvSpPr>
        <p:spPr>
          <a:xfrm>
            <a:off x="6340414" y="4629582"/>
            <a:ext cx="0" cy="1890395"/>
          </a:xfrm>
          <a:custGeom>
            <a:avLst/>
            <a:gdLst/>
            <a:ahLst/>
            <a:cxnLst/>
            <a:rect l="l" t="t" r="r" b="b"/>
            <a:pathLst>
              <a:path h="1890395">
                <a:moveTo>
                  <a:pt x="0" y="0"/>
                </a:moveTo>
                <a:lnTo>
                  <a:pt x="0" y="1890255"/>
                </a:lnTo>
              </a:path>
            </a:pathLst>
          </a:custGeom>
          <a:ln w="13995">
            <a:solidFill>
              <a:srgbClr val="50AE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6"/>
          <p:cNvSpPr/>
          <p:nvPr/>
        </p:nvSpPr>
        <p:spPr>
          <a:xfrm>
            <a:off x="6306048" y="6496680"/>
            <a:ext cx="69215" cy="94615"/>
          </a:xfrm>
          <a:custGeom>
            <a:avLst/>
            <a:gdLst/>
            <a:ahLst/>
            <a:cxnLst/>
            <a:rect l="l" t="t" r="r" b="b"/>
            <a:pathLst>
              <a:path w="69214" h="94614">
                <a:moveTo>
                  <a:pt x="0" y="0"/>
                </a:moveTo>
                <a:lnTo>
                  <a:pt x="34366" y="94424"/>
                </a:lnTo>
                <a:lnTo>
                  <a:pt x="62412" y="17364"/>
                </a:lnTo>
                <a:lnTo>
                  <a:pt x="34366" y="17364"/>
                </a:lnTo>
                <a:lnTo>
                  <a:pt x="20404" y="13023"/>
                </a:lnTo>
                <a:lnTo>
                  <a:pt x="0" y="0"/>
                </a:lnTo>
                <a:close/>
              </a:path>
              <a:path w="69214" h="94614">
                <a:moveTo>
                  <a:pt x="68732" y="0"/>
                </a:moveTo>
                <a:lnTo>
                  <a:pt x="48327" y="13023"/>
                </a:lnTo>
                <a:lnTo>
                  <a:pt x="34366" y="17364"/>
                </a:lnTo>
                <a:lnTo>
                  <a:pt x="62412" y="17364"/>
                </a:lnTo>
                <a:lnTo>
                  <a:pt x="68732" y="0"/>
                </a:lnTo>
                <a:close/>
              </a:path>
            </a:pathLst>
          </a:custGeom>
          <a:solidFill>
            <a:srgbClr val="50AE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7"/>
          <p:cNvSpPr/>
          <p:nvPr/>
        </p:nvSpPr>
        <p:spPr>
          <a:xfrm>
            <a:off x="4363086" y="4629582"/>
            <a:ext cx="0" cy="1890395"/>
          </a:xfrm>
          <a:custGeom>
            <a:avLst/>
            <a:gdLst/>
            <a:ahLst/>
            <a:cxnLst/>
            <a:rect l="l" t="t" r="r" b="b"/>
            <a:pathLst>
              <a:path h="1890395">
                <a:moveTo>
                  <a:pt x="0" y="0"/>
                </a:moveTo>
                <a:lnTo>
                  <a:pt x="0" y="1890255"/>
                </a:lnTo>
              </a:path>
            </a:pathLst>
          </a:custGeom>
          <a:ln w="13995">
            <a:solidFill>
              <a:srgbClr val="50AE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8"/>
          <p:cNvSpPr/>
          <p:nvPr/>
        </p:nvSpPr>
        <p:spPr>
          <a:xfrm>
            <a:off x="4328719" y="6496680"/>
            <a:ext cx="69215" cy="94615"/>
          </a:xfrm>
          <a:custGeom>
            <a:avLst/>
            <a:gdLst/>
            <a:ahLst/>
            <a:cxnLst/>
            <a:rect l="l" t="t" r="r" b="b"/>
            <a:pathLst>
              <a:path w="69214" h="94614">
                <a:moveTo>
                  <a:pt x="0" y="0"/>
                </a:moveTo>
                <a:lnTo>
                  <a:pt x="34366" y="94424"/>
                </a:lnTo>
                <a:lnTo>
                  <a:pt x="62412" y="17364"/>
                </a:lnTo>
                <a:lnTo>
                  <a:pt x="34366" y="17364"/>
                </a:lnTo>
                <a:lnTo>
                  <a:pt x="20404" y="13023"/>
                </a:lnTo>
                <a:lnTo>
                  <a:pt x="0" y="0"/>
                </a:lnTo>
                <a:close/>
              </a:path>
              <a:path w="69214" h="94614">
                <a:moveTo>
                  <a:pt x="68732" y="0"/>
                </a:moveTo>
                <a:lnTo>
                  <a:pt x="48327" y="13023"/>
                </a:lnTo>
                <a:lnTo>
                  <a:pt x="34366" y="17364"/>
                </a:lnTo>
                <a:lnTo>
                  <a:pt x="62412" y="17364"/>
                </a:lnTo>
                <a:lnTo>
                  <a:pt x="68732" y="0"/>
                </a:lnTo>
                <a:close/>
              </a:path>
            </a:pathLst>
          </a:custGeom>
          <a:solidFill>
            <a:srgbClr val="50AE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9"/>
          <p:cNvSpPr/>
          <p:nvPr/>
        </p:nvSpPr>
        <p:spPr>
          <a:xfrm>
            <a:off x="9620540" y="3967132"/>
            <a:ext cx="2493645" cy="1670685"/>
          </a:xfrm>
          <a:custGeom>
            <a:avLst/>
            <a:gdLst/>
            <a:ahLst/>
            <a:cxnLst/>
            <a:rect l="l" t="t" r="r" b="b"/>
            <a:pathLst>
              <a:path w="2493645" h="1670685">
                <a:moveTo>
                  <a:pt x="2493505" y="0"/>
                </a:moveTo>
                <a:lnTo>
                  <a:pt x="0" y="0"/>
                </a:lnTo>
                <a:lnTo>
                  <a:pt x="0" y="1511744"/>
                </a:lnTo>
                <a:lnTo>
                  <a:pt x="2480" y="1603521"/>
                </a:lnTo>
                <a:lnTo>
                  <a:pt x="19845" y="1650650"/>
                </a:lnTo>
                <a:lnTo>
                  <a:pt x="66978" y="1668014"/>
                </a:lnTo>
                <a:lnTo>
                  <a:pt x="158762" y="1670494"/>
                </a:lnTo>
                <a:lnTo>
                  <a:pt x="2334755" y="1670494"/>
                </a:lnTo>
                <a:lnTo>
                  <a:pt x="2426532" y="1668014"/>
                </a:lnTo>
                <a:lnTo>
                  <a:pt x="2473661" y="1650650"/>
                </a:lnTo>
                <a:lnTo>
                  <a:pt x="2491024" y="1603521"/>
                </a:lnTo>
                <a:lnTo>
                  <a:pt x="2493505" y="1511744"/>
                </a:lnTo>
                <a:lnTo>
                  <a:pt x="2493505" y="0"/>
                </a:lnTo>
                <a:close/>
              </a:path>
            </a:pathLst>
          </a:custGeom>
          <a:solidFill>
            <a:srgbClr val="D3E0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0"/>
          <p:cNvSpPr/>
          <p:nvPr/>
        </p:nvSpPr>
        <p:spPr>
          <a:xfrm>
            <a:off x="9620540" y="3967132"/>
            <a:ext cx="2493645" cy="1670685"/>
          </a:xfrm>
          <a:custGeom>
            <a:avLst/>
            <a:gdLst/>
            <a:ahLst/>
            <a:cxnLst/>
            <a:rect l="l" t="t" r="r" b="b"/>
            <a:pathLst>
              <a:path w="2493645" h="1670685">
                <a:moveTo>
                  <a:pt x="0" y="0"/>
                </a:moveTo>
                <a:lnTo>
                  <a:pt x="0" y="1511744"/>
                </a:lnTo>
                <a:lnTo>
                  <a:pt x="2480" y="1603521"/>
                </a:lnTo>
                <a:lnTo>
                  <a:pt x="19845" y="1650650"/>
                </a:lnTo>
                <a:lnTo>
                  <a:pt x="66978" y="1668014"/>
                </a:lnTo>
                <a:lnTo>
                  <a:pt x="158762" y="1670494"/>
                </a:lnTo>
                <a:lnTo>
                  <a:pt x="2334755" y="1670494"/>
                </a:lnTo>
                <a:lnTo>
                  <a:pt x="2426532" y="1668014"/>
                </a:lnTo>
                <a:lnTo>
                  <a:pt x="2473661" y="1650650"/>
                </a:lnTo>
                <a:lnTo>
                  <a:pt x="2491024" y="1603521"/>
                </a:lnTo>
                <a:lnTo>
                  <a:pt x="2493505" y="1511744"/>
                </a:lnTo>
                <a:lnTo>
                  <a:pt x="2493505" y="0"/>
                </a:lnTo>
                <a:lnTo>
                  <a:pt x="0" y="0"/>
                </a:lnTo>
                <a:close/>
              </a:path>
            </a:pathLst>
          </a:custGeom>
          <a:ln w="3505">
            <a:solidFill>
              <a:srgbClr val="0074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1"/>
          <p:cNvSpPr/>
          <p:nvPr/>
        </p:nvSpPr>
        <p:spPr>
          <a:xfrm>
            <a:off x="7658427" y="5239732"/>
            <a:ext cx="1652905" cy="883285"/>
          </a:xfrm>
          <a:custGeom>
            <a:avLst/>
            <a:gdLst/>
            <a:ahLst/>
            <a:cxnLst/>
            <a:rect l="l" t="t" r="r" b="b"/>
            <a:pathLst>
              <a:path w="1652904" h="883285">
                <a:moveTo>
                  <a:pt x="1652549" y="0"/>
                </a:moveTo>
                <a:lnTo>
                  <a:pt x="0" y="0"/>
                </a:lnTo>
                <a:lnTo>
                  <a:pt x="0" y="724382"/>
                </a:lnTo>
                <a:lnTo>
                  <a:pt x="2480" y="816167"/>
                </a:lnTo>
                <a:lnTo>
                  <a:pt x="19845" y="863299"/>
                </a:lnTo>
                <a:lnTo>
                  <a:pt x="66978" y="880664"/>
                </a:lnTo>
                <a:lnTo>
                  <a:pt x="158762" y="883145"/>
                </a:lnTo>
                <a:lnTo>
                  <a:pt x="1493786" y="883145"/>
                </a:lnTo>
                <a:lnTo>
                  <a:pt x="1585571" y="880664"/>
                </a:lnTo>
                <a:lnTo>
                  <a:pt x="1632704" y="863299"/>
                </a:lnTo>
                <a:lnTo>
                  <a:pt x="1650068" y="816167"/>
                </a:lnTo>
                <a:lnTo>
                  <a:pt x="1652549" y="724382"/>
                </a:lnTo>
                <a:lnTo>
                  <a:pt x="1652549" y="0"/>
                </a:lnTo>
                <a:close/>
              </a:path>
            </a:pathLst>
          </a:custGeom>
          <a:solidFill>
            <a:srgbClr val="D3E0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2"/>
          <p:cNvSpPr/>
          <p:nvPr/>
        </p:nvSpPr>
        <p:spPr>
          <a:xfrm>
            <a:off x="7658427" y="5239732"/>
            <a:ext cx="1652905" cy="883285"/>
          </a:xfrm>
          <a:custGeom>
            <a:avLst/>
            <a:gdLst/>
            <a:ahLst/>
            <a:cxnLst/>
            <a:rect l="l" t="t" r="r" b="b"/>
            <a:pathLst>
              <a:path w="1652904" h="883285">
                <a:moveTo>
                  <a:pt x="0" y="0"/>
                </a:moveTo>
                <a:lnTo>
                  <a:pt x="0" y="724382"/>
                </a:lnTo>
                <a:lnTo>
                  <a:pt x="2480" y="816167"/>
                </a:lnTo>
                <a:lnTo>
                  <a:pt x="19845" y="863299"/>
                </a:lnTo>
                <a:lnTo>
                  <a:pt x="66978" y="880664"/>
                </a:lnTo>
                <a:lnTo>
                  <a:pt x="158762" y="883145"/>
                </a:lnTo>
                <a:lnTo>
                  <a:pt x="1493786" y="883145"/>
                </a:lnTo>
                <a:lnTo>
                  <a:pt x="1585571" y="880664"/>
                </a:lnTo>
                <a:lnTo>
                  <a:pt x="1632704" y="863299"/>
                </a:lnTo>
                <a:lnTo>
                  <a:pt x="1650068" y="816167"/>
                </a:lnTo>
                <a:lnTo>
                  <a:pt x="1652549" y="724382"/>
                </a:lnTo>
                <a:lnTo>
                  <a:pt x="1652549" y="0"/>
                </a:lnTo>
                <a:lnTo>
                  <a:pt x="0" y="0"/>
                </a:lnTo>
                <a:close/>
              </a:path>
            </a:pathLst>
          </a:custGeom>
          <a:ln w="3505">
            <a:solidFill>
              <a:srgbClr val="0074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3"/>
          <p:cNvSpPr/>
          <p:nvPr/>
        </p:nvSpPr>
        <p:spPr>
          <a:xfrm>
            <a:off x="7658427" y="6667131"/>
            <a:ext cx="1652905" cy="622935"/>
          </a:xfrm>
          <a:custGeom>
            <a:avLst/>
            <a:gdLst/>
            <a:ahLst/>
            <a:cxnLst/>
            <a:rect l="l" t="t" r="r" b="b"/>
            <a:pathLst>
              <a:path w="1652904" h="622934">
                <a:moveTo>
                  <a:pt x="1652549" y="0"/>
                </a:moveTo>
                <a:lnTo>
                  <a:pt x="0" y="0"/>
                </a:lnTo>
                <a:lnTo>
                  <a:pt x="0" y="464134"/>
                </a:lnTo>
                <a:lnTo>
                  <a:pt x="2480" y="555918"/>
                </a:lnTo>
                <a:lnTo>
                  <a:pt x="19845" y="603051"/>
                </a:lnTo>
                <a:lnTo>
                  <a:pt x="66978" y="620416"/>
                </a:lnTo>
                <a:lnTo>
                  <a:pt x="158762" y="622896"/>
                </a:lnTo>
                <a:lnTo>
                  <a:pt x="1493786" y="622896"/>
                </a:lnTo>
                <a:lnTo>
                  <a:pt x="1585571" y="620416"/>
                </a:lnTo>
                <a:lnTo>
                  <a:pt x="1632704" y="603051"/>
                </a:lnTo>
                <a:lnTo>
                  <a:pt x="1650068" y="555918"/>
                </a:lnTo>
                <a:lnTo>
                  <a:pt x="1652549" y="464134"/>
                </a:lnTo>
                <a:lnTo>
                  <a:pt x="1652549" y="0"/>
                </a:lnTo>
                <a:close/>
              </a:path>
            </a:pathLst>
          </a:custGeom>
          <a:solidFill>
            <a:srgbClr val="D3E0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4"/>
          <p:cNvSpPr/>
          <p:nvPr/>
        </p:nvSpPr>
        <p:spPr>
          <a:xfrm>
            <a:off x="7658427" y="6667131"/>
            <a:ext cx="1652905" cy="622935"/>
          </a:xfrm>
          <a:custGeom>
            <a:avLst/>
            <a:gdLst/>
            <a:ahLst/>
            <a:cxnLst/>
            <a:rect l="l" t="t" r="r" b="b"/>
            <a:pathLst>
              <a:path w="1652904" h="622934">
                <a:moveTo>
                  <a:pt x="0" y="0"/>
                </a:moveTo>
                <a:lnTo>
                  <a:pt x="0" y="464134"/>
                </a:lnTo>
                <a:lnTo>
                  <a:pt x="2480" y="555918"/>
                </a:lnTo>
                <a:lnTo>
                  <a:pt x="19845" y="603051"/>
                </a:lnTo>
                <a:lnTo>
                  <a:pt x="66978" y="620416"/>
                </a:lnTo>
                <a:lnTo>
                  <a:pt x="158762" y="622896"/>
                </a:lnTo>
                <a:lnTo>
                  <a:pt x="1493786" y="622896"/>
                </a:lnTo>
                <a:lnTo>
                  <a:pt x="1585571" y="620416"/>
                </a:lnTo>
                <a:lnTo>
                  <a:pt x="1632704" y="603051"/>
                </a:lnTo>
                <a:lnTo>
                  <a:pt x="1650068" y="555918"/>
                </a:lnTo>
                <a:lnTo>
                  <a:pt x="1652549" y="464134"/>
                </a:lnTo>
                <a:lnTo>
                  <a:pt x="1652549" y="0"/>
                </a:lnTo>
                <a:lnTo>
                  <a:pt x="0" y="0"/>
                </a:lnTo>
                <a:close/>
              </a:path>
            </a:pathLst>
          </a:custGeom>
          <a:ln w="3505">
            <a:solidFill>
              <a:srgbClr val="0074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5"/>
          <p:cNvSpPr/>
          <p:nvPr/>
        </p:nvSpPr>
        <p:spPr>
          <a:xfrm>
            <a:off x="890750" y="1706116"/>
            <a:ext cx="2513965" cy="901700"/>
          </a:xfrm>
          <a:custGeom>
            <a:avLst/>
            <a:gdLst/>
            <a:ahLst/>
            <a:cxnLst/>
            <a:rect l="l" t="t" r="r" b="b"/>
            <a:pathLst>
              <a:path w="2513965" h="901700">
                <a:moveTo>
                  <a:pt x="2513838" y="0"/>
                </a:moveTo>
                <a:lnTo>
                  <a:pt x="0" y="0"/>
                </a:lnTo>
                <a:lnTo>
                  <a:pt x="0" y="742670"/>
                </a:lnTo>
                <a:lnTo>
                  <a:pt x="2480" y="834455"/>
                </a:lnTo>
                <a:lnTo>
                  <a:pt x="19845" y="881587"/>
                </a:lnTo>
                <a:lnTo>
                  <a:pt x="66978" y="898952"/>
                </a:lnTo>
                <a:lnTo>
                  <a:pt x="158762" y="901433"/>
                </a:lnTo>
                <a:lnTo>
                  <a:pt x="2355075" y="901433"/>
                </a:lnTo>
                <a:lnTo>
                  <a:pt x="2446859" y="898952"/>
                </a:lnTo>
                <a:lnTo>
                  <a:pt x="2493992" y="881587"/>
                </a:lnTo>
                <a:lnTo>
                  <a:pt x="2511357" y="834455"/>
                </a:lnTo>
                <a:lnTo>
                  <a:pt x="2513838" y="742670"/>
                </a:lnTo>
                <a:lnTo>
                  <a:pt x="2513838" y="0"/>
                </a:lnTo>
                <a:close/>
              </a:path>
            </a:pathLst>
          </a:custGeom>
          <a:solidFill>
            <a:srgbClr val="E3EF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6"/>
          <p:cNvSpPr txBox="1"/>
          <p:nvPr/>
        </p:nvSpPr>
        <p:spPr>
          <a:xfrm>
            <a:off x="1186555" y="1791058"/>
            <a:ext cx="1904364" cy="7258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3990" marR="166370" indent="153670">
              <a:lnSpc>
                <a:spcPct val="106100"/>
              </a:lnSpc>
            </a:pPr>
            <a:r>
              <a:rPr sz="1100" spc="-80" dirty="0">
                <a:latin typeface="Arial"/>
                <a:cs typeface="Arial"/>
              </a:rPr>
              <a:t>Traitement </a:t>
            </a:r>
            <a:r>
              <a:rPr sz="1100" spc="-55" dirty="0">
                <a:latin typeface="Arial"/>
                <a:cs typeface="Arial"/>
              </a:rPr>
              <a:t>des </a:t>
            </a:r>
            <a:r>
              <a:rPr sz="1100" spc="-80" dirty="0">
                <a:latin typeface="Arial"/>
                <a:cs typeface="Arial"/>
              </a:rPr>
              <a:t>réseaux  </a:t>
            </a:r>
            <a:r>
              <a:rPr sz="1100" u="sng" spc="-55" dirty="0">
                <a:latin typeface="Arial"/>
                <a:cs typeface="Arial"/>
              </a:rPr>
              <a:t>non</a:t>
            </a:r>
            <a:r>
              <a:rPr sz="1100" u="sng" spc="-170" dirty="0">
                <a:latin typeface="Arial"/>
                <a:cs typeface="Arial"/>
              </a:rPr>
              <a:t> </a:t>
            </a:r>
            <a:r>
              <a:rPr sz="1100" u="sng" spc="-75" dirty="0">
                <a:latin typeface="Arial"/>
                <a:cs typeface="Arial"/>
              </a:rPr>
              <a:t>sensibles</a:t>
            </a:r>
            <a:r>
              <a:rPr sz="1100" u="sng" spc="-170" dirty="0">
                <a:latin typeface="Arial"/>
                <a:cs typeface="Arial"/>
              </a:rPr>
              <a:t> </a:t>
            </a:r>
            <a:r>
              <a:rPr sz="1100" u="sng" spc="-60" dirty="0">
                <a:latin typeface="Arial"/>
                <a:cs typeface="Arial"/>
              </a:rPr>
              <a:t>pour</a:t>
            </a:r>
            <a:r>
              <a:rPr sz="1100" u="sng" spc="-170" dirty="0">
                <a:latin typeface="Arial"/>
                <a:cs typeface="Arial"/>
              </a:rPr>
              <a:t> </a:t>
            </a:r>
            <a:r>
              <a:rPr sz="1100" u="sng" spc="-40" dirty="0">
                <a:latin typeface="Arial"/>
                <a:cs typeface="Arial"/>
              </a:rPr>
              <a:t>la</a:t>
            </a:r>
            <a:r>
              <a:rPr sz="1100" u="sng" spc="-170" dirty="0">
                <a:latin typeface="Arial"/>
                <a:cs typeface="Arial"/>
              </a:rPr>
              <a:t> </a:t>
            </a:r>
            <a:r>
              <a:rPr sz="1100" u="sng" spc="-80" dirty="0">
                <a:latin typeface="Arial"/>
                <a:cs typeface="Arial"/>
              </a:rPr>
              <a:t>sécurité</a:t>
            </a:r>
            <a:endParaRPr sz="1100">
              <a:latin typeface="Arial"/>
              <a:cs typeface="Arial"/>
            </a:endParaRPr>
          </a:p>
          <a:p>
            <a:pPr marL="541655" marR="5080" indent="-529590">
              <a:lnSpc>
                <a:spcPct val="106100"/>
              </a:lnSpc>
            </a:pPr>
            <a:r>
              <a:rPr sz="1100" i="1" spc="-70" dirty="0">
                <a:latin typeface="Arial"/>
                <a:cs typeface="Arial"/>
              </a:rPr>
              <a:t>(cadre</a:t>
            </a:r>
            <a:r>
              <a:rPr sz="1100" i="1" spc="-170" dirty="0">
                <a:latin typeface="Arial"/>
                <a:cs typeface="Arial"/>
              </a:rPr>
              <a:t> </a:t>
            </a:r>
            <a:r>
              <a:rPr sz="1100" i="1" spc="-75" dirty="0">
                <a:latin typeface="Arial"/>
                <a:cs typeface="Arial"/>
              </a:rPr>
              <a:t>spécifique</a:t>
            </a:r>
            <a:r>
              <a:rPr sz="1100" i="1" spc="-170" dirty="0">
                <a:latin typeface="Arial"/>
                <a:cs typeface="Arial"/>
              </a:rPr>
              <a:t> </a:t>
            </a:r>
            <a:r>
              <a:rPr sz="1100" i="1" spc="-70" dirty="0">
                <a:latin typeface="Arial"/>
                <a:cs typeface="Arial"/>
              </a:rPr>
              <a:t>réseaux</a:t>
            </a:r>
            <a:r>
              <a:rPr sz="1100" i="1" spc="-170" dirty="0">
                <a:latin typeface="Arial"/>
                <a:cs typeface="Arial"/>
              </a:rPr>
              <a:t> </a:t>
            </a:r>
            <a:r>
              <a:rPr sz="1100" i="1" spc="-80" dirty="0">
                <a:latin typeface="Arial"/>
                <a:cs typeface="Arial"/>
              </a:rPr>
              <a:t>sensibles  </a:t>
            </a:r>
            <a:r>
              <a:rPr sz="1100" i="1" dirty="0">
                <a:latin typeface="Arial"/>
                <a:cs typeface="Arial"/>
              </a:rPr>
              <a:t>à</a:t>
            </a:r>
            <a:r>
              <a:rPr sz="1100" i="1" spc="-200" dirty="0">
                <a:latin typeface="Arial"/>
                <a:cs typeface="Arial"/>
              </a:rPr>
              <a:t> </a:t>
            </a:r>
            <a:r>
              <a:rPr sz="1100" i="1" spc="-70" dirty="0">
                <a:latin typeface="Arial"/>
                <a:cs typeface="Arial"/>
              </a:rPr>
              <a:t>laisser</a:t>
            </a:r>
            <a:r>
              <a:rPr sz="1100" i="1" spc="-200" dirty="0">
                <a:latin typeface="Arial"/>
                <a:cs typeface="Arial"/>
              </a:rPr>
              <a:t> </a:t>
            </a:r>
            <a:r>
              <a:rPr sz="1100" i="1" spc="-80" dirty="0">
                <a:latin typeface="Arial"/>
                <a:cs typeface="Arial"/>
              </a:rPr>
              <a:t>vierge)</a:t>
            </a:r>
            <a:endParaRPr sz="1100">
              <a:latin typeface="Arial"/>
              <a:cs typeface="Arial"/>
            </a:endParaRPr>
          </a:p>
        </p:txBody>
      </p:sp>
      <p:sp>
        <p:nvSpPr>
          <p:cNvPr id="28" name="object 27"/>
          <p:cNvSpPr/>
          <p:nvPr/>
        </p:nvSpPr>
        <p:spPr>
          <a:xfrm>
            <a:off x="890750" y="1706116"/>
            <a:ext cx="2513965" cy="901700"/>
          </a:xfrm>
          <a:custGeom>
            <a:avLst/>
            <a:gdLst/>
            <a:ahLst/>
            <a:cxnLst/>
            <a:rect l="l" t="t" r="r" b="b"/>
            <a:pathLst>
              <a:path w="2513965" h="901700">
                <a:moveTo>
                  <a:pt x="0" y="0"/>
                </a:moveTo>
                <a:lnTo>
                  <a:pt x="0" y="742670"/>
                </a:lnTo>
                <a:lnTo>
                  <a:pt x="2480" y="834455"/>
                </a:lnTo>
                <a:lnTo>
                  <a:pt x="19845" y="881587"/>
                </a:lnTo>
                <a:lnTo>
                  <a:pt x="66978" y="898952"/>
                </a:lnTo>
                <a:lnTo>
                  <a:pt x="158762" y="901433"/>
                </a:lnTo>
                <a:lnTo>
                  <a:pt x="2355075" y="901433"/>
                </a:lnTo>
                <a:lnTo>
                  <a:pt x="2446859" y="898952"/>
                </a:lnTo>
                <a:lnTo>
                  <a:pt x="2493992" y="881587"/>
                </a:lnTo>
                <a:lnTo>
                  <a:pt x="2511357" y="834455"/>
                </a:lnTo>
                <a:lnTo>
                  <a:pt x="2513838" y="742670"/>
                </a:lnTo>
                <a:lnTo>
                  <a:pt x="2513838" y="0"/>
                </a:lnTo>
                <a:lnTo>
                  <a:pt x="0" y="0"/>
                </a:lnTo>
                <a:close/>
              </a:path>
            </a:pathLst>
          </a:custGeom>
          <a:ln w="3505">
            <a:solidFill>
              <a:srgbClr val="50AE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8"/>
          <p:cNvSpPr/>
          <p:nvPr/>
        </p:nvSpPr>
        <p:spPr>
          <a:xfrm>
            <a:off x="908648" y="803167"/>
            <a:ext cx="8818245" cy="518795"/>
          </a:xfrm>
          <a:custGeom>
            <a:avLst/>
            <a:gdLst/>
            <a:ahLst/>
            <a:cxnLst/>
            <a:rect l="l" t="t" r="r" b="b"/>
            <a:pathLst>
              <a:path w="8818245" h="518794">
                <a:moveTo>
                  <a:pt x="8817800" y="0"/>
                </a:moveTo>
                <a:lnTo>
                  <a:pt x="0" y="0"/>
                </a:lnTo>
                <a:lnTo>
                  <a:pt x="0" y="359664"/>
                </a:lnTo>
                <a:lnTo>
                  <a:pt x="2480" y="451448"/>
                </a:lnTo>
                <a:lnTo>
                  <a:pt x="19845" y="498581"/>
                </a:lnTo>
                <a:lnTo>
                  <a:pt x="66978" y="515946"/>
                </a:lnTo>
                <a:lnTo>
                  <a:pt x="158762" y="518426"/>
                </a:lnTo>
                <a:lnTo>
                  <a:pt x="8659037" y="518426"/>
                </a:lnTo>
                <a:lnTo>
                  <a:pt x="8750822" y="515946"/>
                </a:lnTo>
                <a:lnTo>
                  <a:pt x="8797955" y="498581"/>
                </a:lnTo>
                <a:lnTo>
                  <a:pt x="8815319" y="451448"/>
                </a:lnTo>
                <a:lnTo>
                  <a:pt x="8817800" y="359664"/>
                </a:lnTo>
                <a:lnTo>
                  <a:pt x="8817800" y="0"/>
                </a:lnTo>
                <a:close/>
              </a:path>
            </a:pathLst>
          </a:custGeom>
          <a:solidFill>
            <a:srgbClr val="E3EF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29"/>
          <p:cNvSpPr txBox="1"/>
          <p:nvPr/>
        </p:nvSpPr>
        <p:spPr>
          <a:xfrm>
            <a:off x="2446253" y="884631"/>
            <a:ext cx="5719445" cy="3600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1100" spc="-75" dirty="0">
                <a:latin typeface="Arial"/>
                <a:cs typeface="Arial"/>
              </a:rPr>
              <a:t>Consultation</a:t>
            </a:r>
            <a:r>
              <a:rPr sz="1100" spc="-160" dirty="0">
                <a:latin typeface="Arial"/>
                <a:cs typeface="Arial"/>
              </a:rPr>
              <a:t> </a:t>
            </a:r>
            <a:r>
              <a:rPr sz="1100" spc="-75" dirty="0">
                <a:latin typeface="Arial"/>
                <a:cs typeface="Arial"/>
              </a:rPr>
              <a:t>obligatoire</a:t>
            </a:r>
            <a:r>
              <a:rPr sz="1100" spc="-160" dirty="0">
                <a:latin typeface="Arial"/>
                <a:cs typeface="Arial"/>
              </a:rPr>
              <a:t> </a:t>
            </a:r>
            <a:r>
              <a:rPr sz="1100" spc="-40" dirty="0">
                <a:latin typeface="Arial"/>
                <a:cs typeface="Arial"/>
              </a:rPr>
              <a:t>du</a:t>
            </a:r>
            <a:r>
              <a:rPr sz="1100" spc="-160" dirty="0">
                <a:latin typeface="Arial"/>
                <a:cs typeface="Arial"/>
              </a:rPr>
              <a:t> </a:t>
            </a:r>
            <a:r>
              <a:rPr sz="1100" spc="-40" dirty="0">
                <a:latin typeface="Arial"/>
                <a:cs typeface="Arial"/>
              </a:rPr>
              <a:t>GU</a:t>
            </a:r>
            <a:r>
              <a:rPr sz="1100" spc="-160" dirty="0">
                <a:latin typeface="Arial"/>
                <a:cs typeface="Arial"/>
              </a:rPr>
              <a:t> </a:t>
            </a:r>
            <a:r>
              <a:rPr sz="1100" spc="-40" dirty="0">
                <a:latin typeface="Arial"/>
                <a:cs typeface="Arial"/>
              </a:rPr>
              <a:t>ou</a:t>
            </a:r>
            <a:r>
              <a:rPr sz="1100" spc="-160" dirty="0">
                <a:latin typeface="Arial"/>
                <a:cs typeface="Arial"/>
              </a:rPr>
              <a:t> </a:t>
            </a:r>
            <a:r>
              <a:rPr sz="1100" spc="-60" dirty="0">
                <a:latin typeface="Arial"/>
                <a:cs typeface="Arial"/>
              </a:rPr>
              <a:t>d’un</a:t>
            </a:r>
            <a:r>
              <a:rPr sz="1100" spc="-160" dirty="0">
                <a:latin typeface="Arial"/>
                <a:cs typeface="Arial"/>
              </a:rPr>
              <a:t> </a:t>
            </a:r>
            <a:r>
              <a:rPr sz="1100" spc="-80" dirty="0">
                <a:latin typeface="Arial"/>
                <a:cs typeface="Arial"/>
              </a:rPr>
              <a:t>PAD,</a:t>
            </a:r>
            <a:r>
              <a:rPr sz="1100" spc="-160" dirty="0">
                <a:latin typeface="Arial"/>
                <a:cs typeface="Arial"/>
              </a:rPr>
              <a:t> </a:t>
            </a:r>
            <a:r>
              <a:rPr sz="1100" spc="-75" dirty="0">
                <a:latin typeface="Arial"/>
                <a:cs typeface="Arial"/>
              </a:rPr>
              <a:t>obtention</a:t>
            </a:r>
            <a:r>
              <a:rPr sz="1100" spc="-160" dirty="0">
                <a:latin typeface="Arial"/>
                <a:cs typeface="Arial"/>
              </a:rPr>
              <a:t> </a:t>
            </a:r>
            <a:r>
              <a:rPr sz="1100" spc="-40" dirty="0">
                <a:latin typeface="Arial"/>
                <a:cs typeface="Arial"/>
              </a:rPr>
              <a:t>du</a:t>
            </a:r>
            <a:r>
              <a:rPr sz="1100" spc="-160" dirty="0">
                <a:latin typeface="Arial"/>
                <a:cs typeface="Arial"/>
              </a:rPr>
              <a:t> </a:t>
            </a:r>
            <a:r>
              <a:rPr sz="1100" spc="-40" dirty="0">
                <a:latin typeface="Arial"/>
                <a:cs typeface="Arial"/>
              </a:rPr>
              <a:t>n°</a:t>
            </a:r>
            <a:r>
              <a:rPr sz="1100" spc="-160" dirty="0">
                <a:latin typeface="Arial"/>
                <a:cs typeface="Arial"/>
              </a:rPr>
              <a:t> </a:t>
            </a:r>
            <a:r>
              <a:rPr sz="1100" spc="-40" dirty="0">
                <a:latin typeface="Arial"/>
                <a:cs typeface="Arial"/>
              </a:rPr>
              <a:t>de</a:t>
            </a:r>
            <a:r>
              <a:rPr sz="1100" spc="-160" dirty="0">
                <a:latin typeface="Arial"/>
                <a:cs typeface="Arial"/>
              </a:rPr>
              <a:t> </a:t>
            </a:r>
            <a:r>
              <a:rPr sz="1100" spc="-80" dirty="0">
                <a:latin typeface="Arial"/>
                <a:cs typeface="Arial"/>
              </a:rPr>
              <a:t>consultation,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"/>
              </a:spcBef>
            </a:pPr>
            <a:r>
              <a:rPr sz="1100" spc="-40" dirty="0">
                <a:latin typeface="Arial"/>
                <a:cs typeface="Arial"/>
              </a:rPr>
              <a:t>de</a:t>
            </a:r>
            <a:r>
              <a:rPr sz="1100" spc="-155" dirty="0">
                <a:latin typeface="Arial"/>
                <a:cs typeface="Arial"/>
              </a:rPr>
              <a:t> </a:t>
            </a:r>
            <a:r>
              <a:rPr sz="1100" spc="-40" dirty="0">
                <a:latin typeface="Arial"/>
                <a:cs typeface="Arial"/>
              </a:rPr>
              <a:t>la</a:t>
            </a:r>
            <a:r>
              <a:rPr sz="1100" spc="-155" dirty="0">
                <a:latin typeface="Arial"/>
                <a:cs typeface="Arial"/>
              </a:rPr>
              <a:t> </a:t>
            </a:r>
            <a:r>
              <a:rPr sz="1100" spc="-65" dirty="0">
                <a:latin typeface="Arial"/>
                <a:cs typeface="Arial"/>
              </a:rPr>
              <a:t>liste</a:t>
            </a:r>
            <a:r>
              <a:rPr sz="1100" spc="-155" dirty="0">
                <a:latin typeface="Arial"/>
                <a:cs typeface="Arial"/>
              </a:rPr>
              <a:t> </a:t>
            </a:r>
            <a:r>
              <a:rPr sz="1100" spc="-55" dirty="0">
                <a:latin typeface="Arial"/>
                <a:cs typeface="Arial"/>
              </a:rPr>
              <a:t>des</a:t>
            </a:r>
            <a:r>
              <a:rPr sz="1100" spc="-155" dirty="0">
                <a:latin typeface="Arial"/>
                <a:cs typeface="Arial"/>
              </a:rPr>
              <a:t> </a:t>
            </a:r>
            <a:r>
              <a:rPr sz="1100" spc="-75" dirty="0">
                <a:latin typeface="Arial"/>
                <a:cs typeface="Arial"/>
              </a:rPr>
              <a:t>exploitants</a:t>
            </a:r>
            <a:r>
              <a:rPr sz="1100" spc="-155" dirty="0">
                <a:latin typeface="Arial"/>
                <a:cs typeface="Arial"/>
              </a:rPr>
              <a:t> </a:t>
            </a:r>
            <a:r>
              <a:rPr sz="1100" spc="-75" dirty="0">
                <a:latin typeface="Arial"/>
                <a:cs typeface="Arial"/>
              </a:rPr>
              <a:t>sensibles</a:t>
            </a:r>
            <a:r>
              <a:rPr sz="1100" spc="-155" dirty="0">
                <a:latin typeface="Arial"/>
                <a:cs typeface="Arial"/>
              </a:rPr>
              <a:t> </a:t>
            </a:r>
            <a:r>
              <a:rPr sz="1100" spc="-60" dirty="0">
                <a:latin typeface="Arial"/>
                <a:cs typeface="Arial"/>
              </a:rPr>
              <a:t>avec</a:t>
            </a:r>
            <a:r>
              <a:rPr sz="1100" spc="-155" dirty="0">
                <a:latin typeface="Arial"/>
                <a:cs typeface="Arial"/>
              </a:rPr>
              <a:t> </a:t>
            </a:r>
            <a:r>
              <a:rPr sz="1100" spc="-60" dirty="0">
                <a:latin typeface="Arial"/>
                <a:cs typeface="Arial"/>
              </a:rPr>
              <a:t>leur</a:t>
            </a:r>
            <a:r>
              <a:rPr sz="1100" spc="-155" dirty="0">
                <a:latin typeface="Arial"/>
                <a:cs typeface="Arial"/>
              </a:rPr>
              <a:t> </a:t>
            </a:r>
            <a:r>
              <a:rPr sz="1100" spc="-70" dirty="0">
                <a:latin typeface="Arial"/>
                <a:cs typeface="Arial"/>
              </a:rPr>
              <a:t>numéro</a:t>
            </a:r>
            <a:r>
              <a:rPr sz="1100" spc="-155" dirty="0">
                <a:latin typeface="Arial"/>
                <a:cs typeface="Arial"/>
              </a:rPr>
              <a:t> </a:t>
            </a:r>
            <a:r>
              <a:rPr sz="1100" spc="-40" dirty="0">
                <a:latin typeface="Arial"/>
                <a:cs typeface="Arial"/>
              </a:rPr>
              <a:t>de</a:t>
            </a:r>
            <a:r>
              <a:rPr sz="1100" spc="-155" dirty="0">
                <a:latin typeface="Arial"/>
                <a:cs typeface="Arial"/>
              </a:rPr>
              <a:t> </a:t>
            </a:r>
            <a:r>
              <a:rPr sz="1100" spc="-75" dirty="0">
                <a:latin typeface="Arial"/>
                <a:cs typeface="Arial"/>
              </a:rPr>
              <a:t>téléphone</a:t>
            </a:r>
            <a:r>
              <a:rPr sz="1100" spc="-160" dirty="0">
                <a:latin typeface="Arial"/>
                <a:cs typeface="Arial"/>
              </a:rPr>
              <a:t> </a:t>
            </a:r>
            <a:r>
              <a:rPr sz="1100" spc="-75" dirty="0">
                <a:latin typeface="Arial"/>
                <a:cs typeface="Arial"/>
              </a:rPr>
              <a:t>d’urgence,</a:t>
            </a:r>
            <a:r>
              <a:rPr sz="1100" spc="-155" dirty="0">
                <a:latin typeface="Arial"/>
                <a:cs typeface="Arial"/>
              </a:rPr>
              <a:t> </a:t>
            </a:r>
            <a:r>
              <a:rPr sz="1100" spc="-40" dirty="0">
                <a:latin typeface="Arial"/>
                <a:cs typeface="Arial"/>
              </a:rPr>
              <a:t>et</a:t>
            </a:r>
            <a:r>
              <a:rPr sz="1100" spc="-155" dirty="0">
                <a:latin typeface="Arial"/>
                <a:cs typeface="Arial"/>
              </a:rPr>
              <a:t> </a:t>
            </a:r>
            <a:r>
              <a:rPr sz="1100" spc="-40" dirty="0">
                <a:latin typeface="Arial"/>
                <a:cs typeface="Arial"/>
              </a:rPr>
              <a:t>de</a:t>
            </a:r>
            <a:r>
              <a:rPr sz="1100" spc="-155" dirty="0">
                <a:latin typeface="Arial"/>
                <a:cs typeface="Arial"/>
              </a:rPr>
              <a:t> </a:t>
            </a:r>
            <a:r>
              <a:rPr sz="1100" spc="-40" dirty="0">
                <a:latin typeface="Arial"/>
                <a:cs typeface="Arial"/>
              </a:rPr>
              <a:t>la</a:t>
            </a:r>
            <a:r>
              <a:rPr sz="1100" spc="-155" dirty="0">
                <a:latin typeface="Arial"/>
                <a:cs typeface="Arial"/>
              </a:rPr>
              <a:t> </a:t>
            </a:r>
            <a:r>
              <a:rPr sz="1100" spc="-65" dirty="0">
                <a:latin typeface="Arial"/>
                <a:cs typeface="Arial"/>
              </a:rPr>
              <a:t>liste</a:t>
            </a:r>
            <a:r>
              <a:rPr sz="1100" spc="-155" dirty="0">
                <a:latin typeface="Arial"/>
                <a:cs typeface="Arial"/>
              </a:rPr>
              <a:t> </a:t>
            </a:r>
            <a:r>
              <a:rPr sz="1100" spc="-55" dirty="0">
                <a:latin typeface="Arial"/>
                <a:cs typeface="Arial"/>
              </a:rPr>
              <a:t>des</a:t>
            </a:r>
            <a:r>
              <a:rPr sz="1100" spc="-155" dirty="0">
                <a:latin typeface="Arial"/>
                <a:cs typeface="Arial"/>
              </a:rPr>
              <a:t> </a:t>
            </a:r>
            <a:r>
              <a:rPr sz="1100" spc="-55" dirty="0">
                <a:latin typeface="Arial"/>
                <a:cs typeface="Arial"/>
              </a:rPr>
              <a:t>non</a:t>
            </a:r>
            <a:r>
              <a:rPr sz="1100" spc="-155" dirty="0">
                <a:latin typeface="Arial"/>
                <a:cs typeface="Arial"/>
              </a:rPr>
              <a:t> </a:t>
            </a:r>
            <a:r>
              <a:rPr sz="1100" spc="-80" dirty="0">
                <a:latin typeface="Arial"/>
                <a:cs typeface="Arial"/>
              </a:rPr>
              <a:t>sensibles</a:t>
            </a:r>
            <a:endParaRPr sz="1100">
              <a:latin typeface="Arial"/>
              <a:cs typeface="Arial"/>
            </a:endParaRPr>
          </a:p>
        </p:txBody>
      </p:sp>
      <p:sp>
        <p:nvSpPr>
          <p:cNvPr id="31" name="object 30"/>
          <p:cNvSpPr/>
          <p:nvPr/>
        </p:nvSpPr>
        <p:spPr>
          <a:xfrm>
            <a:off x="908648" y="803167"/>
            <a:ext cx="8818245" cy="518795"/>
          </a:xfrm>
          <a:custGeom>
            <a:avLst/>
            <a:gdLst/>
            <a:ahLst/>
            <a:cxnLst/>
            <a:rect l="l" t="t" r="r" b="b"/>
            <a:pathLst>
              <a:path w="8818245" h="518794">
                <a:moveTo>
                  <a:pt x="0" y="0"/>
                </a:moveTo>
                <a:lnTo>
                  <a:pt x="0" y="359664"/>
                </a:lnTo>
                <a:lnTo>
                  <a:pt x="2480" y="451448"/>
                </a:lnTo>
                <a:lnTo>
                  <a:pt x="19845" y="498581"/>
                </a:lnTo>
                <a:lnTo>
                  <a:pt x="66978" y="515946"/>
                </a:lnTo>
                <a:lnTo>
                  <a:pt x="158762" y="518426"/>
                </a:lnTo>
                <a:lnTo>
                  <a:pt x="8659037" y="518426"/>
                </a:lnTo>
                <a:lnTo>
                  <a:pt x="8750822" y="515946"/>
                </a:lnTo>
                <a:lnTo>
                  <a:pt x="8797955" y="498581"/>
                </a:lnTo>
                <a:lnTo>
                  <a:pt x="8815319" y="451448"/>
                </a:lnTo>
                <a:lnTo>
                  <a:pt x="8817800" y="359664"/>
                </a:lnTo>
                <a:lnTo>
                  <a:pt x="8817800" y="0"/>
                </a:lnTo>
                <a:lnTo>
                  <a:pt x="0" y="0"/>
                </a:lnTo>
                <a:close/>
              </a:path>
            </a:pathLst>
          </a:custGeom>
          <a:ln w="3505">
            <a:solidFill>
              <a:srgbClr val="50AE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1"/>
          <p:cNvSpPr/>
          <p:nvPr/>
        </p:nvSpPr>
        <p:spPr>
          <a:xfrm>
            <a:off x="5450898" y="1706116"/>
            <a:ext cx="4272915" cy="488950"/>
          </a:xfrm>
          <a:custGeom>
            <a:avLst/>
            <a:gdLst/>
            <a:ahLst/>
            <a:cxnLst/>
            <a:rect l="l" t="t" r="r" b="b"/>
            <a:pathLst>
              <a:path w="4272915" h="488950">
                <a:moveTo>
                  <a:pt x="4272597" y="0"/>
                </a:moveTo>
                <a:lnTo>
                  <a:pt x="0" y="0"/>
                </a:lnTo>
                <a:lnTo>
                  <a:pt x="0" y="329895"/>
                </a:lnTo>
                <a:lnTo>
                  <a:pt x="2480" y="421679"/>
                </a:lnTo>
                <a:lnTo>
                  <a:pt x="19845" y="468812"/>
                </a:lnTo>
                <a:lnTo>
                  <a:pt x="66978" y="486177"/>
                </a:lnTo>
                <a:lnTo>
                  <a:pt x="158762" y="488657"/>
                </a:lnTo>
                <a:lnTo>
                  <a:pt x="4113834" y="488657"/>
                </a:lnTo>
                <a:lnTo>
                  <a:pt x="4205619" y="486177"/>
                </a:lnTo>
                <a:lnTo>
                  <a:pt x="4252752" y="468812"/>
                </a:lnTo>
                <a:lnTo>
                  <a:pt x="4270116" y="421679"/>
                </a:lnTo>
                <a:lnTo>
                  <a:pt x="4272597" y="329895"/>
                </a:lnTo>
                <a:lnTo>
                  <a:pt x="4272597" y="0"/>
                </a:lnTo>
                <a:close/>
              </a:path>
            </a:pathLst>
          </a:custGeom>
          <a:solidFill>
            <a:srgbClr val="E3EF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2"/>
          <p:cNvSpPr txBox="1"/>
          <p:nvPr/>
        </p:nvSpPr>
        <p:spPr>
          <a:xfrm>
            <a:off x="6901270" y="1762469"/>
            <a:ext cx="1347470" cy="37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43180">
              <a:lnSpc>
                <a:spcPct val="106100"/>
              </a:lnSpc>
            </a:pPr>
            <a:r>
              <a:rPr sz="1100" spc="-80" dirty="0">
                <a:latin typeface="Arial"/>
                <a:cs typeface="Arial"/>
              </a:rPr>
              <a:t>Traitement </a:t>
            </a:r>
            <a:r>
              <a:rPr sz="1100" spc="-55" dirty="0">
                <a:latin typeface="Arial"/>
                <a:cs typeface="Arial"/>
              </a:rPr>
              <a:t>des </a:t>
            </a:r>
            <a:r>
              <a:rPr sz="1100" spc="-80" dirty="0">
                <a:latin typeface="Arial"/>
                <a:cs typeface="Arial"/>
              </a:rPr>
              <a:t>réseaux  </a:t>
            </a:r>
            <a:r>
              <a:rPr sz="1100" u="sng" spc="-75" dirty="0">
                <a:latin typeface="Arial"/>
                <a:cs typeface="Arial"/>
              </a:rPr>
              <a:t>sensibles</a:t>
            </a:r>
            <a:r>
              <a:rPr sz="1100" u="sng" spc="-180" dirty="0">
                <a:latin typeface="Arial"/>
                <a:cs typeface="Arial"/>
              </a:rPr>
              <a:t> </a:t>
            </a:r>
            <a:r>
              <a:rPr sz="1100" u="sng" spc="-60" dirty="0">
                <a:latin typeface="Arial"/>
                <a:cs typeface="Arial"/>
              </a:rPr>
              <a:t>pour</a:t>
            </a:r>
            <a:r>
              <a:rPr sz="1100" u="sng" spc="-180" dirty="0">
                <a:latin typeface="Arial"/>
                <a:cs typeface="Arial"/>
              </a:rPr>
              <a:t> </a:t>
            </a:r>
            <a:r>
              <a:rPr sz="1100" u="sng" spc="-40" dirty="0">
                <a:latin typeface="Arial"/>
                <a:cs typeface="Arial"/>
              </a:rPr>
              <a:t>la</a:t>
            </a:r>
            <a:r>
              <a:rPr sz="1100" u="sng" spc="-180" dirty="0">
                <a:latin typeface="Arial"/>
                <a:cs typeface="Arial"/>
              </a:rPr>
              <a:t> </a:t>
            </a:r>
            <a:r>
              <a:rPr sz="1100" u="sng" spc="-80" dirty="0">
                <a:latin typeface="Arial"/>
                <a:cs typeface="Arial"/>
              </a:rPr>
              <a:t>sécurité</a:t>
            </a:r>
            <a:endParaRPr sz="1100">
              <a:latin typeface="Arial"/>
              <a:cs typeface="Arial"/>
            </a:endParaRPr>
          </a:p>
        </p:txBody>
      </p:sp>
      <p:sp>
        <p:nvSpPr>
          <p:cNvPr id="34" name="object 33"/>
          <p:cNvSpPr/>
          <p:nvPr/>
        </p:nvSpPr>
        <p:spPr>
          <a:xfrm>
            <a:off x="5450898" y="1706116"/>
            <a:ext cx="4272915" cy="488950"/>
          </a:xfrm>
          <a:custGeom>
            <a:avLst/>
            <a:gdLst/>
            <a:ahLst/>
            <a:cxnLst/>
            <a:rect l="l" t="t" r="r" b="b"/>
            <a:pathLst>
              <a:path w="4272915" h="488950">
                <a:moveTo>
                  <a:pt x="0" y="0"/>
                </a:moveTo>
                <a:lnTo>
                  <a:pt x="0" y="329895"/>
                </a:lnTo>
                <a:lnTo>
                  <a:pt x="2480" y="421679"/>
                </a:lnTo>
                <a:lnTo>
                  <a:pt x="19845" y="468812"/>
                </a:lnTo>
                <a:lnTo>
                  <a:pt x="66978" y="486177"/>
                </a:lnTo>
                <a:lnTo>
                  <a:pt x="158762" y="488657"/>
                </a:lnTo>
                <a:lnTo>
                  <a:pt x="4113834" y="488657"/>
                </a:lnTo>
                <a:lnTo>
                  <a:pt x="4205619" y="486177"/>
                </a:lnTo>
                <a:lnTo>
                  <a:pt x="4252752" y="468812"/>
                </a:lnTo>
                <a:lnTo>
                  <a:pt x="4270116" y="421679"/>
                </a:lnTo>
                <a:lnTo>
                  <a:pt x="4272597" y="329895"/>
                </a:lnTo>
                <a:lnTo>
                  <a:pt x="4272597" y="0"/>
                </a:lnTo>
                <a:lnTo>
                  <a:pt x="0" y="0"/>
                </a:lnTo>
                <a:close/>
              </a:path>
            </a:pathLst>
          </a:custGeom>
          <a:ln w="3505">
            <a:solidFill>
              <a:srgbClr val="50AE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4"/>
          <p:cNvSpPr/>
          <p:nvPr/>
        </p:nvSpPr>
        <p:spPr>
          <a:xfrm>
            <a:off x="916832" y="2730079"/>
            <a:ext cx="2493645" cy="614045"/>
          </a:xfrm>
          <a:custGeom>
            <a:avLst/>
            <a:gdLst/>
            <a:ahLst/>
            <a:cxnLst/>
            <a:rect l="l" t="t" r="r" b="b"/>
            <a:pathLst>
              <a:path w="2493645" h="614044">
                <a:moveTo>
                  <a:pt x="2493505" y="0"/>
                </a:moveTo>
                <a:lnTo>
                  <a:pt x="0" y="0"/>
                </a:lnTo>
                <a:lnTo>
                  <a:pt x="0" y="454914"/>
                </a:lnTo>
                <a:lnTo>
                  <a:pt x="2480" y="546698"/>
                </a:lnTo>
                <a:lnTo>
                  <a:pt x="19845" y="593831"/>
                </a:lnTo>
                <a:lnTo>
                  <a:pt x="66978" y="611196"/>
                </a:lnTo>
                <a:lnTo>
                  <a:pt x="158762" y="613676"/>
                </a:lnTo>
                <a:lnTo>
                  <a:pt x="2334742" y="613676"/>
                </a:lnTo>
                <a:lnTo>
                  <a:pt x="2426527" y="611196"/>
                </a:lnTo>
                <a:lnTo>
                  <a:pt x="2473659" y="593831"/>
                </a:lnTo>
                <a:lnTo>
                  <a:pt x="2491024" y="546698"/>
                </a:lnTo>
                <a:lnTo>
                  <a:pt x="2493505" y="454914"/>
                </a:lnTo>
                <a:lnTo>
                  <a:pt x="2493505" y="0"/>
                </a:lnTo>
                <a:close/>
              </a:path>
            </a:pathLst>
          </a:custGeom>
          <a:solidFill>
            <a:srgbClr val="E3EF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5"/>
          <p:cNvSpPr txBox="1"/>
          <p:nvPr/>
        </p:nvSpPr>
        <p:spPr>
          <a:xfrm>
            <a:off x="1172057" y="2948071"/>
            <a:ext cx="1972310" cy="182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65" dirty="0">
                <a:latin typeface="Arial"/>
                <a:cs typeface="Arial"/>
              </a:rPr>
              <a:t>Aucun</a:t>
            </a:r>
            <a:r>
              <a:rPr sz="1100" spc="-180" dirty="0">
                <a:latin typeface="Arial"/>
                <a:cs typeface="Arial"/>
              </a:rPr>
              <a:t> </a:t>
            </a:r>
            <a:r>
              <a:rPr sz="1100" spc="-65" dirty="0">
                <a:latin typeface="Arial"/>
                <a:cs typeface="Arial"/>
              </a:rPr>
              <a:t>appel</a:t>
            </a:r>
            <a:r>
              <a:rPr sz="1100" spc="-180" dirty="0">
                <a:latin typeface="Arial"/>
                <a:cs typeface="Arial"/>
              </a:rPr>
              <a:t> </a:t>
            </a:r>
            <a:r>
              <a:rPr sz="1100" spc="-75" dirty="0">
                <a:latin typeface="Arial"/>
                <a:cs typeface="Arial"/>
              </a:rPr>
              <a:t>téléphonique</a:t>
            </a:r>
            <a:r>
              <a:rPr sz="1100" spc="-185" dirty="0">
                <a:latin typeface="Arial"/>
                <a:cs typeface="Arial"/>
              </a:rPr>
              <a:t> </a:t>
            </a:r>
            <a:r>
              <a:rPr sz="1100" spc="-80" dirty="0">
                <a:latin typeface="Arial"/>
                <a:cs typeface="Arial"/>
              </a:rPr>
              <a:t>obligatoire</a:t>
            </a:r>
            <a:endParaRPr sz="1100">
              <a:latin typeface="Arial"/>
              <a:cs typeface="Arial"/>
            </a:endParaRPr>
          </a:p>
        </p:txBody>
      </p:sp>
      <p:sp>
        <p:nvSpPr>
          <p:cNvPr id="37" name="object 36"/>
          <p:cNvSpPr/>
          <p:nvPr/>
        </p:nvSpPr>
        <p:spPr>
          <a:xfrm>
            <a:off x="916832" y="2730079"/>
            <a:ext cx="2493645" cy="614045"/>
          </a:xfrm>
          <a:custGeom>
            <a:avLst/>
            <a:gdLst/>
            <a:ahLst/>
            <a:cxnLst/>
            <a:rect l="l" t="t" r="r" b="b"/>
            <a:pathLst>
              <a:path w="2493645" h="614044">
                <a:moveTo>
                  <a:pt x="0" y="0"/>
                </a:moveTo>
                <a:lnTo>
                  <a:pt x="0" y="454914"/>
                </a:lnTo>
                <a:lnTo>
                  <a:pt x="2480" y="546698"/>
                </a:lnTo>
                <a:lnTo>
                  <a:pt x="19845" y="593831"/>
                </a:lnTo>
                <a:lnTo>
                  <a:pt x="66978" y="611196"/>
                </a:lnTo>
                <a:lnTo>
                  <a:pt x="158762" y="613676"/>
                </a:lnTo>
                <a:lnTo>
                  <a:pt x="2334742" y="613676"/>
                </a:lnTo>
                <a:lnTo>
                  <a:pt x="2426527" y="611196"/>
                </a:lnTo>
                <a:lnTo>
                  <a:pt x="2473659" y="593831"/>
                </a:lnTo>
                <a:lnTo>
                  <a:pt x="2491024" y="546698"/>
                </a:lnTo>
                <a:lnTo>
                  <a:pt x="2493505" y="454914"/>
                </a:lnTo>
                <a:lnTo>
                  <a:pt x="2493505" y="0"/>
                </a:lnTo>
                <a:lnTo>
                  <a:pt x="0" y="0"/>
                </a:lnTo>
                <a:close/>
              </a:path>
            </a:pathLst>
          </a:custGeom>
          <a:ln w="3505">
            <a:solidFill>
              <a:srgbClr val="50AE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7"/>
          <p:cNvSpPr/>
          <p:nvPr/>
        </p:nvSpPr>
        <p:spPr>
          <a:xfrm>
            <a:off x="7559607" y="2730079"/>
            <a:ext cx="4411980" cy="713105"/>
          </a:xfrm>
          <a:custGeom>
            <a:avLst/>
            <a:gdLst/>
            <a:ahLst/>
            <a:cxnLst/>
            <a:rect l="l" t="t" r="r" b="b"/>
            <a:pathLst>
              <a:path w="4411980" h="713105">
                <a:moveTo>
                  <a:pt x="4411573" y="0"/>
                </a:moveTo>
                <a:lnTo>
                  <a:pt x="0" y="0"/>
                </a:lnTo>
                <a:lnTo>
                  <a:pt x="0" y="554139"/>
                </a:lnTo>
                <a:lnTo>
                  <a:pt x="2480" y="645923"/>
                </a:lnTo>
                <a:lnTo>
                  <a:pt x="19845" y="693056"/>
                </a:lnTo>
                <a:lnTo>
                  <a:pt x="66978" y="710421"/>
                </a:lnTo>
                <a:lnTo>
                  <a:pt x="158762" y="712901"/>
                </a:lnTo>
                <a:lnTo>
                  <a:pt x="4252823" y="712901"/>
                </a:lnTo>
                <a:lnTo>
                  <a:pt x="4344600" y="710421"/>
                </a:lnTo>
                <a:lnTo>
                  <a:pt x="4391729" y="693056"/>
                </a:lnTo>
                <a:lnTo>
                  <a:pt x="4409093" y="645923"/>
                </a:lnTo>
                <a:lnTo>
                  <a:pt x="4411573" y="554139"/>
                </a:lnTo>
                <a:lnTo>
                  <a:pt x="4411573" y="0"/>
                </a:lnTo>
                <a:close/>
              </a:path>
            </a:pathLst>
          </a:custGeom>
          <a:solidFill>
            <a:srgbClr val="E3EF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8"/>
          <p:cNvSpPr txBox="1"/>
          <p:nvPr/>
        </p:nvSpPr>
        <p:spPr>
          <a:xfrm>
            <a:off x="8230849" y="2819884"/>
            <a:ext cx="3058160" cy="537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100" spc="-65" dirty="0">
                <a:latin typeface="Arial"/>
                <a:cs typeface="Arial"/>
              </a:rPr>
              <a:t>Envoi</a:t>
            </a:r>
            <a:r>
              <a:rPr sz="1100" spc="-175" dirty="0">
                <a:latin typeface="Arial"/>
                <a:cs typeface="Arial"/>
              </a:rPr>
              <a:t> </a:t>
            </a:r>
            <a:r>
              <a:rPr sz="1100" spc="-40" dirty="0">
                <a:latin typeface="Arial"/>
                <a:cs typeface="Arial"/>
              </a:rPr>
              <a:t>de</a:t>
            </a:r>
            <a:r>
              <a:rPr sz="1100" spc="-175" dirty="0">
                <a:latin typeface="Arial"/>
                <a:cs typeface="Arial"/>
              </a:rPr>
              <a:t> </a:t>
            </a:r>
            <a:r>
              <a:rPr sz="1100" spc="-80" dirty="0">
                <a:latin typeface="Arial"/>
                <a:cs typeface="Arial"/>
              </a:rPr>
              <a:t>l’ATU</a:t>
            </a:r>
            <a:r>
              <a:rPr sz="1100" spc="-225" dirty="0">
                <a:latin typeface="Arial"/>
                <a:cs typeface="Arial"/>
              </a:rPr>
              <a:t> </a:t>
            </a:r>
            <a:r>
              <a:rPr sz="1100" u="sng" spc="-100" dirty="0">
                <a:latin typeface="Arial"/>
                <a:cs typeface="Arial"/>
              </a:rPr>
              <a:t>AVANT</a:t>
            </a:r>
            <a:r>
              <a:rPr sz="1100" u="sng" spc="-190" dirty="0">
                <a:latin typeface="Arial"/>
                <a:cs typeface="Arial"/>
              </a:rPr>
              <a:t> </a:t>
            </a:r>
            <a:r>
              <a:rPr sz="1100" spc="-55" dirty="0">
                <a:latin typeface="Arial"/>
                <a:cs typeface="Arial"/>
              </a:rPr>
              <a:t>les</a:t>
            </a:r>
            <a:r>
              <a:rPr sz="1100" spc="-175" dirty="0">
                <a:latin typeface="Arial"/>
                <a:cs typeface="Arial"/>
              </a:rPr>
              <a:t> </a:t>
            </a:r>
            <a:r>
              <a:rPr sz="1100" spc="-80" dirty="0">
                <a:latin typeface="Arial"/>
                <a:cs typeface="Arial"/>
              </a:rPr>
              <a:t>travaux</a:t>
            </a:r>
            <a:endParaRPr sz="1100">
              <a:latin typeface="Arial"/>
              <a:cs typeface="Arial"/>
            </a:endParaRPr>
          </a:p>
          <a:p>
            <a:pPr marL="12700" marR="5080" algn="ctr">
              <a:lnSpc>
                <a:spcPct val="106100"/>
              </a:lnSpc>
            </a:pPr>
            <a:r>
              <a:rPr sz="1100" i="1" spc="-70" dirty="0">
                <a:latin typeface="Arial"/>
                <a:cs typeface="Arial"/>
              </a:rPr>
              <a:t>Pouvant</a:t>
            </a:r>
            <a:r>
              <a:rPr sz="1100" i="1" spc="-160" dirty="0">
                <a:latin typeface="Arial"/>
                <a:cs typeface="Arial"/>
              </a:rPr>
              <a:t> </a:t>
            </a:r>
            <a:r>
              <a:rPr sz="1100" i="1" spc="-75" dirty="0">
                <a:latin typeface="Arial"/>
                <a:cs typeface="Arial"/>
              </a:rPr>
              <a:t>dispenser</a:t>
            </a:r>
            <a:r>
              <a:rPr sz="1100" i="1" spc="-160" dirty="0">
                <a:latin typeface="Arial"/>
                <a:cs typeface="Arial"/>
              </a:rPr>
              <a:t> </a:t>
            </a:r>
            <a:r>
              <a:rPr sz="1100" i="1" spc="-70" dirty="0">
                <a:latin typeface="Arial"/>
                <a:cs typeface="Arial"/>
              </a:rPr>
              <a:t>d’appel</a:t>
            </a:r>
            <a:r>
              <a:rPr sz="1100" i="1" spc="-160" dirty="0">
                <a:latin typeface="Arial"/>
                <a:cs typeface="Arial"/>
              </a:rPr>
              <a:t> </a:t>
            </a:r>
            <a:r>
              <a:rPr sz="1100" i="1" spc="-75" dirty="0">
                <a:latin typeface="Arial"/>
                <a:cs typeface="Arial"/>
              </a:rPr>
              <a:t>téléphonique</a:t>
            </a:r>
            <a:r>
              <a:rPr sz="1100" i="1" spc="-165" dirty="0">
                <a:latin typeface="Arial"/>
                <a:cs typeface="Arial"/>
              </a:rPr>
              <a:t> </a:t>
            </a:r>
            <a:r>
              <a:rPr sz="1100" i="1" spc="-65" dirty="0">
                <a:latin typeface="Arial"/>
                <a:cs typeface="Arial"/>
              </a:rPr>
              <a:t>avant</a:t>
            </a:r>
            <a:r>
              <a:rPr sz="1100" i="1" spc="-160" dirty="0">
                <a:latin typeface="Arial"/>
                <a:cs typeface="Arial"/>
              </a:rPr>
              <a:t> </a:t>
            </a:r>
            <a:r>
              <a:rPr sz="1100" i="1" spc="-55" dirty="0">
                <a:latin typeface="Arial"/>
                <a:cs typeface="Arial"/>
              </a:rPr>
              <a:t>les</a:t>
            </a:r>
            <a:r>
              <a:rPr sz="1100" i="1" spc="-160" dirty="0">
                <a:latin typeface="Arial"/>
                <a:cs typeface="Arial"/>
              </a:rPr>
              <a:t> </a:t>
            </a:r>
            <a:r>
              <a:rPr sz="1100" i="1" spc="-80" dirty="0">
                <a:latin typeface="Arial"/>
                <a:cs typeface="Arial"/>
              </a:rPr>
              <a:t>travaux  </a:t>
            </a:r>
            <a:r>
              <a:rPr sz="1100" i="1" spc="-65" dirty="0">
                <a:latin typeface="Arial"/>
                <a:cs typeface="Arial"/>
              </a:rPr>
              <a:t>(sous</a:t>
            </a:r>
            <a:r>
              <a:rPr sz="1100" i="1" spc="-250" dirty="0">
                <a:latin typeface="Arial"/>
                <a:cs typeface="Arial"/>
              </a:rPr>
              <a:t> </a:t>
            </a:r>
            <a:r>
              <a:rPr sz="1100" i="1" spc="-80" dirty="0">
                <a:latin typeface="Arial"/>
                <a:cs typeface="Arial"/>
              </a:rPr>
              <a:t>conditions)</a:t>
            </a:r>
            <a:endParaRPr sz="1100">
              <a:latin typeface="Arial"/>
              <a:cs typeface="Arial"/>
            </a:endParaRPr>
          </a:p>
        </p:txBody>
      </p:sp>
      <p:sp>
        <p:nvSpPr>
          <p:cNvPr id="40" name="object 39"/>
          <p:cNvSpPr/>
          <p:nvPr/>
        </p:nvSpPr>
        <p:spPr>
          <a:xfrm>
            <a:off x="7559607" y="2730079"/>
            <a:ext cx="4411980" cy="713105"/>
          </a:xfrm>
          <a:custGeom>
            <a:avLst/>
            <a:gdLst/>
            <a:ahLst/>
            <a:cxnLst/>
            <a:rect l="l" t="t" r="r" b="b"/>
            <a:pathLst>
              <a:path w="4411980" h="713105">
                <a:moveTo>
                  <a:pt x="0" y="0"/>
                </a:moveTo>
                <a:lnTo>
                  <a:pt x="0" y="554139"/>
                </a:lnTo>
                <a:lnTo>
                  <a:pt x="2480" y="645923"/>
                </a:lnTo>
                <a:lnTo>
                  <a:pt x="19845" y="693056"/>
                </a:lnTo>
                <a:lnTo>
                  <a:pt x="66978" y="710421"/>
                </a:lnTo>
                <a:lnTo>
                  <a:pt x="158762" y="712901"/>
                </a:lnTo>
                <a:lnTo>
                  <a:pt x="4252823" y="712901"/>
                </a:lnTo>
                <a:lnTo>
                  <a:pt x="4344600" y="710421"/>
                </a:lnTo>
                <a:lnTo>
                  <a:pt x="4391729" y="693056"/>
                </a:lnTo>
                <a:lnTo>
                  <a:pt x="4409093" y="645923"/>
                </a:lnTo>
                <a:lnTo>
                  <a:pt x="4411573" y="554139"/>
                </a:lnTo>
                <a:lnTo>
                  <a:pt x="4411573" y="0"/>
                </a:lnTo>
                <a:lnTo>
                  <a:pt x="0" y="0"/>
                </a:lnTo>
                <a:close/>
              </a:path>
            </a:pathLst>
          </a:custGeom>
          <a:ln w="3505">
            <a:solidFill>
              <a:srgbClr val="50AE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0"/>
          <p:cNvSpPr/>
          <p:nvPr/>
        </p:nvSpPr>
        <p:spPr>
          <a:xfrm>
            <a:off x="3704587" y="2730079"/>
            <a:ext cx="3580765" cy="720725"/>
          </a:xfrm>
          <a:custGeom>
            <a:avLst/>
            <a:gdLst/>
            <a:ahLst/>
            <a:cxnLst/>
            <a:rect l="l" t="t" r="r" b="b"/>
            <a:pathLst>
              <a:path w="3580765" h="720725">
                <a:moveTo>
                  <a:pt x="3580434" y="0"/>
                </a:moveTo>
                <a:lnTo>
                  <a:pt x="0" y="0"/>
                </a:lnTo>
                <a:lnTo>
                  <a:pt x="0" y="561797"/>
                </a:lnTo>
                <a:lnTo>
                  <a:pt x="2480" y="653574"/>
                </a:lnTo>
                <a:lnTo>
                  <a:pt x="19845" y="700703"/>
                </a:lnTo>
                <a:lnTo>
                  <a:pt x="66978" y="718066"/>
                </a:lnTo>
                <a:lnTo>
                  <a:pt x="158762" y="720547"/>
                </a:lnTo>
                <a:lnTo>
                  <a:pt x="3421684" y="720547"/>
                </a:lnTo>
                <a:lnTo>
                  <a:pt x="3513462" y="718066"/>
                </a:lnTo>
                <a:lnTo>
                  <a:pt x="3560591" y="700703"/>
                </a:lnTo>
                <a:lnTo>
                  <a:pt x="3577954" y="653574"/>
                </a:lnTo>
                <a:lnTo>
                  <a:pt x="3580434" y="561797"/>
                </a:lnTo>
                <a:lnTo>
                  <a:pt x="3580434" y="0"/>
                </a:lnTo>
                <a:close/>
              </a:path>
            </a:pathLst>
          </a:custGeom>
          <a:solidFill>
            <a:srgbClr val="E3EF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1"/>
          <p:cNvSpPr txBox="1"/>
          <p:nvPr/>
        </p:nvSpPr>
        <p:spPr>
          <a:xfrm>
            <a:off x="4563257" y="2823707"/>
            <a:ext cx="1845310" cy="182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65" dirty="0">
                <a:latin typeface="Arial"/>
                <a:cs typeface="Arial"/>
              </a:rPr>
              <a:t>Envoi</a:t>
            </a:r>
            <a:r>
              <a:rPr sz="1100" spc="-175" dirty="0">
                <a:latin typeface="Arial"/>
                <a:cs typeface="Arial"/>
              </a:rPr>
              <a:t> </a:t>
            </a:r>
            <a:r>
              <a:rPr sz="1100" spc="-40" dirty="0">
                <a:latin typeface="Arial"/>
                <a:cs typeface="Arial"/>
              </a:rPr>
              <a:t>de</a:t>
            </a:r>
            <a:r>
              <a:rPr sz="1100" spc="-175" dirty="0">
                <a:latin typeface="Arial"/>
                <a:cs typeface="Arial"/>
              </a:rPr>
              <a:t> </a:t>
            </a:r>
            <a:r>
              <a:rPr sz="1100" spc="-80" dirty="0">
                <a:latin typeface="Arial"/>
                <a:cs typeface="Arial"/>
              </a:rPr>
              <a:t>l’ATU</a:t>
            </a:r>
            <a:r>
              <a:rPr sz="1100" spc="-225" dirty="0">
                <a:latin typeface="Arial"/>
                <a:cs typeface="Arial"/>
              </a:rPr>
              <a:t> </a:t>
            </a:r>
            <a:r>
              <a:rPr sz="1100" u="sng" spc="-65" dirty="0">
                <a:latin typeface="Arial"/>
                <a:cs typeface="Arial"/>
              </a:rPr>
              <a:t>APRÈS</a:t>
            </a:r>
            <a:r>
              <a:rPr sz="1100" u="sng" spc="-105" dirty="0">
                <a:latin typeface="Arial"/>
                <a:cs typeface="Arial"/>
              </a:rPr>
              <a:t> </a:t>
            </a:r>
            <a:r>
              <a:rPr sz="1100" spc="-55" dirty="0">
                <a:latin typeface="Arial"/>
                <a:cs typeface="Arial"/>
              </a:rPr>
              <a:t>les</a:t>
            </a:r>
            <a:r>
              <a:rPr sz="1100" spc="-175" dirty="0">
                <a:latin typeface="Arial"/>
                <a:cs typeface="Arial"/>
              </a:rPr>
              <a:t> </a:t>
            </a:r>
            <a:r>
              <a:rPr sz="1100" spc="-80" dirty="0">
                <a:latin typeface="Arial"/>
                <a:cs typeface="Arial"/>
              </a:rPr>
              <a:t>travaux</a:t>
            </a:r>
            <a:endParaRPr sz="1100">
              <a:latin typeface="Arial"/>
              <a:cs typeface="Arial"/>
            </a:endParaRPr>
          </a:p>
        </p:txBody>
      </p:sp>
      <p:sp>
        <p:nvSpPr>
          <p:cNvPr id="43" name="object 42"/>
          <p:cNvSpPr txBox="1"/>
          <p:nvPr/>
        </p:nvSpPr>
        <p:spPr>
          <a:xfrm>
            <a:off x="3793003" y="2991281"/>
            <a:ext cx="3385820" cy="37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36245" marR="5080" indent="-424180">
              <a:lnSpc>
                <a:spcPct val="106100"/>
              </a:lnSpc>
            </a:pPr>
            <a:r>
              <a:rPr sz="1100" i="1" spc="-40" dirty="0">
                <a:latin typeface="Arial"/>
                <a:cs typeface="Arial"/>
              </a:rPr>
              <a:t>et</a:t>
            </a:r>
            <a:r>
              <a:rPr sz="1100" i="1" spc="-160" dirty="0">
                <a:latin typeface="Arial"/>
                <a:cs typeface="Arial"/>
              </a:rPr>
              <a:t> </a:t>
            </a:r>
            <a:r>
              <a:rPr sz="1100" i="1" spc="-65" dirty="0">
                <a:latin typeface="Arial"/>
                <a:cs typeface="Arial"/>
              </a:rPr>
              <a:t>appel</a:t>
            </a:r>
            <a:r>
              <a:rPr sz="1100" i="1" spc="-160" dirty="0">
                <a:latin typeface="Arial"/>
                <a:cs typeface="Arial"/>
              </a:rPr>
              <a:t> </a:t>
            </a:r>
            <a:r>
              <a:rPr sz="1100" i="1" spc="-75" dirty="0">
                <a:latin typeface="Arial"/>
                <a:cs typeface="Arial"/>
              </a:rPr>
              <a:t>téléphonique</a:t>
            </a:r>
            <a:r>
              <a:rPr sz="1100" i="1" spc="-165" dirty="0">
                <a:latin typeface="Arial"/>
                <a:cs typeface="Arial"/>
              </a:rPr>
              <a:t> </a:t>
            </a:r>
            <a:r>
              <a:rPr sz="1100" i="1" spc="-55" dirty="0">
                <a:latin typeface="Arial"/>
                <a:cs typeface="Arial"/>
              </a:rPr>
              <a:t>sur</a:t>
            </a:r>
            <a:r>
              <a:rPr sz="1100" i="1" spc="-160" dirty="0">
                <a:latin typeface="Arial"/>
                <a:cs typeface="Arial"/>
              </a:rPr>
              <a:t> </a:t>
            </a:r>
            <a:r>
              <a:rPr sz="1100" i="1" spc="-40" dirty="0">
                <a:latin typeface="Arial"/>
                <a:cs typeface="Arial"/>
              </a:rPr>
              <a:t>le</a:t>
            </a:r>
            <a:r>
              <a:rPr sz="1100" i="1" spc="-160" dirty="0">
                <a:latin typeface="Arial"/>
                <a:cs typeface="Arial"/>
              </a:rPr>
              <a:t> </a:t>
            </a:r>
            <a:r>
              <a:rPr sz="1100" i="1" spc="-70" dirty="0">
                <a:latin typeface="Arial"/>
                <a:cs typeface="Arial"/>
              </a:rPr>
              <a:t>numéro</a:t>
            </a:r>
            <a:r>
              <a:rPr sz="1100" i="1" spc="-160" dirty="0">
                <a:latin typeface="Arial"/>
                <a:cs typeface="Arial"/>
              </a:rPr>
              <a:t> </a:t>
            </a:r>
            <a:r>
              <a:rPr sz="1100" i="1" spc="-75" dirty="0">
                <a:latin typeface="Arial"/>
                <a:cs typeface="Arial"/>
              </a:rPr>
              <a:t>d’urgence</a:t>
            </a:r>
            <a:r>
              <a:rPr sz="1100" i="1" spc="-160" dirty="0">
                <a:latin typeface="Arial"/>
                <a:cs typeface="Arial"/>
              </a:rPr>
              <a:t> </a:t>
            </a:r>
            <a:r>
              <a:rPr sz="1100" i="1" spc="-65" dirty="0">
                <a:latin typeface="Arial"/>
                <a:cs typeface="Arial"/>
              </a:rPr>
              <a:t>avant</a:t>
            </a:r>
            <a:r>
              <a:rPr sz="1100" i="1" spc="-160" dirty="0">
                <a:latin typeface="Arial"/>
                <a:cs typeface="Arial"/>
              </a:rPr>
              <a:t> </a:t>
            </a:r>
            <a:r>
              <a:rPr sz="1100" i="1" spc="-55" dirty="0">
                <a:latin typeface="Arial"/>
                <a:cs typeface="Arial"/>
              </a:rPr>
              <a:t>les</a:t>
            </a:r>
            <a:r>
              <a:rPr sz="1100" i="1" spc="-160" dirty="0">
                <a:latin typeface="Arial"/>
                <a:cs typeface="Arial"/>
              </a:rPr>
              <a:t> </a:t>
            </a:r>
            <a:r>
              <a:rPr sz="1100" i="1" spc="-80" dirty="0">
                <a:latin typeface="Arial"/>
                <a:cs typeface="Arial"/>
              </a:rPr>
              <a:t>travaux  </a:t>
            </a:r>
            <a:r>
              <a:rPr sz="1100" i="1" spc="-60" dirty="0">
                <a:latin typeface="Arial"/>
                <a:cs typeface="Arial"/>
              </a:rPr>
              <a:t>(cet</a:t>
            </a:r>
            <a:r>
              <a:rPr sz="1100" i="1" spc="-165" dirty="0">
                <a:latin typeface="Arial"/>
                <a:cs typeface="Arial"/>
              </a:rPr>
              <a:t> </a:t>
            </a:r>
            <a:r>
              <a:rPr sz="1100" i="1" spc="-65" dirty="0">
                <a:latin typeface="Arial"/>
                <a:cs typeface="Arial"/>
              </a:rPr>
              <a:t>appel</a:t>
            </a:r>
            <a:r>
              <a:rPr sz="1100" i="1" spc="-165" dirty="0">
                <a:latin typeface="Arial"/>
                <a:cs typeface="Arial"/>
              </a:rPr>
              <a:t> </a:t>
            </a:r>
            <a:r>
              <a:rPr sz="1100" i="1" spc="-55" dirty="0">
                <a:latin typeface="Arial"/>
                <a:cs typeface="Arial"/>
              </a:rPr>
              <a:t>est</a:t>
            </a:r>
            <a:r>
              <a:rPr sz="1100" i="1" spc="-165" dirty="0">
                <a:latin typeface="Arial"/>
                <a:cs typeface="Arial"/>
              </a:rPr>
              <a:t> </a:t>
            </a:r>
            <a:r>
              <a:rPr sz="1100" i="1" spc="-75" dirty="0">
                <a:latin typeface="Arial"/>
                <a:cs typeface="Arial"/>
              </a:rPr>
              <a:t>obligatoire</a:t>
            </a:r>
            <a:r>
              <a:rPr sz="1100" i="1" spc="-165" dirty="0">
                <a:latin typeface="Arial"/>
                <a:cs typeface="Arial"/>
              </a:rPr>
              <a:t> </a:t>
            </a:r>
            <a:r>
              <a:rPr sz="1100" i="1" spc="-60" dirty="0">
                <a:latin typeface="Arial"/>
                <a:cs typeface="Arial"/>
              </a:rPr>
              <a:t>pour</a:t>
            </a:r>
            <a:r>
              <a:rPr sz="1100" i="1" spc="-165" dirty="0">
                <a:latin typeface="Arial"/>
                <a:cs typeface="Arial"/>
              </a:rPr>
              <a:t> </a:t>
            </a:r>
            <a:r>
              <a:rPr sz="1100" i="1" spc="-55" dirty="0">
                <a:latin typeface="Arial"/>
                <a:cs typeface="Arial"/>
              </a:rPr>
              <a:t>les</a:t>
            </a:r>
            <a:r>
              <a:rPr sz="1100" i="1" spc="-165" dirty="0">
                <a:latin typeface="Arial"/>
                <a:cs typeface="Arial"/>
              </a:rPr>
              <a:t> </a:t>
            </a:r>
            <a:r>
              <a:rPr sz="1100" i="1" spc="-70" dirty="0">
                <a:latin typeface="Arial"/>
                <a:cs typeface="Arial"/>
              </a:rPr>
              <a:t>réseaux</a:t>
            </a:r>
            <a:r>
              <a:rPr sz="1100" i="1" spc="-165" dirty="0">
                <a:latin typeface="Arial"/>
                <a:cs typeface="Arial"/>
              </a:rPr>
              <a:t> </a:t>
            </a:r>
            <a:r>
              <a:rPr sz="1100" i="1" spc="-80" dirty="0">
                <a:latin typeface="Arial"/>
                <a:cs typeface="Arial"/>
              </a:rPr>
              <a:t>TMD)</a:t>
            </a:r>
            <a:endParaRPr sz="1100">
              <a:latin typeface="Arial"/>
              <a:cs typeface="Arial"/>
            </a:endParaRPr>
          </a:p>
        </p:txBody>
      </p:sp>
      <p:sp>
        <p:nvSpPr>
          <p:cNvPr id="44" name="object 43"/>
          <p:cNvSpPr/>
          <p:nvPr/>
        </p:nvSpPr>
        <p:spPr>
          <a:xfrm>
            <a:off x="3704587" y="2730079"/>
            <a:ext cx="3580765" cy="720725"/>
          </a:xfrm>
          <a:custGeom>
            <a:avLst/>
            <a:gdLst/>
            <a:ahLst/>
            <a:cxnLst/>
            <a:rect l="l" t="t" r="r" b="b"/>
            <a:pathLst>
              <a:path w="3580765" h="720725">
                <a:moveTo>
                  <a:pt x="0" y="0"/>
                </a:moveTo>
                <a:lnTo>
                  <a:pt x="0" y="561797"/>
                </a:lnTo>
                <a:lnTo>
                  <a:pt x="2480" y="653574"/>
                </a:lnTo>
                <a:lnTo>
                  <a:pt x="19845" y="700703"/>
                </a:lnTo>
                <a:lnTo>
                  <a:pt x="66978" y="718066"/>
                </a:lnTo>
                <a:lnTo>
                  <a:pt x="158762" y="720547"/>
                </a:lnTo>
                <a:lnTo>
                  <a:pt x="3421684" y="720547"/>
                </a:lnTo>
                <a:lnTo>
                  <a:pt x="3513462" y="718066"/>
                </a:lnTo>
                <a:lnTo>
                  <a:pt x="3560591" y="700703"/>
                </a:lnTo>
                <a:lnTo>
                  <a:pt x="3577954" y="653574"/>
                </a:lnTo>
                <a:lnTo>
                  <a:pt x="3580434" y="561797"/>
                </a:lnTo>
                <a:lnTo>
                  <a:pt x="3580434" y="0"/>
                </a:lnTo>
                <a:lnTo>
                  <a:pt x="0" y="0"/>
                </a:lnTo>
                <a:close/>
              </a:path>
            </a:pathLst>
          </a:custGeom>
          <a:ln w="3505">
            <a:solidFill>
              <a:srgbClr val="50AE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4"/>
          <p:cNvSpPr/>
          <p:nvPr/>
        </p:nvSpPr>
        <p:spPr>
          <a:xfrm>
            <a:off x="992056" y="3893516"/>
            <a:ext cx="2338705" cy="970915"/>
          </a:xfrm>
          <a:custGeom>
            <a:avLst/>
            <a:gdLst/>
            <a:ahLst/>
            <a:cxnLst/>
            <a:rect l="l" t="t" r="r" b="b"/>
            <a:pathLst>
              <a:path w="2338704" h="970914">
                <a:moveTo>
                  <a:pt x="2338260" y="0"/>
                </a:moveTo>
                <a:lnTo>
                  <a:pt x="0" y="0"/>
                </a:lnTo>
                <a:lnTo>
                  <a:pt x="0" y="812126"/>
                </a:lnTo>
                <a:lnTo>
                  <a:pt x="2480" y="903911"/>
                </a:lnTo>
                <a:lnTo>
                  <a:pt x="19845" y="951044"/>
                </a:lnTo>
                <a:lnTo>
                  <a:pt x="66978" y="968408"/>
                </a:lnTo>
                <a:lnTo>
                  <a:pt x="158762" y="970889"/>
                </a:lnTo>
                <a:lnTo>
                  <a:pt x="2179497" y="970889"/>
                </a:lnTo>
                <a:lnTo>
                  <a:pt x="2271282" y="968408"/>
                </a:lnTo>
                <a:lnTo>
                  <a:pt x="2318415" y="951044"/>
                </a:lnTo>
                <a:lnTo>
                  <a:pt x="2335779" y="903911"/>
                </a:lnTo>
                <a:lnTo>
                  <a:pt x="2338260" y="812126"/>
                </a:lnTo>
                <a:lnTo>
                  <a:pt x="2338260" y="0"/>
                </a:lnTo>
                <a:close/>
              </a:path>
            </a:pathLst>
          </a:custGeom>
          <a:solidFill>
            <a:srgbClr val="E3EF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5"/>
          <p:cNvSpPr txBox="1"/>
          <p:nvPr/>
        </p:nvSpPr>
        <p:spPr>
          <a:xfrm>
            <a:off x="1164018" y="3983723"/>
            <a:ext cx="1974214" cy="795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100" spc="-75" dirty="0">
                <a:latin typeface="Arial"/>
                <a:cs typeface="Arial"/>
              </a:rPr>
              <a:t>Réalisation</a:t>
            </a:r>
            <a:r>
              <a:rPr sz="1100" spc="-200" dirty="0">
                <a:latin typeface="Arial"/>
                <a:cs typeface="Arial"/>
              </a:rPr>
              <a:t> </a:t>
            </a:r>
            <a:r>
              <a:rPr sz="1100" spc="-60" dirty="0">
                <a:latin typeface="Arial"/>
                <a:cs typeface="Arial"/>
              </a:rPr>
              <a:t>d’un</a:t>
            </a:r>
            <a:r>
              <a:rPr sz="1100" spc="-240" dirty="0">
                <a:latin typeface="Arial"/>
                <a:cs typeface="Arial"/>
              </a:rPr>
              <a:t> </a:t>
            </a:r>
            <a:r>
              <a:rPr sz="1100" spc="-110" dirty="0">
                <a:latin typeface="Arial"/>
                <a:cs typeface="Arial"/>
              </a:rPr>
              <a:t>ATU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"/>
              </a:spcBef>
            </a:pPr>
            <a:r>
              <a:rPr sz="1100" spc="-65" dirty="0">
                <a:latin typeface="Arial"/>
                <a:cs typeface="Arial"/>
              </a:rPr>
              <a:t>avant</a:t>
            </a:r>
            <a:r>
              <a:rPr sz="1100" spc="-170" dirty="0">
                <a:latin typeface="Arial"/>
                <a:cs typeface="Arial"/>
              </a:rPr>
              <a:t> </a:t>
            </a:r>
            <a:r>
              <a:rPr sz="1100" spc="-40" dirty="0">
                <a:latin typeface="Arial"/>
                <a:cs typeface="Arial"/>
              </a:rPr>
              <a:t>le</a:t>
            </a:r>
            <a:r>
              <a:rPr sz="1100" spc="-170" dirty="0">
                <a:latin typeface="Arial"/>
                <a:cs typeface="Arial"/>
              </a:rPr>
              <a:t> </a:t>
            </a:r>
            <a:r>
              <a:rPr sz="1100" spc="-70" dirty="0">
                <a:latin typeface="Arial"/>
                <a:cs typeface="Arial"/>
              </a:rPr>
              <a:t>chantier</a:t>
            </a:r>
            <a:r>
              <a:rPr sz="1100" spc="-170" dirty="0">
                <a:latin typeface="Arial"/>
                <a:cs typeface="Arial"/>
              </a:rPr>
              <a:t> </a:t>
            </a:r>
            <a:r>
              <a:rPr sz="1100" spc="-40" dirty="0">
                <a:latin typeface="Arial"/>
                <a:cs typeface="Arial"/>
              </a:rPr>
              <a:t>ou</a:t>
            </a:r>
            <a:r>
              <a:rPr sz="1100" spc="-170" dirty="0">
                <a:latin typeface="Arial"/>
                <a:cs typeface="Arial"/>
              </a:rPr>
              <a:t> </a:t>
            </a:r>
            <a:r>
              <a:rPr sz="1100" spc="-40" dirty="0">
                <a:latin typeface="Arial"/>
                <a:cs typeface="Arial"/>
              </a:rPr>
              <a:t>en</a:t>
            </a:r>
            <a:r>
              <a:rPr sz="1100" spc="-170" dirty="0">
                <a:latin typeface="Arial"/>
                <a:cs typeface="Arial"/>
              </a:rPr>
              <a:t> </a:t>
            </a:r>
            <a:r>
              <a:rPr sz="1100" spc="-55" dirty="0">
                <a:latin typeface="Arial"/>
                <a:cs typeface="Arial"/>
              </a:rPr>
              <a:t>fin</a:t>
            </a:r>
            <a:r>
              <a:rPr sz="1100" spc="-170" dirty="0">
                <a:latin typeface="Arial"/>
                <a:cs typeface="Arial"/>
              </a:rPr>
              <a:t> </a:t>
            </a:r>
            <a:r>
              <a:rPr sz="1100" spc="-40" dirty="0">
                <a:latin typeface="Arial"/>
                <a:cs typeface="Arial"/>
              </a:rPr>
              <a:t>de</a:t>
            </a:r>
            <a:r>
              <a:rPr sz="1100" spc="-170" dirty="0">
                <a:latin typeface="Arial"/>
                <a:cs typeface="Arial"/>
              </a:rPr>
              <a:t> </a:t>
            </a:r>
            <a:r>
              <a:rPr sz="1100" spc="-80" dirty="0">
                <a:latin typeface="Arial"/>
                <a:cs typeface="Arial"/>
              </a:rPr>
              <a:t>chantier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705"/>
              </a:spcBef>
            </a:pPr>
            <a:r>
              <a:rPr sz="1100" spc="-70" dirty="0">
                <a:latin typeface="Arial"/>
                <a:cs typeface="Arial"/>
              </a:rPr>
              <a:t>Aucune</a:t>
            </a:r>
            <a:r>
              <a:rPr sz="1100" spc="-235" dirty="0">
                <a:latin typeface="Arial"/>
                <a:cs typeface="Arial"/>
              </a:rPr>
              <a:t> </a:t>
            </a:r>
            <a:r>
              <a:rPr sz="1100" spc="-80" dirty="0">
                <a:latin typeface="Arial"/>
                <a:cs typeface="Arial"/>
              </a:rPr>
              <a:t>obligation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"/>
              </a:spcBef>
            </a:pPr>
            <a:r>
              <a:rPr sz="1100" spc="-40" dirty="0">
                <a:latin typeface="Arial"/>
                <a:cs typeface="Arial"/>
              </a:rPr>
              <a:t>de</a:t>
            </a:r>
            <a:r>
              <a:rPr sz="1100" spc="-185" dirty="0">
                <a:latin typeface="Arial"/>
                <a:cs typeface="Arial"/>
              </a:rPr>
              <a:t> </a:t>
            </a:r>
            <a:r>
              <a:rPr sz="1100" spc="-75" dirty="0">
                <a:latin typeface="Arial"/>
                <a:cs typeface="Arial"/>
              </a:rPr>
              <a:t>l’exploitant</a:t>
            </a:r>
            <a:r>
              <a:rPr sz="1100" spc="-185" dirty="0">
                <a:latin typeface="Arial"/>
                <a:cs typeface="Arial"/>
              </a:rPr>
              <a:t> </a:t>
            </a:r>
            <a:r>
              <a:rPr sz="1100" spc="-40" dirty="0">
                <a:latin typeface="Arial"/>
                <a:cs typeface="Arial"/>
              </a:rPr>
              <a:t>de</a:t>
            </a:r>
            <a:r>
              <a:rPr sz="1100" spc="-185" dirty="0">
                <a:latin typeface="Arial"/>
                <a:cs typeface="Arial"/>
              </a:rPr>
              <a:t> </a:t>
            </a:r>
            <a:r>
              <a:rPr sz="1100" spc="-80" dirty="0">
                <a:latin typeface="Arial"/>
                <a:cs typeface="Arial"/>
              </a:rPr>
              <a:t>répondre</a:t>
            </a:r>
            <a:endParaRPr sz="1100">
              <a:latin typeface="Arial"/>
              <a:cs typeface="Arial"/>
            </a:endParaRPr>
          </a:p>
        </p:txBody>
      </p:sp>
      <p:sp>
        <p:nvSpPr>
          <p:cNvPr id="47" name="object 46"/>
          <p:cNvSpPr/>
          <p:nvPr/>
        </p:nvSpPr>
        <p:spPr>
          <a:xfrm>
            <a:off x="992056" y="3893516"/>
            <a:ext cx="2338705" cy="970915"/>
          </a:xfrm>
          <a:custGeom>
            <a:avLst/>
            <a:gdLst/>
            <a:ahLst/>
            <a:cxnLst/>
            <a:rect l="l" t="t" r="r" b="b"/>
            <a:pathLst>
              <a:path w="2338704" h="970914">
                <a:moveTo>
                  <a:pt x="0" y="0"/>
                </a:moveTo>
                <a:lnTo>
                  <a:pt x="0" y="812126"/>
                </a:lnTo>
                <a:lnTo>
                  <a:pt x="2480" y="903911"/>
                </a:lnTo>
                <a:lnTo>
                  <a:pt x="19845" y="951044"/>
                </a:lnTo>
                <a:lnTo>
                  <a:pt x="66978" y="968408"/>
                </a:lnTo>
                <a:lnTo>
                  <a:pt x="158762" y="970889"/>
                </a:lnTo>
                <a:lnTo>
                  <a:pt x="2179497" y="970889"/>
                </a:lnTo>
                <a:lnTo>
                  <a:pt x="2271282" y="968408"/>
                </a:lnTo>
                <a:lnTo>
                  <a:pt x="2318415" y="951044"/>
                </a:lnTo>
                <a:lnTo>
                  <a:pt x="2335779" y="903911"/>
                </a:lnTo>
                <a:lnTo>
                  <a:pt x="2338260" y="812126"/>
                </a:lnTo>
                <a:lnTo>
                  <a:pt x="2338260" y="0"/>
                </a:lnTo>
                <a:lnTo>
                  <a:pt x="0" y="0"/>
                </a:lnTo>
                <a:close/>
              </a:path>
            </a:pathLst>
          </a:custGeom>
          <a:ln w="3505">
            <a:solidFill>
              <a:srgbClr val="50AE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7"/>
          <p:cNvSpPr/>
          <p:nvPr/>
        </p:nvSpPr>
        <p:spPr>
          <a:xfrm>
            <a:off x="3675853" y="3893516"/>
            <a:ext cx="1652905" cy="772795"/>
          </a:xfrm>
          <a:custGeom>
            <a:avLst/>
            <a:gdLst/>
            <a:ahLst/>
            <a:cxnLst/>
            <a:rect l="l" t="t" r="r" b="b"/>
            <a:pathLst>
              <a:path w="1652904" h="772795">
                <a:moveTo>
                  <a:pt x="1652536" y="0"/>
                </a:moveTo>
                <a:lnTo>
                  <a:pt x="0" y="0"/>
                </a:lnTo>
                <a:lnTo>
                  <a:pt x="0" y="613676"/>
                </a:lnTo>
                <a:lnTo>
                  <a:pt x="2480" y="705461"/>
                </a:lnTo>
                <a:lnTo>
                  <a:pt x="19845" y="752594"/>
                </a:lnTo>
                <a:lnTo>
                  <a:pt x="66978" y="769958"/>
                </a:lnTo>
                <a:lnTo>
                  <a:pt x="158762" y="772439"/>
                </a:lnTo>
                <a:lnTo>
                  <a:pt x="1493786" y="772439"/>
                </a:lnTo>
                <a:lnTo>
                  <a:pt x="1585564" y="769958"/>
                </a:lnTo>
                <a:lnTo>
                  <a:pt x="1632692" y="752594"/>
                </a:lnTo>
                <a:lnTo>
                  <a:pt x="1650056" y="705461"/>
                </a:lnTo>
                <a:lnTo>
                  <a:pt x="1652536" y="613676"/>
                </a:lnTo>
                <a:lnTo>
                  <a:pt x="1652536" y="0"/>
                </a:lnTo>
                <a:close/>
              </a:path>
            </a:pathLst>
          </a:custGeom>
          <a:solidFill>
            <a:srgbClr val="E3EF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8"/>
          <p:cNvSpPr txBox="1"/>
          <p:nvPr/>
        </p:nvSpPr>
        <p:spPr>
          <a:xfrm>
            <a:off x="3848737" y="4002862"/>
            <a:ext cx="1286510" cy="548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06100"/>
              </a:lnSpc>
            </a:pPr>
            <a:r>
              <a:rPr sz="1100" spc="-80" dirty="0">
                <a:latin typeface="Arial"/>
                <a:cs typeface="Arial"/>
              </a:rPr>
              <a:t>L’échange</a:t>
            </a:r>
            <a:r>
              <a:rPr sz="1100" spc="-220" dirty="0">
                <a:latin typeface="Arial"/>
                <a:cs typeface="Arial"/>
              </a:rPr>
              <a:t> </a:t>
            </a:r>
            <a:r>
              <a:rPr sz="1100" spc="-80" dirty="0">
                <a:latin typeface="Arial"/>
                <a:cs typeface="Arial"/>
              </a:rPr>
              <a:t>téléphonique  </a:t>
            </a:r>
            <a:r>
              <a:rPr sz="1100" spc="-60" dirty="0">
                <a:latin typeface="Arial"/>
                <a:cs typeface="Arial"/>
              </a:rPr>
              <a:t>avec</a:t>
            </a:r>
            <a:r>
              <a:rPr sz="1100" spc="-254" dirty="0">
                <a:latin typeface="Arial"/>
                <a:cs typeface="Arial"/>
              </a:rPr>
              <a:t> </a:t>
            </a:r>
            <a:r>
              <a:rPr sz="1100" spc="-80" dirty="0">
                <a:latin typeface="Arial"/>
                <a:cs typeface="Arial"/>
              </a:rPr>
              <a:t>l’exploitant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"/>
              </a:spcBef>
            </a:pPr>
            <a:r>
              <a:rPr sz="1100" dirty="0">
                <a:latin typeface="Arial"/>
                <a:cs typeface="Arial"/>
              </a:rPr>
              <a:t>a</a:t>
            </a:r>
            <a:r>
              <a:rPr sz="1100" spc="-190" dirty="0">
                <a:latin typeface="Arial"/>
                <a:cs typeface="Arial"/>
              </a:rPr>
              <a:t> </a:t>
            </a:r>
            <a:r>
              <a:rPr sz="1100" spc="-60" dirty="0">
                <a:latin typeface="Arial"/>
                <a:cs typeface="Arial"/>
              </a:rPr>
              <a:t>bien</a:t>
            </a:r>
            <a:r>
              <a:rPr sz="1100" spc="-190" dirty="0">
                <a:latin typeface="Arial"/>
                <a:cs typeface="Arial"/>
              </a:rPr>
              <a:t> </a:t>
            </a:r>
            <a:r>
              <a:rPr sz="1100" spc="-40" dirty="0">
                <a:latin typeface="Arial"/>
                <a:cs typeface="Arial"/>
              </a:rPr>
              <a:t>eu</a:t>
            </a:r>
            <a:r>
              <a:rPr sz="1100" spc="-190" dirty="0">
                <a:latin typeface="Arial"/>
                <a:cs typeface="Arial"/>
              </a:rPr>
              <a:t> </a:t>
            </a:r>
            <a:r>
              <a:rPr sz="1100" spc="-80" dirty="0">
                <a:latin typeface="Arial"/>
                <a:cs typeface="Arial"/>
              </a:rPr>
              <a:t>lieu</a:t>
            </a:r>
            <a:endParaRPr sz="1100">
              <a:latin typeface="Arial"/>
              <a:cs typeface="Arial"/>
            </a:endParaRPr>
          </a:p>
        </p:txBody>
      </p:sp>
      <p:sp>
        <p:nvSpPr>
          <p:cNvPr id="50" name="object 49"/>
          <p:cNvSpPr/>
          <p:nvPr/>
        </p:nvSpPr>
        <p:spPr>
          <a:xfrm>
            <a:off x="3675853" y="3893516"/>
            <a:ext cx="1652905" cy="772795"/>
          </a:xfrm>
          <a:custGeom>
            <a:avLst/>
            <a:gdLst/>
            <a:ahLst/>
            <a:cxnLst/>
            <a:rect l="l" t="t" r="r" b="b"/>
            <a:pathLst>
              <a:path w="1652904" h="772795">
                <a:moveTo>
                  <a:pt x="0" y="0"/>
                </a:moveTo>
                <a:lnTo>
                  <a:pt x="0" y="613676"/>
                </a:lnTo>
                <a:lnTo>
                  <a:pt x="2480" y="705461"/>
                </a:lnTo>
                <a:lnTo>
                  <a:pt x="19845" y="752594"/>
                </a:lnTo>
                <a:lnTo>
                  <a:pt x="66978" y="769958"/>
                </a:lnTo>
                <a:lnTo>
                  <a:pt x="158762" y="772439"/>
                </a:lnTo>
                <a:lnTo>
                  <a:pt x="1493786" y="772439"/>
                </a:lnTo>
                <a:lnTo>
                  <a:pt x="1585564" y="769958"/>
                </a:lnTo>
                <a:lnTo>
                  <a:pt x="1632692" y="752594"/>
                </a:lnTo>
                <a:lnTo>
                  <a:pt x="1650056" y="705461"/>
                </a:lnTo>
                <a:lnTo>
                  <a:pt x="1652536" y="613676"/>
                </a:lnTo>
                <a:lnTo>
                  <a:pt x="1652536" y="0"/>
                </a:lnTo>
                <a:lnTo>
                  <a:pt x="0" y="0"/>
                </a:lnTo>
                <a:close/>
              </a:path>
            </a:pathLst>
          </a:custGeom>
          <a:ln w="3505">
            <a:solidFill>
              <a:srgbClr val="50AE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0"/>
          <p:cNvSpPr/>
          <p:nvPr/>
        </p:nvSpPr>
        <p:spPr>
          <a:xfrm>
            <a:off x="9482734" y="3893516"/>
            <a:ext cx="2493645" cy="1642110"/>
          </a:xfrm>
          <a:custGeom>
            <a:avLst/>
            <a:gdLst/>
            <a:ahLst/>
            <a:cxnLst/>
            <a:rect l="l" t="t" r="r" b="b"/>
            <a:pathLst>
              <a:path w="2493645" h="1642110">
                <a:moveTo>
                  <a:pt x="2493505" y="0"/>
                </a:moveTo>
                <a:lnTo>
                  <a:pt x="0" y="0"/>
                </a:lnTo>
                <a:lnTo>
                  <a:pt x="0" y="1482890"/>
                </a:lnTo>
                <a:lnTo>
                  <a:pt x="2480" y="1574674"/>
                </a:lnTo>
                <a:lnTo>
                  <a:pt x="19845" y="1621807"/>
                </a:lnTo>
                <a:lnTo>
                  <a:pt x="66978" y="1639172"/>
                </a:lnTo>
                <a:lnTo>
                  <a:pt x="158762" y="1641652"/>
                </a:lnTo>
                <a:lnTo>
                  <a:pt x="2334755" y="1641652"/>
                </a:lnTo>
                <a:lnTo>
                  <a:pt x="2426532" y="1639172"/>
                </a:lnTo>
                <a:lnTo>
                  <a:pt x="2473661" y="1621807"/>
                </a:lnTo>
                <a:lnTo>
                  <a:pt x="2491024" y="1574674"/>
                </a:lnTo>
                <a:lnTo>
                  <a:pt x="2493505" y="1482890"/>
                </a:lnTo>
                <a:lnTo>
                  <a:pt x="2493505" y="0"/>
                </a:lnTo>
                <a:close/>
              </a:path>
            </a:pathLst>
          </a:custGeom>
          <a:solidFill>
            <a:srgbClr val="E3EF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1"/>
          <p:cNvSpPr txBox="1"/>
          <p:nvPr/>
        </p:nvSpPr>
        <p:spPr>
          <a:xfrm>
            <a:off x="9655051" y="3953277"/>
            <a:ext cx="2138045" cy="37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88595">
              <a:lnSpc>
                <a:spcPct val="106100"/>
              </a:lnSpc>
            </a:pPr>
            <a:r>
              <a:rPr sz="1100" spc="-60" dirty="0">
                <a:latin typeface="Arial"/>
                <a:cs typeface="Arial"/>
              </a:rPr>
              <a:t>Dans </a:t>
            </a:r>
            <a:r>
              <a:rPr sz="1100" spc="-55" dirty="0">
                <a:latin typeface="Arial"/>
                <a:cs typeface="Arial"/>
              </a:rPr>
              <a:t>les </a:t>
            </a:r>
            <a:r>
              <a:rPr sz="1100" spc="-70" dirty="0">
                <a:latin typeface="Arial"/>
                <a:cs typeface="Arial"/>
              </a:rPr>
              <a:t>autres </a:t>
            </a:r>
            <a:r>
              <a:rPr sz="1100" spc="-55" dirty="0">
                <a:latin typeface="Arial"/>
                <a:cs typeface="Arial"/>
              </a:rPr>
              <a:t>cas que </a:t>
            </a:r>
            <a:r>
              <a:rPr sz="1100" spc="-40" dirty="0">
                <a:latin typeface="Arial"/>
                <a:cs typeface="Arial"/>
              </a:rPr>
              <a:t>le </a:t>
            </a:r>
            <a:r>
              <a:rPr sz="1100" spc="-55" dirty="0">
                <a:latin typeface="Arial"/>
                <a:cs typeface="Arial"/>
              </a:rPr>
              <a:t>cas </a:t>
            </a:r>
            <a:r>
              <a:rPr sz="1100" spc="-80" dirty="0">
                <a:latin typeface="Arial"/>
                <a:cs typeface="Arial"/>
              </a:rPr>
              <a:t>4,  </a:t>
            </a:r>
            <a:r>
              <a:rPr sz="1100" spc="-60" dirty="0">
                <a:latin typeface="Arial"/>
                <a:cs typeface="Arial"/>
              </a:rPr>
              <a:t>sous</a:t>
            </a:r>
            <a:r>
              <a:rPr sz="1100" spc="-170" dirty="0">
                <a:latin typeface="Arial"/>
                <a:cs typeface="Arial"/>
              </a:rPr>
              <a:t> </a:t>
            </a:r>
            <a:r>
              <a:rPr sz="1100" spc="-70" dirty="0">
                <a:latin typeface="Arial"/>
                <a:cs typeface="Arial"/>
              </a:rPr>
              <a:t>réserve</a:t>
            </a:r>
            <a:r>
              <a:rPr sz="1100" spc="-170" dirty="0">
                <a:latin typeface="Arial"/>
                <a:cs typeface="Arial"/>
              </a:rPr>
              <a:t> </a:t>
            </a:r>
            <a:r>
              <a:rPr sz="1100" spc="-70" dirty="0">
                <a:latin typeface="Arial"/>
                <a:cs typeface="Arial"/>
              </a:rPr>
              <a:t>d’accord</a:t>
            </a:r>
            <a:r>
              <a:rPr sz="1100" spc="-170" dirty="0">
                <a:latin typeface="Arial"/>
                <a:cs typeface="Arial"/>
              </a:rPr>
              <a:t> </a:t>
            </a:r>
            <a:r>
              <a:rPr sz="1100" spc="-40" dirty="0">
                <a:latin typeface="Arial"/>
                <a:cs typeface="Arial"/>
              </a:rPr>
              <a:t>de</a:t>
            </a:r>
            <a:r>
              <a:rPr sz="1100" spc="-170" dirty="0">
                <a:latin typeface="Arial"/>
                <a:cs typeface="Arial"/>
              </a:rPr>
              <a:t> </a:t>
            </a:r>
            <a:r>
              <a:rPr sz="1100" spc="-75" dirty="0">
                <a:latin typeface="Arial"/>
                <a:cs typeface="Arial"/>
              </a:rPr>
              <a:t>l’exploitant</a:t>
            </a:r>
            <a:r>
              <a:rPr sz="1100" spc="-170" dirty="0">
                <a:latin typeface="Arial"/>
                <a:cs typeface="Arial"/>
              </a:rPr>
              <a:t> </a:t>
            </a:r>
            <a:r>
              <a:rPr sz="1100" spc="-80" dirty="0">
                <a:latin typeface="Arial"/>
                <a:cs typeface="Arial"/>
              </a:rPr>
              <a:t>lors</a:t>
            </a:r>
            <a:endParaRPr sz="1100">
              <a:latin typeface="Arial"/>
              <a:cs typeface="Arial"/>
            </a:endParaRPr>
          </a:p>
        </p:txBody>
      </p:sp>
      <p:sp>
        <p:nvSpPr>
          <p:cNvPr id="53" name="object 52"/>
          <p:cNvSpPr txBox="1"/>
          <p:nvPr/>
        </p:nvSpPr>
        <p:spPr>
          <a:xfrm>
            <a:off x="9608484" y="4308877"/>
            <a:ext cx="2231390" cy="11607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06100"/>
              </a:lnSpc>
            </a:pPr>
            <a:r>
              <a:rPr sz="1100" spc="-60" dirty="0">
                <a:latin typeface="Arial"/>
                <a:cs typeface="Arial"/>
              </a:rPr>
              <a:t>d’un</a:t>
            </a:r>
            <a:r>
              <a:rPr sz="1100" spc="-170" dirty="0">
                <a:latin typeface="Arial"/>
                <a:cs typeface="Arial"/>
              </a:rPr>
              <a:t> </a:t>
            </a:r>
            <a:r>
              <a:rPr sz="1100" spc="-70" dirty="0">
                <a:latin typeface="Arial"/>
                <a:cs typeface="Arial"/>
              </a:rPr>
              <a:t>contact</a:t>
            </a:r>
            <a:r>
              <a:rPr sz="1100" spc="-170" dirty="0">
                <a:latin typeface="Arial"/>
                <a:cs typeface="Arial"/>
              </a:rPr>
              <a:t> </a:t>
            </a:r>
            <a:r>
              <a:rPr sz="1100" spc="-75" dirty="0">
                <a:latin typeface="Arial"/>
                <a:cs typeface="Arial"/>
              </a:rPr>
              <a:t>téléphonique,</a:t>
            </a:r>
            <a:r>
              <a:rPr sz="1100" spc="-175" dirty="0">
                <a:latin typeface="Arial"/>
                <a:cs typeface="Arial"/>
              </a:rPr>
              <a:t> </a:t>
            </a:r>
            <a:r>
              <a:rPr sz="1100" spc="-65" dirty="0">
                <a:latin typeface="Arial"/>
                <a:cs typeface="Arial"/>
              </a:rPr>
              <a:t>envoi</a:t>
            </a:r>
            <a:r>
              <a:rPr sz="1100" spc="-170" dirty="0">
                <a:latin typeface="Arial"/>
                <a:cs typeface="Arial"/>
              </a:rPr>
              <a:t> </a:t>
            </a:r>
            <a:r>
              <a:rPr sz="1100" spc="-60" dirty="0">
                <a:latin typeface="Arial"/>
                <a:cs typeface="Arial"/>
              </a:rPr>
              <a:t>d’un</a:t>
            </a:r>
            <a:r>
              <a:rPr sz="1100" spc="-225" dirty="0">
                <a:latin typeface="Arial"/>
                <a:cs typeface="Arial"/>
              </a:rPr>
              <a:t> </a:t>
            </a:r>
            <a:r>
              <a:rPr sz="1100" spc="-110" dirty="0">
                <a:latin typeface="Arial"/>
                <a:cs typeface="Arial"/>
              </a:rPr>
              <a:t>ATU  </a:t>
            </a:r>
            <a:r>
              <a:rPr sz="1100" spc="-75" dirty="0">
                <a:latin typeface="Arial"/>
                <a:cs typeface="Arial"/>
              </a:rPr>
              <a:t>dématérialisé</a:t>
            </a:r>
            <a:r>
              <a:rPr sz="1100" spc="-180" dirty="0">
                <a:latin typeface="Arial"/>
                <a:cs typeface="Arial"/>
              </a:rPr>
              <a:t> </a:t>
            </a:r>
            <a:r>
              <a:rPr sz="1100" spc="-60" dirty="0">
                <a:latin typeface="Arial"/>
                <a:cs typeface="Arial"/>
              </a:rPr>
              <a:t>avec</a:t>
            </a:r>
            <a:r>
              <a:rPr sz="1100" spc="-180" dirty="0">
                <a:latin typeface="Arial"/>
                <a:cs typeface="Arial"/>
              </a:rPr>
              <a:t> </a:t>
            </a:r>
            <a:r>
              <a:rPr sz="1100" spc="-60" dirty="0">
                <a:latin typeface="Arial"/>
                <a:cs typeface="Arial"/>
              </a:rPr>
              <a:t>date</a:t>
            </a:r>
            <a:r>
              <a:rPr sz="1100" spc="-180" dirty="0">
                <a:latin typeface="Arial"/>
                <a:cs typeface="Arial"/>
              </a:rPr>
              <a:t> </a:t>
            </a:r>
            <a:r>
              <a:rPr sz="1100" spc="-40" dirty="0">
                <a:latin typeface="Arial"/>
                <a:cs typeface="Arial"/>
              </a:rPr>
              <a:t>et</a:t>
            </a:r>
            <a:r>
              <a:rPr sz="1100" spc="-180" dirty="0">
                <a:latin typeface="Arial"/>
                <a:cs typeface="Arial"/>
              </a:rPr>
              <a:t> </a:t>
            </a:r>
            <a:r>
              <a:rPr sz="1100" spc="-80" dirty="0">
                <a:latin typeface="Arial"/>
                <a:cs typeface="Arial"/>
              </a:rPr>
              <a:t>heure</a:t>
            </a:r>
            <a:endParaRPr sz="1100">
              <a:latin typeface="Arial"/>
              <a:cs typeface="Arial"/>
            </a:endParaRPr>
          </a:p>
          <a:p>
            <a:pPr marL="485775" marR="478155" algn="ctr">
              <a:lnSpc>
                <a:spcPct val="106100"/>
              </a:lnSpc>
            </a:pPr>
            <a:r>
              <a:rPr sz="1100" spc="-40" dirty="0">
                <a:latin typeface="Arial"/>
                <a:cs typeface="Arial"/>
              </a:rPr>
              <a:t>du</a:t>
            </a:r>
            <a:r>
              <a:rPr sz="1100" spc="-195" dirty="0">
                <a:latin typeface="Arial"/>
                <a:cs typeface="Arial"/>
              </a:rPr>
              <a:t> </a:t>
            </a:r>
            <a:r>
              <a:rPr sz="1100" spc="-70" dirty="0">
                <a:latin typeface="Arial"/>
                <a:cs typeface="Arial"/>
              </a:rPr>
              <a:t>contact</a:t>
            </a:r>
            <a:r>
              <a:rPr sz="1100" spc="-195" dirty="0">
                <a:latin typeface="Arial"/>
                <a:cs typeface="Arial"/>
              </a:rPr>
              <a:t> </a:t>
            </a:r>
            <a:r>
              <a:rPr sz="1100" spc="-80" dirty="0">
                <a:latin typeface="Arial"/>
                <a:cs typeface="Arial"/>
              </a:rPr>
              <a:t>téléphonique  </a:t>
            </a:r>
            <a:r>
              <a:rPr sz="1100" spc="-70" dirty="0">
                <a:latin typeface="Arial"/>
                <a:cs typeface="Arial"/>
              </a:rPr>
              <a:t>Réponse</a:t>
            </a:r>
            <a:r>
              <a:rPr sz="1100" spc="-245" dirty="0">
                <a:latin typeface="Arial"/>
                <a:cs typeface="Arial"/>
              </a:rPr>
              <a:t> </a:t>
            </a:r>
            <a:r>
              <a:rPr sz="1100" spc="-80" dirty="0">
                <a:latin typeface="Arial"/>
                <a:cs typeface="Arial"/>
              </a:rPr>
              <a:t>attendue</a:t>
            </a:r>
            <a:endParaRPr sz="1100">
              <a:latin typeface="Arial"/>
              <a:cs typeface="Arial"/>
            </a:endParaRPr>
          </a:p>
          <a:p>
            <a:pPr marL="323850" marR="328295" indent="12065" algn="ctr">
              <a:lnSpc>
                <a:spcPct val="106100"/>
              </a:lnSpc>
              <a:spcBef>
                <a:spcPts val="625"/>
              </a:spcBef>
            </a:pPr>
            <a:r>
              <a:rPr sz="1100" i="1" spc="-80" dirty="0">
                <a:latin typeface="Arial"/>
                <a:cs typeface="Arial"/>
              </a:rPr>
              <a:t>(l’ATU</a:t>
            </a:r>
            <a:r>
              <a:rPr sz="1100" i="1" spc="-175" dirty="0">
                <a:latin typeface="Arial"/>
                <a:cs typeface="Arial"/>
              </a:rPr>
              <a:t> </a:t>
            </a:r>
            <a:r>
              <a:rPr sz="1100" i="1" spc="-60" dirty="0">
                <a:latin typeface="Arial"/>
                <a:cs typeface="Arial"/>
              </a:rPr>
              <a:t>peut</a:t>
            </a:r>
            <a:r>
              <a:rPr sz="1100" i="1" spc="-175" dirty="0">
                <a:latin typeface="Arial"/>
                <a:cs typeface="Arial"/>
              </a:rPr>
              <a:t> </a:t>
            </a:r>
            <a:r>
              <a:rPr sz="1100" i="1" spc="-65" dirty="0">
                <a:latin typeface="Arial"/>
                <a:cs typeface="Arial"/>
              </a:rPr>
              <a:t>aussi</a:t>
            </a:r>
            <a:r>
              <a:rPr sz="1100" i="1" spc="-175" dirty="0">
                <a:latin typeface="Arial"/>
                <a:cs typeface="Arial"/>
              </a:rPr>
              <a:t> </a:t>
            </a:r>
            <a:r>
              <a:rPr sz="1100" i="1" spc="-60" dirty="0">
                <a:latin typeface="Arial"/>
                <a:cs typeface="Arial"/>
              </a:rPr>
              <a:t>être</a:t>
            </a:r>
            <a:r>
              <a:rPr sz="1100" i="1" spc="-175" dirty="0">
                <a:latin typeface="Arial"/>
                <a:cs typeface="Arial"/>
              </a:rPr>
              <a:t> </a:t>
            </a:r>
            <a:r>
              <a:rPr sz="1100" i="1" spc="-80" dirty="0">
                <a:latin typeface="Arial"/>
                <a:cs typeface="Arial"/>
              </a:rPr>
              <a:t>envoyé  </a:t>
            </a:r>
            <a:r>
              <a:rPr sz="1100" i="1" spc="-65" dirty="0">
                <a:latin typeface="Arial"/>
                <a:cs typeface="Arial"/>
              </a:rPr>
              <a:t>avant</a:t>
            </a:r>
            <a:r>
              <a:rPr sz="1100" i="1" spc="-185" dirty="0">
                <a:latin typeface="Arial"/>
                <a:cs typeface="Arial"/>
              </a:rPr>
              <a:t> </a:t>
            </a:r>
            <a:r>
              <a:rPr sz="1100" i="1" spc="-40" dirty="0">
                <a:latin typeface="Arial"/>
                <a:cs typeface="Arial"/>
              </a:rPr>
              <a:t>le</a:t>
            </a:r>
            <a:r>
              <a:rPr sz="1100" i="1" spc="-185" dirty="0">
                <a:latin typeface="Arial"/>
                <a:cs typeface="Arial"/>
              </a:rPr>
              <a:t> </a:t>
            </a:r>
            <a:r>
              <a:rPr sz="1100" i="1" spc="-70" dirty="0">
                <a:latin typeface="Arial"/>
                <a:cs typeface="Arial"/>
              </a:rPr>
              <a:t>contact</a:t>
            </a:r>
            <a:r>
              <a:rPr sz="1100" i="1" spc="-185" dirty="0">
                <a:latin typeface="Arial"/>
                <a:cs typeface="Arial"/>
              </a:rPr>
              <a:t> </a:t>
            </a:r>
            <a:r>
              <a:rPr sz="1100" i="1" spc="-80" dirty="0">
                <a:latin typeface="Arial"/>
                <a:cs typeface="Arial"/>
              </a:rPr>
              <a:t>téléphonique)</a:t>
            </a:r>
            <a:endParaRPr sz="1100">
              <a:latin typeface="Arial"/>
              <a:cs typeface="Arial"/>
            </a:endParaRPr>
          </a:p>
        </p:txBody>
      </p:sp>
      <p:sp>
        <p:nvSpPr>
          <p:cNvPr id="54" name="object 53"/>
          <p:cNvSpPr/>
          <p:nvPr/>
        </p:nvSpPr>
        <p:spPr>
          <a:xfrm>
            <a:off x="9482734" y="3893516"/>
            <a:ext cx="2493645" cy="1642110"/>
          </a:xfrm>
          <a:custGeom>
            <a:avLst/>
            <a:gdLst/>
            <a:ahLst/>
            <a:cxnLst/>
            <a:rect l="l" t="t" r="r" b="b"/>
            <a:pathLst>
              <a:path w="2493645" h="1642110">
                <a:moveTo>
                  <a:pt x="0" y="0"/>
                </a:moveTo>
                <a:lnTo>
                  <a:pt x="0" y="1482890"/>
                </a:lnTo>
                <a:lnTo>
                  <a:pt x="2480" y="1574674"/>
                </a:lnTo>
                <a:lnTo>
                  <a:pt x="19845" y="1621807"/>
                </a:lnTo>
                <a:lnTo>
                  <a:pt x="66978" y="1639172"/>
                </a:lnTo>
                <a:lnTo>
                  <a:pt x="158762" y="1641652"/>
                </a:lnTo>
                <a:lnTo>
                  <a:pt x="2334755" y="1641652"/>
                </a:lnTo>
                <a:lnTo>
                  <a:pt x="2426532" y="1639172"/>
                </a:lnTo>
                <a:lnTo>
                  <a:pt x="2473661" y="1621807"/>
                </a:lnTo>
                <a:lnTo>
                  <a:pt x="2491024" y="1574674"/>
                </a:lnTo>
                <a:lnTo>
                  <a:pt x="2493505" y="1482890"/>
                </a:lnTo>
                <a:lnTo>
                  <a:pt x="2493505" y="0"/>
                </a:lnTo>
                <a:lnTo>
                  <a:pt x="0" y="0"/>
                </a:lnTo>
                <a:close/>
              </a:path>
            </a:pathLst>
          </a:custGeom>
          <a:ln w="3505">
            <a:solidFill>
              <a:srgbClr val="50AE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4"/>
          <p:cNvSpPr/>
          <p:nvPr/>
        </p:nvSpPr>
        <p:spPr>
          <a:xfrm>
            <a:off x="5647857" y="3893516"/>
            <a:ext cx="1652905" cy="772795"/>
          </a:xfrm>
          <a:custGeom>
            <a:avLst/>
            <a:gdLst/>
            <a:ahLst/>
            <a:cxnLst/>
            <a:rect l="l" t="t" r="r" b="b"/>
            <a:pathLst>
              <a:path w="1652904" h="772795">
                <a:moveTo>
                  <a:pt x="1652536" y="0"/>
                </a:moveTo>
                <a:lnTo>
                  <a:pt x="0" y="0"/>
                </a:lnTo>
                <a:lnTo>
                  <a:pt x="0" y="613676"/>
                </a:lnTo>
                <a:lnTo>
                  <a:pt x="2480" y="705461"/>
                </a:lnTo>
                <a:lnTo>
                  <a:pt x="19845" y="752594"/>
                </a:lnTo>
                <a:lnTo>
                  <a:pt x="66978" y="769958"/>
                </a:lnTo>
                <a:lnTo>
                  <a:pt x="158762" y="772439"/>
                </a:lnTo>
                <a:lnTo>
                  <a:pt x="1493786" y="772439"/>
                </a:lnTo>
                <a:lnTo>
                  <a:pt x="1585564" y="769958"/>
                </a:lnTo>
                <a:lnTo>
                  <a:pt x="1632692" y="752594"/>
                </a:lnTo>
                <a:lnTo>
                  <a:pt x="1650056" y="705461"/>
                </a:lnTo>
                <a:lnTo>
                  <a:pt x="1652536" y="613676"/>
                </a:lnTo>
                <a:lnTo>
                  <a:pt x="1652536" y="0"/>
                </a:lnTo>
                <a:close/>
              </a:path>
            </a:pathLst>
          </a:custGeom>
          <a:solidFill>
            <a:srgbClr val="E3EF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5"/>
          <p:cNvSpPr txBox="1"/>
          <p:nvPr/>
        </p:nvSpPr>
        <p:spPr>
          <a:xfrm>
            <a:off x="5810386" y="4002862"/>
            <a:ext cx="1306830" cy="548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9875" marR="262255" indent="92075">
              <a:lnSpc>
                <a:spcPct val="106100"/>
              </a:lnSpc>
            </a:pPr>
            <a:r>
              <a:rPr sz="1100" spc="-85" dirty="0">
                <a:latin typeface="Arial"/>
                <a:cs typeface="Arial"/>
              </a:rPr>
              <a:t>L’exploitant  </a:t>
            </a:r>
            <a:r>
              <a:rPr sz="1100" spc="-40" dirty="0">
                <a:latin typeface="Arial"/>
                <a:cs typeface="Arial"/>
              </a:rPr>
              <a:t>ne</a:t>
            </a:r>
            <a:r>
              <a:rPr sz="1100" spc="-195" dirty="0">
                <a:latin typeface="Arial"/>
                <a:cs typeface="Arial"/>
              </a:rPr>
              <a:t> </a:t>
            </a:r>
            <a:r>
              <a:rPr sz="1100" spc="-70" dirty="0">
                <a:latin typeface="Arial"/>
                <a:cs typeface="Arial"/>
              </a:rPr>
              <a:t>répond</a:t>
            </a:r>
            <a:r>
              <a:rPr sz="1100" spc="-195" dirty="0">
                <a:latin typeface="Arial"/>
                <a:cs typeface="Arial"/>
              </a:rPr>
              <a:t> </a:t>
            </a:r>
            <a:r>
              <a:rPr sz="1100" spc="-80" dirty="0">
                <a:latin typeface="Arial"/>
                <a:cs typeface="Arial"/>
              </a:rPr>
              <a:t>pas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1100" spc="-55" dirty="0">
                <a:latin typeface="Arial"/>
                <a:cs typeface="Arial"/>
              </a:rPr>
              <a:t>sur</a:t>
            </a:r>
            <a:r>
              <a:rPr sz="1100" spc="-180" dirty="0">
                <a:latin typeface="Arial"/>
                <a:cs typeface="Arial"/>
              </a:rPr>
              <a:t> </a:t>
            </a:r>
            <a:r>
              <a:rPr sz="1100" spc="-40" dirty="0">
                <a:latin typeface="Arial"/>
                <a:cs typeface="Arial"/>
              </a:rPr>
              <a:t>le</a:t>
            </a:r>
            <a:r>
              <a:rPr sz="1100" spc="-180" dirty="0">
                <a:latin typeface="Arial"/>
                <a:cs typeface="Arial"/>
              </a:rPr>
              <a:t> </a:t>
            </a:r>
            <a:r>
              <a:rPr sz="1100" spc="-70" dirty="0">
                <a:latin typeface="Arial"/>
                <a:cs typeface="Arial"/>
              </a:rPr>
              <a:t>numéro</a:t>
            </a:r>
            <a:r>
              <a:rPr sz="1100" spc="-180" dirty="0">
                <a:latin typeface="Arial"/>
                <a:cs typeface="Arial"/>
              </a:rPr>
              <a:t> </a:t>
            </a:r>
            <a:r>
              <a:rPr sz="1100" spc="-80" dirty="0">
                <a:latin typeface="Arial"/>
                <a:cs typeface="Arial"/>
              </a:rPr>
              <a:t>d’urgence</a:t>
            </a:r>
            <a:endParaRPr sz="1100">
              <a:latin typeface="Arial"/>
              <a:cs typeface="Arial"/>
            </a:endParaRPr>
          </a:p>
        </p:txBody>
      </p:sp>
      <p:sp>
        <p:nvSpPr>
          <p:cNvPr id="57" name="object 56"/>
          <p:cNvSpPr/>
          <p:nvPr/>
        </p:nvSpPr>
        <p:spPr>
          <a:xfrm>
            <a:off x="5647857" y="3893516"/>
            <a:ext cx="1652905" cy="772795"/>
          </a:xfrm>
          <a:custGeom>
            <a:avLst/>
            <a:gdLst/>
            <a:ahLst/>
            <a:cxnLst/>
            <a:rect l="l" t="t" r="r" b="b"/>
            <a:pathLst>
              <a:path w="1652904" h="772795">
                <a:moveTo>
                  <a:pt x="0" y="0"/>
                </a:moveTo>
                <a:lnTo>
                  <a:pt x="0" y="613676"/>
                </a:lnTo>
                <a:lnTo>
                  <a:pt x="2480" y="705461"/>
                </a:lnTo>
                <a:lnTo>
                  <a:pt x="19845" y="752594"/>
                </a:lnTo>
                <a:lnTo>
                  <a:pt x="66978" y="769958"/>
                </a:lnTo>
                <a:lnTo>
                  <a:pt x="158762" y="772439"/>
                </a:lnTo>
                <a:lnTo>
                  <a:pt x="1493786" y="772439"/>
                </a:lnTo>
                <a:lnTo>
                  <a:pt x="1585564" y="769958"/>
                </a:lnTo>
                <a:lnTo>
                  <a:pt x="1632692" y="752594"/>
                </a:lnTo>
                <a:lnTo>
                  <a:pt x="1650056" y="705461"/>
                </a:lnTo>
                <a:lnTo>
                  <a:pt x="1652536" y="613676"/>
                </a:lnTo>
                <a:lnTo>
                  <a:pt x="1652536" y="0"/>
                </a:lnTo>
                <a:lnTo>
                  <a:pt x="0" y="0"/>
                </a:lnTo>
                <a:close/>
              </a:path>
            </a:pathLst>
          </a:custGeom>
          <a:ln w="3505">
            <a:solidFill>
              <a:srgbClr val="50AE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7"/>
          <p:cNvSpPr/>
          <p:nvPr/>
        </p:nvSpPr>
        <p:spPr>
          <a:xfrm>
            <a:off x="7575548" y="3893516"/>
            <a:ext cx="1652905" cy="970915"/>
          </a:xfrm>
          <a:custGeom>
            <a:avLst/>
            <a:gdLst/>
            <a:ahLst/>
            <a:cxnLst/>
            <a:rect l="l" t="t" r="r" b="b"/>
            <a:pathLst>
              <a:path w="1652904" h="970914">
                <a:moveTo>
                  <a:pt x="1652536" y="0"/>
                </a:moveTo>
                <a:lnTo>
                  <a:pt x="0" y="0"/>
                </a:lnTo>
                <a:lnTo>
                  <a:pt x="0" y="812126"/>
                </a:lnTo>
                <a:lnTo>
                  <a:pt x="2480" y="903911"/>
                </a:lnTo>
                <a:lnTo>
                  <a:pt x="19845" y="951044"/>
                </a:lnTo>
                <a:lnTo>
                  <a:pt x="66978" y="968408"/>
                </a:lnTo>
                <a:lnTo>
                  <a:pt x="158762" y="970889"/>
                </a:lnTo>
                <a:lnTo>
                  <a:pt x="1493786" y="970889"/>
                </a:lnTo>
                <a:lnTo>
                  <a:pt x="1585564" y="968408"/>
                </a:lnTo>
                <a:lnTo>
                  <a:pt x="1632692" y="951044"/>
                </a:lnTo>
                <a:lnTo>
                  <a:pt x="1650056" y="903911"/>
                </a:lnTo>
                <a:lnTo>
                  <a:pt x="1652536" y="812126"/>
                </a:lnTo>
                <a:lnTo>
                  <a:pt x="1652536" y="0"/>
                </a:lnTo>
                <a:close/>
              </a:path>
            </a:pathLst>
          </a:custGeom>
          <a:solidFill>
            <a:srgbClr val="E3EF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8"/>
          <p:cNvSpPr txBox="1"/>
          <p:nvPr/>
        </p:nvSpPr>
        <p:spPr>
          <a:xfrm>
            <a:off x="7739102" y="4023413"/>
            <a:ext cx="1304925" cy="3600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100" spc="-60" dirty="0">
                <a:latin typeface="Arial"/>
                <a:cs typeface="Arial"/>
              </a:rPr>
              <a:t>Dans</a:t>
            </a:r>
            <a:r>
              <a:rPr sz="1100" spc="-204" dirty="0">
                <a:latin typeface="Arial"/>
                <a:cs typeface="Arial"/>
              </a:rPr>
              <a:t> </a:t>
            </a:r>
            <a:r>
              <a:rPr sz="1100" spc="-40" dirty="0">
                <a:latin typeface="Arial"/>
                <a:cs typeface="Arial"/>
              </a:rPr>
              <a:t>le</a:t>
            </a:r>
            <a:r>
              <a:rPr sz="1100" spc="-204" dirty="0">
                <a:latin typeface="Arial"/>
                <a:cs typeface="Arial"/>
              </a:rPr>
              <a:t> </a:t>
            </a:r>
            <a:r>
              <a:rPr sz="1100" spc="-80" dirty="0">
                <a:latin typeface="Arial"/>
                <a:cs typeface="Arial"/>
              </a:rPr>
              <a:t>cas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"/>
              </a:spcBef>
            </a:pPr>
            <a:r>
              <a:rPr sz="1100" spc="-40" dirty="0">
                <a:latin typeface="Arial"/>
                <a:cs typeface="Arial"/>
              </a:rPr>
              <a:t>de</a:t>
            </a:r>
            <a:r>
              <a:rPr sz="1100" spc="-170" dirty="0">
                <a:latin typeface="Arial"/>
                <a:cs typeface="Arial"/>
              </a:rPr>
              <a:t> </a:t>
            </a:r>
            <a:r>
              <a:rPr sz="1100" spc="-70" dirty="0">
                <a:latin typeface="Arial"/>
                <a:cs typeface="Arial"/>
              </a:rPr>
              <a:t>travaux</a:t>
            </a:r>
            <a:r>
              <a:rPr sz="1100" spc="-17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&gt;</a:t>
            </a:r>
            <a:r>
              <a:rPr sz="1100" spc="-17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à</a:t>
            </a:r>
            <a:r>
              <a:rPr sz="1100" spc="-170" dirty="0">
                <a:latin typeface="Arial"/>
                <a:cs typeface="Arial"/>
              </a:rPr>
              <a:t> </a:t>
            </a:r>
            <a:r>
              <a:rPr sz="1100" spc="-40" dirty="0">
                <a:latin typeface="Arial"/>
                <a:cs typeface="Arial"/>
              </a:rPr>
              <a:t>24</a:t>
            </a:r>
            <a:r>
              <a:rPr sz="1100" spc="-170" dirty="0">
                <a:latin typeface="Arial"/>
                <a:cs typeface="Arial"/>
              </a:rPr>
              <a:t> </a:t>
            </a:r>
            <a:r>
              <a:rPr sz="1100" spc="-40" dirty="0">
                <a:latin typeface="Arial"/>
                <a:cs typeface="Arial"/>
              </a:rPr>
              <a:t>h,</a:t>
            </a:r>
            <a:r>
              <a:rPr sz="1100" spc="-170" dirty="0">
                <a:latin typeface="Arial"/>
                <a:cs typeface="Arial"/>
              </a:rPr>
              <a:t> </a:t>
            </a:r>
            <a:r>
              <a:rPr sz="1100" spc="-40" dirty="0">
                <a:latin typeface="Arial"/>
                <a:cs typeface="Arial"/>
              </a:rPr>
              <a:t>et</a:t>
            </a:r>
            <a:r>
              <a:rPr sz="1100" spc="-170" dirty="0">
                <a:latin typeface="Arial"/>
                <a:cs typeface="Arial"/>
              </a:rPr>
              <a:t> </a:t>
            </a:r>
            <a:r>
              <a:rPr sz="1100" spc="-80" dirty="0">
                <a:latin typeface="Arial"/>
                <a:cs typeface="Arial"/>
              </a:rPr>
              <a:t>si</a:t>
            </a:r>
            <a:endParaRPr sz="1100">
              <a:latin typeface="Arial"/>
              <a:cs typeface="Arial"/>
            </a:endParaRPr>
          </a:p>
        </p:txBody>
      </p:sp>
      <p:sp>
        <p:nvSpPr>
          <p:cNvPr id="60" name="object 59"/>
          <p:cNvSpPr txBox="1"/>
          <p:nvPr/>
        </p:nvSpPr>
        <p:spPr>
          <a:xfrm>
            <a:off x="7588413" y="4368787"/>
            <a:ext cx="1606550" cy="37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08585">
              <a:lnSpc>
                <a:spcPct val="106100"/>
              </a:lnSpc>
            </a:pPr>
            <a:r>
              <a:rPr sz="1100" spc="-70" dirty="0">
                <a:latin typeface="Arial"/>
                <a:cs typeface="Arial"/>
              </a:rPr>
              <a:t>réseau sensible </a:t>
            </a:r>
            <a:r>
              <a:rPr sz="1100" spc="-65" dirty="0">
                <a:latin typeface="Arial"/>
                <a:cs typeface="Arial"/>
              </a:rPr>
              <a:t>autre </a:t>
            </a:r>
            <a:r>
              <a:rPr sz="1100" spc="-80" dirty="0">
                <a:latin typeface="Arial"/>
                <a:cs typeface="Arial"/>
              </a:rPr>
              <a:t>que  </a:t>
            </a:r>
            <a:r>
              <a:rPr sz="1100" spc="-60" dirty="0">
                <a:latin typeface="Arial"/>
                <a:cs typeface="Arial"/>
              </a:rPr>
              <a:t>TMD,</a:t>
            </a:r>
            <a:r>
              <a:rPr sz="1100" spc="-170" dirty="0">
                <a:latin typeface="Arial"/>
                <a:cs typeface="Arial"/>
              </a:rPr>
              <a:t> </a:t>
            </a:r>
            <a:r>
              <a:rPr sz="1100" spc="-75" dirty="0">
                <a:latin typeface="Arial"/>
                <a:cs typeface="Arial"/>
              </a:rPr>
              <a:t>initiative</a:t>
            </a:r>
            <a:r>
              <a:rPr sz="1100" spc="-170" dirty="0">
                <a:latin typeface="Arial"/>
                <a:cs typeface="Arial"/>
              </a:rPr>
              <a:t> </a:t>
            </a:r>
            <a:r>
              <a:rPr sz="1100" spc="-40" dirty="0">
                <a:latin typeface="Arial"/>
                <a:cs typeface="Arial"/>
              </a:rPr>
              <a:t>de</a:t>
            </a:r>
            <a:r>
              <a:rPr sz="1100" spc="-170" dirty="0">
                <a:latin typeface="Arial"/>
                <a:cs typeface="Arial"/>
              </a:rPr>
              <a:t> </a:t>
            </a:r>
            <a:r>
              <a:rPr sz="1100" spc="-65" dirty="0">
                <a:latin typeface="Arial"/>
                <a:cs typeface="Arial"/>
              </a:rPr>
              <a:t>faire</a:t>
            </a:r>
            <a:r>
              <a:rPr sz="1100" spc="-175" dirty="0">
                <a:latin typeface="Arial"/>
                <a:cs typeface="Arial"/>
              </a:rPr>
              <a:t> </a:t>
            </a:r>
            <a:r>
              <a:rPr sz="1100" spc="-40" dirty="0">
                <a:latin typeface="Arial"/>
                <a:cs typeface="Arial"/>
              </a:rPr>
              <a:t>un</a:t>
            </a:r>
            <a:r>
              <a:rPr sz="1100" spc="-225" dirty="0">
                <a:latin typeface="Arial"/>
                <a:cs typeface="Arial"/>
              </a:rPr>
              <a:t> </a:t>
            </a:r>
            <a:r>
              <a:rPr sz="1100" spc="-110" dirty="0">
                <a:latin typeface="Arial"/>
                <a:cs typeface="Arial"/>
              </a:rPr>
              <a:t>ATU</a:t>
            </a:r>
            <a:endParaRPr sz="1100">
              <a:latin typeface="Arial"/>
              <a:cs typeface="Arial"/>
            </a:endParaRPr>
          </a:p>
        </p:txBody>
      </p:sp>
      <p:sp>
        <p:nvSpPr>
          <p:cNvPr id="61" name="object 60"/>
          <p:cNvSpPr/>
          <p:nvPr/>
        </p:nvSpPr>
        <p:spPr>
          <a:xfrm>
            <a:off x="7575548" y="3893516"/>
            <a:ext cx="1652905" cy="970915"/>
          </a:xfrm>
          <a:custGeom>
            <a:avLst/>
            <a:gdLst/>
            <a:ahLst/>
            <a:cxnLst/>
            <a:rect l="l" t="t" r="r" b="b"/>
            <a:pathLst>
              <a:path w="1652904" h="970914">
                <a:moveTo>
                  <a:pt x="0" y="0"/>
                </a:moveTo>
                <a:lnTo>
                  <a:pt x="0" y="812126"/>
                </a:lnTo>
                <a:lnTo>
                  <a:pt x="2480" y="903911"/>
                </a:lnTo>
                <a:lnTo>
                  <a:pt x="19845" y="951044"/>
                </a:lnTo>
                <a:lnTo>
                  <a:pt x="66978" y="968408"/>
                </a:lnTo>
                <a:lnTo>
                  <a:pt x="158762" y="970889"/>
                </a:lnTo>
                <a:lnTo>
                  <a:pt x="1493786" y="970889"/>
                </a:lnTo>
                <a:lnTo>
                  <a:pt x="1585564" y="968408"/>
                </a:lnTo>
                <a:lnTo>
                  <a:pt x="1632692" y="951044"/>
                </a:lnTo>
                <a:lnTo>
                  <a:pt x="1650056" y="903911"/>
                </a:lnTo>
                <a:lnTo>
                  <a:pt x="1652536" y="812126"/>
                </a:lnTo>
                <a:lnTo>
                  <a:pt x="1652536" y="0"/>
                </a:lnTo>
                <a:lnTo>
                  <a:pt x="0" y="0"/>
                </a:lnTo>
                <a:close/>
              </a:path>
            </a:pathLst>
          </a:custGeom>
          <a:ln w="3505">
            <a:solidFill>
              <a:srgbClr val="50AE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1"/>
          <p:cNvSpPr/>
          <p:nvPr/>
        </p:nvSpPr>
        <p:spPr>
          <a:xfrm>
            <a:off x="3675853" y="5166004"/>
            <a:ext cx="1652905" cy="1012825"/>
          </a:xfrm>
          <a:custGeom>
            <a:avLst/>
            <a:gdLst/>
            <a:ahLst/>
            <a:cxnLst/>
            <a:rect l="l" t="t" r="r" b="b"/>
            <a:pathLst>
              <a:path w="1652904" h="1012825">
                <a:moveTo>
                  <a:pt x="1652536" y="0"/>
                </a:moveTo>
                <a:lnTo>
                  <a:pt x="0" y="0"/>
                </a:lnTo>
                <a:lnTo>
                  <a:pt x="0" y="853770"/>
                </a:lnTo>
                <a:lnTo>
                  <a:pt x="2480" y="945554"/>
                </a:lnTo>
                <a:lnTo>
                  <a:pt x="19845" y="992687"/>
                </a:lnTo>
                <a:lnTo>
                  <a:pt x="66978" y="1010052"/>
                </a:lnTo>
                <a:lnTo>
                  <a:pt x="158762" y="1012532"/>
                </a:lnTo>
                <a:lnTo>
                  <a:pt x="1493786" y="1012532"/>
                </a:lnTo>
                <a:lnTo>
                  <a:pt x="1585564" y="1010052"/>
                </a:lnTo>
                <a:lnTo>
                  <a:pt x="1632692" y="992687"/>
                </a:lnTo>
                <a:lnTo>
                  <a:pt x="1650056" y="945554"/>
                </a:lnTo>
                <a:lnTo>
                  <a:pt x="1652536" y="853770"/>
                </a:lnTo>
                <a:lnTo>
                  <a:pt x="1652536" y="0"/>
                </a:lnTo>
                <a:close/>
              </a:path>
            </a:pathLst>
          </a:custGeom>
          <a:solidFill>
            <a:srgbClr val="E8D2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2"/>
          <p:cNvSpPr txBox="1"/>
          <p:nvPr/>
        </p:nvSpPr>
        <p:spPr>
          <a:xfrm>
            <a:off x="3837584" y="5138920"/>
            <a:ext cx="1308735" cy="1071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100" spc="-80" dirty="0">
                <a:latin typeface="Arial"/>
                <a:cs typeface="Arial"/>
              </a:rPr>
              <a:t>Démarrage</a:t>
            </a:r>
            <a:endParaRPr sz="1100">
              <a:latin typeface="Arial"/>
              <a:cs typeface="Arial"/>
            </a:endParaRPr>
          </a:p>
          <a:p>
            <a:pPr marL="12065" marR="5080" indent="-635" algn="ctr">
              <a:lnSpc>
                <a:spcPct val="106100"/>
              </a:lnSpc>
            </a:pPr>
            <a:r>
              <a:rPr sz="1100" spc="-55" dirty="0">
                <a:latin typeface="Arial"/>
                <a:cs typeface="Arial"/>
              </a:rPr>
              <a:t>des</a:t>
            </a:r>
            <a:r>
              <a:rPr sz="1100" spc="-175" dirty="0">
                <a:latin typeface="Arial"/>
                <a:cs typeface="Arial"/>
              </a:rPr>
              <a:t> </a:t>
            </a:r>
            <a:r>
              <a:rPr sz="1100" spc="-70" dirty="0">
                <a:latin typeface="Arial"/>
                <a:cs typeface="Arial"/>
              </a:rPr>
              <a:t>travaux</a:t>
            </a:r>
            <a:r>
              <a:rPr sz="1100" spc="-180" dirty="0">
                <a:latin typeface="Arial"/>
                <a:cs typeface="Arial"/>
              </a:rPr>
              <a:t> </a:t>
            </a:r>
            <a:r>
              <a:rPr sz="1100" spc="-40" dirty="0">
                <a:latin typeface="Arial"/>
                <a:cs typeface="Arial"/>
              </a:rPr>
              <a:t>en</a:t>
            </a:r>
            <a:r>
              <a:rPr sz="1100" spc="-175" dirty="0">
                <a:latin typeface="Arial"/>
                <a:cs typeface="Arial"/>
              </a:rPr>
              <a:t> </a:t>
            </a:r>
            <a:r>
              <a:rPr sz="1100" spc="-80" dirty="0">
                <a:latin typeface="Arial"/>
                <a:cs typeface="Arial"/>
              </a:rPr>
              <a:t>prenant  </a:t>
            </a:r>
            <a:r>
              <a:rPr sz="1100" spc="-40" dirty="0">
                <a:latin typeface="Arial"/>
                <a:cs typeface="Arial"/>
              </a:rPr>
              <a:t>en</a:t>
            </a:r>
            <a:r>
              <a:rPr sz="1100" spc="-175" dirty="0">
                <a:latin typeface="Arial"/>
                <a:cs typeface="Arial"/>
              </a:rPr>
              <a:t> </a:t>
            </a:r>
            <a:r>
              <a:rPr sz="1100" spc="-70" dirty="0">
                <a:latin typeface="Arial"/>
                <a:cs typeface="Arial"/>
              </a:rPr>
              <a:t>compte</a:t>
            </a:r>
            <a:r>
              <a:rPr sz="1100" spc="-175" dirty="0">
                <a:latin typeface="Arial"/>
                <a:cs typeface="Arial"/>
              </a:rPr>
              <a:t> </a:t>
            </a:r>
            <a:r>
              <a:rPr sz="1100" spc="-40" dirty="0">
                <a:latin typeface="Arial"/>
                <a:cs typeface="Arial"/>
              </a:rPr>
              <a:t>la</a:t>
            </a:r>
            <a:r>
              <a:rPr sz="1100" spc="-175" dirty="0">
                <a:latin typeface="Arial"/>
                <a:cs typeface="Arial"/>
              </a:rPr>
              <a:t> </a:t>
            </a:r>
            <a:r>
              <a:rPr sz="1100" b="1" spc="-80" dirty="0">
                <a:latin typeface="Arial"/>
                <a:cs typeface="Arial"/>
              </a:rPr>
              <a:t>présence  </a:t>
            </a:r>
            <a:r>
              <a:rPr sz="1100" b="1" spc="-55" dirty="0">
                <a:latin typeface="Arial"/>
                <a:cs typeface="Arial"/>
              </a:rPr>
              <a:t>des</a:t>
            </a:r>
            <a:r>
              <a:rPr sz="1100" b="1" spc="-175" dirty="0">
                <a:latin typeface="Arial"/>
                <a:cs typeface="Arial"/>
              </a:rPr>
              <a:t> </a:t>
            </a:r>
            <a:r>
              <a:rPr sz="1100" b="1" spc="-70" dirty="0">
                <a:latin typeface="Arial"/>
                <a:cs typeface="Arial"/>
              </a:rPr>
              <a:t>réseaux</a:t>
            </a:r>
            <a:r>
              <a:rPr sz="1100" b="1" spc="-175" dirty="0">
                <a:latin typeface="Arial"/>
                <a:cs typeface="Arial"/>
              </a:rPr>
              <a:t> </a:t>
            </a:r>
            <a:r>
              <a:rPr sz="1100" b="1" spc="-65" dirty="0">
                <a:latin typeface="Arial"/>
                <a:cs typeface="Arial"/>
              </a:rPr>
              <a:t>selon</a:t>
            </a:r>
            <a:r>
              <a:rPr sz="1100" b="1" spc="-175" dirty="0">
                <a:latin typeface="Arial"/>
                <a:cs typeface="Arial"/>
              </a:rPr>
              <a:t> </a:t>
            </a:r>
            <a:r>
              <a:rPr sz="1100" b="1" spc="-80" dirty="0">
                <a:latin typeface="Arial"/>
                <a:cs typeface="Arial"/>
              </a:rPr>
              <a:t>les  </a:t>
            </a:r>
            <a:r>
              <a:rPr sz="1100" b="1" spc="-75" dirty="0">
                <a:latin typeface="Arial"/>
                <a:cs typeface="Arial"/>
              </a:rPr>
              <a:t>informations</a:t>
            </a:r>
            <a:r>
              <a:rPr sz="1100" b="1" spc="-190" dirty="0">
                <a:latin typeface="Arial"/>
                <a:cs typeface="Arial"/>
              </a:rPr>
              <a:t> </a:t>
            </a:r>
            <a:r>
              <a:rPr sz="1100" spc="-70" dirty="0">
                <a:latin typeface="Arial"/>
                <a:cs typeface="Arial"/>
              </a:rPr>
              <a:t>reçues</a:t>
            </a:r>
            <a:r>
              <a:rPr sz="1100" spc="-185" dirty="0">
                <a:latin typeface="Arial"/>
                <a:cs typeface="Arial"/>
              </a:rPr>
              <a:t> </a:t>
            </a:r>
            <a:r>
              <a:rPr sz="1100" spc="-80" dirty="0">
                <a:latin typeface="Arial"/>
                <a:cs typeface="Arial"/>
              </a:rPr>
              <a:t>de  l’exploitant</a:t>
            </a:r>
            <a:endParaRPr sz="1100">
              <a:latin typeface="Arial"/>
              <a:cs typeface="Arial"/>
            </a:endParaRPr>
          </a:p>
        </p:txBody>
      </p:sp>
      <p:sp>
        <p:nvSpPr>
          <p:cNvPr id="64" name="object 63"/>
          <p:cNvSpPr/>
          <p:nvPr/>
        </p:nvSpPr>
        <p:spPr>
          <a:xfrm>
            <a:off x="3675853" y="5166004"/>
            <a:ext cx="1652905" cy="1012825"/>
          </a:xfrm>
          <a:custGeom>
            <a:avLst/>
            <a:gdLst/>
            <a:ahLst/>
            <a:cxnLst/>
            <a:rect l="l" t="t" r="r" b="b"/>
            <a:pathLst>
              <a:path w="1652904" h="1012825">
                <a:moveTo>
                  <a:pt x="0" y="0"/>
                </a:moveTo>
                <a:lnTo>
                  <a:pt x="0" y="853770"/>
                </a:lnTo>
                <a:lnTo>
                  <a:pt x="2480" y="945554"/>
                </a:lnTo>
                <a:lnTo>
                  <a:pt x="19845" y="992687"/>
                </a:lnTo>
                <a:lnTo>
                  <a:pt x="66978" y="1010052"/>
                </a:lnTo>
                <a:lnTo>
                  <a:pt x="158762" y="1012532"/>
                </a:lnTo>
                <a:lnTo>
                  <a:pt x="1493786" y="1012532"/>
                </a:lnTo>
                <a:lnTo>
                  <a:pt x="1585564" y="1010052"/>
                </a:lnTo>
                <a:lnTo>
                  <a:pt x="1632692" y="992687"/>
                </a:lnTo>
                <a:lnTo>
                  <a:pt x="1650056" y="945554"/>
                </a:lnTo>
                <a:lnTo>
                  <a:pt x="1652536" y="853770"/>
                </a:lnTo>
                <a:lnTo>
                  <a:pt x="1652536" y="0"/>
                </a:lnTo>
                <a:lnTo>
                  <a:pt x="0" y="0"/>
                </a:lnTo>
                <a:close/>
              </a:path>
            </a:pathLst>
          </a:custGeom>
          <a:ln w="3505">
            <a:solidFill>
              <a:srgbClr val="9225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4"/>
          <p:cNvSpPr/>
          <p:nvPr/>
        </p:nvSpPr>
        <p:spPr>
          <a:xfrm>
            <a:off x="5647857" y="5162503"/>
            <a:ext cx="1652905" cy="1002665"/>
          </a:xfrm>
          <a:custGeom>
            <a:avLst/>
            <a:gdLst/>
            <a:ahLst/>
            <a:cxnLst/>
            <a:rect l="l" t="t" r="r" b="b"/>
            <a:pathLst>
              <a:path w="1652904" h="1002664">
                <a:moveTo>
                  <a:pt x="1652536" y="0"/>
                </a:moveTo>
                <a:lnTo>
                  <a:pt x="0" y="0"/>
                </a:lnTo>
                <a:lnTo>
                  <a:pt x="0" y="843762"/>
                </a:lnTo>
                <a:lnTo>
                  <a:pt x="2480" y="935547"/>
                </a:lnTo>
                <a:lnTo>
                  <a:pt x="19845" y="982679"/>
                </a:lnTo>
                <a:lnTo>
                  <a:pt x="66978" y="1000044"/>
                </a:lnTo>
                <a:lnTo>
                  <a:pt x="158762" y="1002525"/>
                </a:lnTo>
                <a:lnTo>
                  <a:pt x="1493786" y="1002525"/>
                </a:lnTo>
                <a:lnTo>
                  <a:pt x="1585564" y="1000044"/>
                </a:lnTo>
                <a:lnTo>
                  <a:pt x="1632692" y="982679"/>
                </a:lnTo>
                <a:lnTo>
                  <a:pt x="1650056" y="935547"/>
                </a:lnTo>
                <a:lnTo>
                  <a:pt x="1652536" y="843762"/>
                </a:lnTo>
                <a:lnTo>
                  <a:pt x="1652536" y="0"/>
                </a:lnTo>
                <a:close/>
              </a:path>
            </a:pathLst>
          </a:custGeom>
          <a:solidFill>
            <a:srgbClr val="E8D2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5"/>
          <p:cNvSpPr txBox="1"/>
          <p:nvPr/>
        </p:nvSpPr>
        <p:spPr>
          <a:xfrm>
            <a:off x="5825039" y="5219320"/>
            <a:ext cx="1277620" cy="893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100" spc="-80" dirty="0">
                <a:latin typeface="Arial"/>
                <a:cs typeface="Arial"/>
              </a:rPr>
              <a:t>Démarrage</a:t>
            </a:r>
            <a:endParaRPr sz="1100">
              <a:latin typeface="Arial"/>
              <a:cs typeface="Arial"/>
            </a:endParaRPr>
          </a:p>
          <a:p>
            <a:pPr marL="12700" marR="5080" indent="-635" algn="ctr">
              <a:lnSpc>
                <a:spcPct val="106100"/>
              </a:lnSpc>
            </a:pPr>
            <a:r>
              <a:rPr sz="1100" spc="-55" dirty="0">
                <a:latin typeface="Arial"/>
                <a:cs typeface="Arial"/>
              </a:rPr>
              <a:t>des</a:t>
            </a:r>
            <a:r>
              <a:rPr sz="1100" spc="-180" dirty="0">
                <a:latin typeface="Arial"/>
                <a:cs typeface="Arial"/>
              </a:rPr>
              <a:t> </a:t>
            </a:r>
            <a:r>
              <a:rPr sz="1100" spc="-70" dirty="0">
                <a:latin typeface="Arial"/>
                <a:cs typeface="Arial"/>
              </a:rPr>
              <a:t>travaux</a:t>
            </a:r>
            <a:r>
              <a:rPr sz="1100" spc="-180" dirty="0">
                <a:latin typeface="Arial"/>
                <a:cs typeface="Arial"/>
              </a:rPr>
              <a:t> </a:t>
            </a:r>
            <a:r>
              <a:rPr sz="1100" spc="-40" dirty="0">
                <a:latin typeface="Arial"/>
                <a:cs typeface="Arial"/>
              </a:rPr>
              <a:t>en</a:t>
            </a:r>
            <a:r>
              <a:rPr sz="1100" spc="-180" dirty="0">
                <a:latin typeface="Arial"/>
                <a:cs typeface="Arial"/>
              </a:rPr>
              <a:t> </a:t>
            </a:r>
            <a:r>
              <a:rPr sz="1100" spc="-80" dirty="0">
                <a:latin typeface="Arial"/>
                <a:cs typeface="Arial"/>
              </a:rPr>
              <a:t>prenant  </a:t>
            </a:r>
            <a:r>
              <a:rPr sz="1100" spc="-40" dirty="0">
                <a:latin typeface="Arial"/>
                <a:cs typeface="Arial"/>
              </a:rPr>
              <a:t>en</a:t>
            </a:r>
            <a:r>
              <a:rPr sz="1100" spc="-180" dirty="0">
                <a:latin typeface="Arial"/>
                <a:cs typeface="Arial"/>
              </a:rPr>
              <a:t> </a:t>
            </a:r>
            <a:r>
              <a:rPr sz="1100" spc="-70" dirty="0">
                <a:latin typeface="Arial"/>
                <a:cs typeface="Arial"/>
              </a:rPr>
              <a:t>compte</a:t>
            </a:r>
            <a:r>
              <a:rPr sz="1100" spc="-180" dirty="0">
                <a:latin typeface="Arial"/>
                <a:cs typeface="Arial"/>
              </a:rPr>
              <a:t> </a:t>
            </a:r>
            <a:r>
              <a:rPr sz="1100" spc="-40" dirty="0">
                <a:latin typeface="Arial"/>
                <a:cs typeface="Arial"/>
              </a:rPr>
              <a:t>la</a:t>
            </a:r>
            <a:r>
              <a:rPr sz="1100" spc="-180" dirty="0">
                <a:latin typeface="Arial"/>
                <a:cs typeface="Arial"/>
              </a:rPr>
              <a:t> </a:t>
            </a:r>
            <a:r>
              <a:rPr sz="1100" b="1" spc="-80" dirty="0">
                <a:latin typeface="Arial"/>
                <a:cs typeface="Arial"/>
              </a:rPr>
              <a:t>présence  </a:t>
            </a:r>
            <a:r>
              <a:rPr sz="1100" b="1" spc="-75" dirty="0">
                <a:latin typeface="Arial"/>
                <a:cs typeface="Arial"/>
              </a:rPr>
              <a:t>potentielle</a:t>
            </a:r>
            <a:r>
              <a:rPr sz="1100" b="1" spc="-195" dirty="0">
                <a:latin typeface="Arial"/>
                <a:cs typeface="Arial"/>
              </a:rPr>
              <a:t> </a:t>
            </a:r>
            <a:r>
              <a:rPr sz="1100" b="1" spc="-40" dirty="0">
                <a:latin typeface="Arial"/>
                <a:cs typeface="Arial"/>
              </a:rPr>
              <a:t>de</a:t>
            </a:r>
            <a:r>
              <a:rPr sz="1100" b="1" spc="-190" dirty="0">
                <a:latin typeface="Arial"/>
                <a:cs typeface="Arial"/>
              </a:rPr>
              <a:t> </a:t>
            </a:r>
            <a:r>
              <a:rPr sz="1100" b="1" spc="-80" dirty="0">
                <a:latin typeface="Arial"/>
                <a:cs typeface="Arial"/>
              </a:rPr>
              <a:t>réseaux  </a:t>
            </a:r>
            <a:r>
              <a:rPr sz="1100" spc="-80" dirty="0">
                <a:latin typeface="Arial"/>
                <a:cs typeface="Arial"/>
              </a:rPr>
              <a:t>sensibles</a:t>
            </a:r>
            <a:endParaRPr sz="1100">
              <a:latin typeface="Arial"/>
              <a:cs typeface="Arial"/>
            </a:endParaRPr>
          </a:p>
        </p:txBody>
      </p:sp>
      <p:sp>
        <p:nvSpPr>
          <p:cNvPr id="67" name="object 66"/>
          <p:cNvSpPr/>
          <p:nvPr/>
        </p:nvSpPr>
        <p:spPr>
          <a:xfrm>
            <a:off x="5647857" y="5162503"/>
            <a:ext cx="1652905" cy="1002665"/>
          </a:xfrm>
          <a:custGeom>
            <a:avLst/>
            <a:gdLst/>
            <a:ahLst/>
            <a:cxnLst/>
            <a:rect l="l" t="t" r="r" b="b"/>
            <a:pathLst>
              <a:path w="1652904" h="1002664">
                <a:moveTo>
                  <a:pt x="0" y="0"/>
                </a:moveTo>
                <a:lnTo>
                  <a:pt x="0" y="843762"/>
                </a:lnTo>
                <a:lnTo>
                  <a:pt x="2480" y="935547"/>
                </a:lnTo>
                <a:lnTo>
                  <a:pt x="19845" y="982679"/>
                </a:lnTo>
                <a:lnTo>
                  <a:pt x="66978" y="1000044"/>
                </a:lnTo>
                <a:lnTo>
                  <a:pt x="158762" y="1002525"/>
                </a:lnTo>
                <a:lnTo>
                  <a:pt x="1493786" y="1002525"/>
                </a:lnTo>
                <a:lnTo>
                  <a:pt x="1585564" y="1000044"/>
                </a:lnTo>
                <a:lnTo>
                  <a:pt x="1632692" y="982679"/>
                </a:lnTo>
                <a:lnTo>
                  <a:pt x="1650056" y="935547"/>
                </a:lnTo>
                <a:lnTo>
                  <a:pt x="1652536" y="843762"/>
                </a:lnTo>
                <a:lnTo>
                  <a:pt x="1652536" y="0"/>
                </a:lnTo>
                <a:lnTo>
                  <a:pt x="0" y="0"/>
                </a:lnTo>
                <a:close/>
              </a:path>
            </a:pathLst>
          </a:custGeom>
          <a:ln w="3505">
            <a:solidFill>
              <a:srgbClr val="9225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7"/>
          <p:cNvSpPr/>
          <p:nvPr/>
        </p:nvSpPr>
        <p:spPr>
          <a:xfrm>
            <a:off x="7575548" y="5169504"/>
            <a:ext cx="1652905" cy="868680"/>
          </a:xfrm>
          <a:custGeom>
            <a:avLst/>
            <a:gdLst/>
            <a:ahLst/>
            <a:cxnLst/>
            <a:rect l="l" t="t" r="r" b="b"/>
            <a:pathLst>
              <a:path w="1652904" h="868679">
                <a:moveTo>
                  <a:pt x="1652536" y="0"/>
                </a:moveTo>
                <a:lnTo>
                  <a:pt x="0" y="0"/>
                </a:lnTo>
                <a:lnTo>
                  <a:pt x="0" y="709866"/>
                </a:lnTo>
                <a:lnTo>
                  <a:pt x="2480" y="801651"/>
                </a:lnTo>
                <a:lnTo>
                  <a:pt x="19845" y="848783"/>
                </a:lnTo>
                <a:lnTo>
                  <a:pt x="66978" y="866148"/>
                </a:lnTo>
                <a:lnTo>
                  <a:pt x="158762" y="868629"/>
                </a:lnTo>
                <a:lnTo>
                  <a:pt x="1493786" y="868629"/>
                </a:lnTo>
                <a:lnTo>
                  <a:pt x="1585564" y="866148"/>
                </a:lnTo>
                <a:lnTo>
                  <a:pt x="1632692" y="848783"/>
                </a:lnTo>
                <a:lnTo>
                  <a:pt x="1650056" y="801651"/>
                </a:lnTo>
                <a:lnTo>
                  <a:pt x="1652536" y="709866"/>
                </a:lnTo>
                <a:lnTo>
                  <a:pt x="1652536" y="0"/>
                </a:lnTo>
                <a:close/>
              </a:path>
            </a:pathLst>
          </a:custGeom>
          <a:solidFill>
            <a:srgbClr val="E3EF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8"/>
          <p:cNvSpPr txBox="1"/>
          <p:nvPr/>
        </p:nvSpPr>
        <p:spPr>
          <a:xfrm>
            <a:off x="7719662" y="5248271"/>
            <a:ext cx="1343660" cy="7156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100" spc="-80" dirty="0">
                <a:latin typeface="Arial"/>
                <a:cs typeface="Arial"/>
              </a:rPr>
              <a:t>Réception</a:t>
            </a:r>
            <a:endParaRPr sz="1100">
              <a:latin typeface="Arial"/>
              <a:cs typeface="Arial"/>
            </a:endParaRPr>
          </a:p>
          <a:p>
            <a:pPr marL="12700" marR="5080" indent="-635" algn="ctr">
              <a:lnSpc>
                <a:spcPct val="106100"/>
              </a:lnSpc>
            </a:pPr>
            <a:r>
              <a:rPr sz="1100" spc="-40" dirty="0">
                <a:latin typeface="Arial"/>
                <a:cs typeface="Arial"/>
              </a:rPr>
              <a:t>de</a:t>
            </a:r>
            <a:r>
              <a:rPr sz="1100" spc="-175" dirty="0">
                <a:latin typeface="Arial"/>
                <a:cs typeface="Arial"/>
              </a:rPr>
              <a:t> </a:t>
            </a:r>
            <a:r>
              <a:rPr sz="1100" spc="-40" dirty="0">
                <a:latin typeface="Arial"/>
                <a:cs typeface="Arial"/>
              </a:rPr>
              <a:t>la</a:t>
            </a:r>
            <a:r>
              <a:rPr sz="1100" spc="-175" dirty="0">
                <a:latin typeface="Arial"/>
                <a:cs typeface="Arial"/>
              </a:rPr>
              <a:t> </a:t>
            </a:r>
            <a:r>
              <a:rPr sz="1100" spc="-70" dirty="0">
                <a:latin typeface="Arial"/>
                <a:cs typeface="Arial"/>
              </a:rPr>
              <a:t>réponse</a:t>
            </a:r>
            <a:r>
              <a:rPr sz="1100" spc="-175" dirty="0">
                <a:latin typeface="Arial"/>
                <a:cs typeface="Arial"/>
              </a:rPr>
              <a:t> </a:t>
            </a:r>
            <a:r>
              <a:rPr sz="1100" spc="-80" dirty="0">
                <a:latin typeface="Arial"/>
                <a:cs typeface="Arial"/>
              </a:rPr>
              <a:t>exploitant  </a:t>
            </a:r>
            <a:r>
              <a:rPr sz="1100" spc="-75" dirty="0">
                <a:latin typeface="Arial"/>
                <a:cs typeface="Arial"/>
              </a:rPr>
              <a:t>obligatoire</a:t>
            </a:r>
            <a:r>
              <a:rPr sz="1100" spc="-17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&lt;</a:t>
            </a:r>
            <a:r>
              <a:rPr sz="1100" spc="-17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½</a:t>
            </a:r>
            <a:r>
              <a:rPr sz="1100" spc="-175" dirty="0">
                <a:latin typeface="Arial"/>
                <a:cs typeface="Arial"/>
              </a:rPr>
              <a:t> </a:t>
            </a:r>
            <a:r>
              <a:rPr sz="1100" spc="-60" dirty="0">
                <a:latin typeface="Arial"/>
                <a:cs typeface="Arial"/>
              </a:rPr>
              <a:t>jour</a:t>
            </a:r>
            <a:r>
              <a:rPr sz="1100" spc="-175" dirty="0">
                <a:latin typeface="Arial"/>
                <a:cs typeface="Arial"/>
              </a:rPr>
              <a:t> </a:t>
            </a:r>
            <a:r>
              <a:rPr sz="1100" spc="-80" dirty="0">
                <a:latin typeface="Arial"/>
                <a:cs typeface="Arial"/>
              </a:rPr>
              <a:t>avant  travaux</a:t>
            </a:r>
            <a:endParaRPr sz="1100">
              <a:latin typeface="Arial"/>
              <a:cs typeface="Arial"/>
            </a:endParaRPr>
          </a:p>
        </p:txBody>
      </p:sp>
      <p:sp>
        <p:nvSpPr>
          <p:cNvPr id="70" name="object 69"/>
          <p:cNvSpPr/>
          <p:nvPr/>
        </p:nvSpPr>
        <p:spPr>
          <a:xfrm>
            <a:off x="7575548" y="5169504"/>
            <a:ext cx="1652905" cy="868680"/>
          </a:xfrm>
          <a:custGeom>
            <a:avLst/>
            <a:gdLst/>
            <a:ahLst/>
            <a:cxnLst/>
            <a:rect l="l" t="t" r="r" b="b"/>
            <a:pathLst>
              <a:path w="1652904" h="868679">
                <a:moveTo>
                  <a:pt x="0" y="0"/>
                </a:moveTo>
                <a:lnTo>
                  <a:pt x="0" y="709866"/>
                </a:lnTo>
                <a:lnTo>
                  <a:pt x="2480" y="801651"/>
                </a:lnTo>
                <a:lnTo>
                  <a:pt x="19845" y="848783"/>
                </a:lnTo>
                <a:lnTo>
                  <a:pt x="66978" y="866148"/>
                </a:lnTo>
                <a:lnTo>
                  <a:pt x="158762" y="868629"/>
                </a:lnTo>
                <a:lnTo>
                  <a:pt x="1493786" y="868629"/>
                </a:lnTo>
                <a:lnTo>
                  <a:pt x="1585564" y="866148"/>
                </a:lnTo>
                <a:lnTo>
                  <a:pt x="1632692" y="848783"/>
                </a:lnTo>
                <a:lnTo>
                  <a:pt x="1650056" y="801651"/>
                </a:lnTo>
                <a:lnTo>
                  <a:pt x="1652536" y="709866"/>
                </a:lnTo>
                <a:lnTo>
                  <a:pt x="1652536" y="0"/>
                </a:lnTo>
                <a:lnTo>
                  <a:pt x="0" y="0"/>
                </a:lnTo>
                <a:close/>
              </a:path>
            </a:pathLst>
          </a:custGeom>
          <a:ln w="3505">
            <a:solidFill>
              <a:srgbClr val="50AE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0"/>
          <p:cNvSpPr/>
          <p:nvPr/>
        </p:nvSpPr>
        <p:spPr>
          <a:xfrm>
            <a:off x="7575548" y="6594561"/>
            <a:ext cx="1652905" cy="614045"/>
          </a:xfrm>
          <a:custGeom>
            <a:avLst/>
            <a:gdLst/>
            <a:ahLst/>
            <a:cxnLst/>
            <a:rect l="l" t="t" r="r" b="b"/>
            <a:pathLst>
              <a:path w="1652904" h="614045">
                <a:moveTo>
                  <a:pt x="1652536" y="0"/>
                </a:moveTo>
                <a:lnTo>
                  <a:pt x="0" y="0"/>
                </a:lnTo>
                <a:lnTo>
                  <a:pt x="0" y="454914"/>
                </a:lnTo>
                <a:lnTo>
                  <a:pt x="2480" y="546698"/>
                </a:lnTo>
                <a:lnTo>
                  <a:pt x="19845" y="593831"/>
                </a:lnTo>
                <a:lnTo>
                  <a:pt x="66978" y="611196"/>
                </a:lnTo>
                <a:lnTo>
                  <a:pt x="158762" y="613676"/>
                </a:lnTo>
                <a:lnTo>
                  <a:pt x="1493786" y="613676"/>
                </a:lnTo>
                <a:lnTo>
                  <a:pt x="1585564" y="611196"/>
                </a:lnTo>
                <a:lnTo>
                  <a:pt x="1632692" y="593831"/>
                </a:lnTo>
                <a:lnTo>
                  <a:pt x="1650056" y="546698"/>
                </a:lnTo>
                <a:lnTo>
                  <a:pt x="1652536" y="454914"/>
                </a:lnTo>
                <a:lnTo>
                  <a:pt x="1652536" y="0"/>
                </a:lnTo>
                <a:close/>
              </a:path>
            </a:pathLst>
          </a:custGeom>
          <a:solidFill>
            <a:srgbClr val="E3EF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1"/>
          <p:cNvSpPr txBox="1"/>
          <p:nvPr/>
        </p:nvSpPr>
        <p:spPr>
          <a:xfrm>
            <a:off x="8179137" y="6634753"/>
            <a:ext cx="425450" cy="182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80" dirty="0">
                <a:latin typeface="Arial"/>
                <a:cs typeface="Arial"/>
              </a:rPr>
              <a:t>Succès</a:t>
            </a:r>
            <a:endParaRPr sz="1100">
              <a:latin typeface="Arial"/>
              <a:cs typeface="Arial"/>
            </a:endParaRPr>
          </a:p>
        </p:txBody>
      </p:sp>
      <p:sp>
        <p:nvSpPr>
          <p:cNvPr id="73" name="object 72"/>
          <p:cNvSpPr txBox="1"/>
          <p:nvPr/>
        </p:nvSpPr>
        <p:spPr>
          <a:xfrm>
            <a:off x="8015205" y="6802326"/>
            <a:ext cx="753110" cy="37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26670">
              <a:lnSpc>
                <a:spcPct val="106100"/>
              </a:lnSpc>
            </a:pPr>
            <a:r>
              <a:rPr sz="1100" spc="-40" dirty="0">
                <a:latin typeface="Arial"/>
                <a:cs typeface="Arial"/>
              </a:rPr>
              <a:t>de</a:t>
            </a:r>
            <a:r>
              <a:rPr sz="1100" spc="-185" dirty="0">
                <a:latin typeface="Arial"/>
                <a:cs typeface="Arial"/>
              </a:rPr>
              <a:t> </a:t>
            </a:r>
            <a:r>
              <a:rPr sz="1100" spc="-40" dirty="0">
                <a:latin typeface="Arial"/>
                <a:cs typeface="Arial"/>
              </a:rPr>
              <a:t>la</a:t>
            </a:r>
            <a:r>
              <a:rPr sz="1100" spc="-185" dirty="0">
                <a:latin typeface="Arial"/>
                <a:cs typeface="Arial"/>
              </a:rPr>
              <a:t> </a:t>
            </a:r>
            <a:r>
              <a:rPr sz="1100" spc="-80" dirty="0">
                <a:latin typeface="Arial"/>
                <a:cs typeface="Arial"/>
              </a:rPr>
              <a:t>relance  </a:t>
            </a:r>
            <a:r>
              <a:rPr sz="1100" spc="-55" dirty="0">
                <a:latin typeface="Arial"/>
                <a:cs typeface="Arial"/>
              </a:rPr>
              <a:t>par</a:t>
            </a:r>
            <a:r>
              <a:rPr sz="1100" spc="-250" dirty="0">
                <a:latin typeface="Arial"/>
                <a:cs typeface="Arial"/>
              </a:rPr>
              <a:t> </a:t>
            </a:r>
            <a:r>
              <a:rPr sz="1100" spc="-80" dirty="0">
                <a:latin typeface="Arial"/>
                <a:cs typeface="Arial"/>
              </a:rPr>
              <a:t>téléphone</a:t>
            </a:r>
            <a:endParaRPr sz="1100">
              <a:latin typeface="Arial"/>
              <a:cs typeface="Arial"/>
            </a:endParaRPr>
          </a:p>
        </p:txBody>
      </p:sp>
      <p:sp>
        <p:nvSpPr>
          <p:cNvPr id="74" name="object 73"/>
          <p:cNvSpPr/>
          <p:nvPr/>
        </p:nvSpPr>
        <p:spPr>
          <a:xfrm>
            <a:off x="7575548" y="6594561"/>
            <a:ext cx="1652905" cy="614045"/>
          </a:xfrm>
          <a:custGeom>
            <a:avLst/>
            <a:gdLst/>
            <a:ahLst/>
            <a:cxnLst/>
            <a:rect l="l" t="t" r="r" b="b"/>
            <a:pathLst>
              <a:path w="1652904" h="614045">
                <a:moveTo>
                  <a:pt x="0" y="0"/>
                </a:moveTo>
                <a:lnTo>
                  <a:pt x="0" y="454914"/>
                </a:lnTo>
                <a:lnTo>
                  <a:pt x="2480" y="546698"/>
                </a:lnTo>
                <a:lnTo>
                  <a:pt x="19845" y="593831"/>
                </a:lnTo>
                <a:lnTo>
                  <a:pt x="66978" y="611196"/>
                </a:lnTo>
                <a:lnTo>
                  <a:pt x="158762" y="613676"/>
                </a:lnTo>
                <a:lnTo>
                  <a:pt x="1493786" y="613676"/>
                </a:lnTo>
                <a:lnTo>
                  <a:pt x="1585564" y="611196"/>
                </a:lnTo>
                <a:lnTo>
                  <a:pt x="1632692" y="593831"/>
                </a:lnTo>
                <a:lnTo>
                  <a:pt x="1650056" y="546698"/>
                </a:lnTo>
                <a:lnTo>
                  <a:pt x="1652536" y="454914"/>
                </a:lnTo>
                <a:lnTo>
                  <a:pt x="1652536" y="0"/>
                </a:lnTo>
                <a:lnTo>
                  <a:pt x="0" y="0"/>
                </a:lnTo>
                <a:close/>
              </a:path>
            </a:pathLst>
          </a:custGeom>
          <a:ln w="3505">
            <a:solidFill>
              <a:srgbClr val="50AE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4"/>
          <p:cNvSpPr/>
          <p:nvPr/>
        </p:nvSpPr>
        <p:spPr>
          <a:xfrm>
            <a:off x="7575548" y="8143937"/>
            <a:ext cx="1652905" cy="1057910"/>
          </a:xfrm>
          <a:custGeom>
            <a:avLst/>
            <a:gdLst/>
            <a:ahLst/>
            <a:cxnLst/>
            <a:rect l="l" t="t" r="r" b="b"/>
            <a:pathLst>
              <a:path w="1652904" h="1057909">
                <a:moveTo>
                  <a:pt x="1652536" y="0"/>
                </a:moveTo>
                <a:lnTo>
                  <a:pt x="0" y="0"/>
                </a:lnTo>
                <a:lnTo>
                  <a:pt x="0" y="898931"/>
                </a:lnTo>
                <a:lnTo>
                  <a:pt x="2480" y="990716"/>
                </a:lnTo>
                <a:lnTo>
                  <a:pt x="19845" y="1037848"/>
                </a:lnTo>
                <a:lnTo>
                  <a:pt x="66978" y="1055213"/>
                </a:lnTo>
                <a:lnTo>
                  <a:pt x="158762" y="1057694"/>
                </a:lnTo>
                <a:lnTo>
                  <a:pt x="1493786" y="1057694"/>
                </a:lnTo>
                <a:lnTo>
                  <a:pt x="1585564" y="1055213"/>
                </a:lnTo>
                <a:lnTo>
                  <a:pt x="1632692" y="1037848"/>
                </a:lnTo>
                <a:lnTo>
                  <a:pt x="1650056" y="990716"/>
                </a:lnTo>
                <a:lnTo>
                  <a:pt x="1652536" y="898931"/>
                </a:lnTo>
                <a:lnTo>
                  <a:pt x="1652536" y="0"/>
                </a:lnTo>
                <a:close/>
              </a:path>
            </a:pathLst>
          </a:custGeom>
          <a:solidFill>
            <a:srgbClr val="E8D2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5"/>
          <p:cNvSpPr txBox="1"/>
          <p:nvPr/>
        </p:nvSpPr>
        <p:spPr>
          <a:xfrm>
            <a:off x="8073478" y="8228336"/>
            <a:ext cx="636270" cy="182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80" dirty="0">
                <a:latin typeface="Arial"/>
                <a:cs typeface="Arial"/>
              </a:rPr>
              <a:t>Démarrage</a:t>
            </a:r>
            <a:endParaRPr sz="1100">
              <a:latin typeface="Arial"/>
              <a:cs typeface="Arial"/>
            </a:endParaRPr>
          </a:p>
        </p:txBody>
      </p:sp>
      <p:sp>
        <p:nvSpPr>
          <p:cNvPr id="77" name="object 76"/>
          <p:cNvSpPr txBox="1"/>
          <p:nvPr/>
        </p:nvSpPr>
        <p:spPr>
          <a:xfrm>
            <a:off x="7655849" y="8395910"/>
            <a:ext cx="1471930" cy="7258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720" marR="38735" algn="ctr">
              <a:lnSpc>
                <a:spcPct val="106100"/>
              </a:lnSpc>
            </a:pPr>
            <a:r>
              <a:rPr sz="1100" spc="-55" dirty="0">
                <a:latin typeface="Arial"/>
                <a:cs typeface="Arial"/>
              </a:rPr>
              <a:t>des</a:t>
            </a:r>
            <a:r>
              <a:rPr sz="1100" spc="-175" dirty="0">
                <a:latin typeface="Arial"/>
                <a:cs typeface="Arial"/>
              </a:rPr>
              <a:t> </a:t>
            </a:r>
            <a:r>
              <a:rPr sz="1100" spc="-70" dirty="0">
                <a:latin typeface="Arial"/>
                <a:cs typeface="Arial"/>
              </a:rPr>
              <a:t>travaux</a:t>
            </a:r>
            <a:r>
              <a:rPr sz="1100" spc="-180" dirty="0">
                <a:latin typeface="Arial"/>
                <a:cs typeface="Arial"/>
              </a:rPr>
              <a:t> </a:t>
            </a:r>
            <a:r>
              <a:rPr sz="1100" spc="-40" dirty="0">
                <a:latin typeface="Arial"/>
                <a:cs typeface="Arial"/>
              </a:rPr>
              <a:t>en</a:t>
            </a:r>
            <a:r>
              <a:rPr sz="1100" spc="-175" dirty="0">
                <a:latin typeface="Arial"/>
                <a:cs typeface="Arial"/>
              </a:rPr>
              <a:t> </a:t>
            </a:r>
            <a:r>
              <a:rPr sz="1100" spc="-70" dirty="0">
                <a:latin typeface="Arial"/>
                <a:cs typeface="Arial"/>
              </a:rPr>
              <a:t>prenant</a:t>
            </a:r>
            <a:r>
              <a:rPr sz="1100" spc="-175" dirty="0">
                <a:latin typeface="Arial"/>
                <a:cs typeface="Arial"/>
              </a:rPr>
              <a:t> </a:t>
            </a:r>
            <a:r>
              <a:rPr sz="1100" spc="-80" dirty="0">
                <a:latin typeface="Arial"/>
                <a:cs typeface="Arial"/>
              </a:rPr>
              <a:t>en  compte</a:t>
            </a:r>
            <a:endParaRPr sz="1100">
              <a:latin typeface="Arial"/>
              <a:cs typeface="Arial"/>
            </a:endParaRPr>
          </a:p>
          <a:p>
            <a:pPr marL="12700" marR="5080" algn="ctr">
              <a:lnSpc>
                <a:spcPct val="106100"/>
              </a:lnSpc>
            </a:pPr>
            <a:r>
              <a:rPr sz="1100" spc="-40" dirty="0">
                <a:latin typeface="Arial"/>
                <a:cs typeface="Arial"/>
              </a:rPr>
              <a:t>la</a:t>
            </a:r>
            <a:r>
              <a:rPr sz="1100" spc="-180" dirty="0">
                <a:latin typeface="Arial"/>
                <a:cs typeface="Arial"/>
              </a:rPr>
              <a:t> </a:t>
            </a:r>
            <a:r>
              <a:rPr sz="1100" b="1" spc="-70" dirty="0">
                <a:latin typeface="Arial"/>
                <a:cs typeface="Arial"/>
              </a:rPr>
              <a:t>présence</a:t>
            </a:r>
            <a:r>
              <a:rPr sz="1100" b="1" spc="-185" dirty="0">
                <a:latin typeface="Arial"/>
                <a:cs typeface="Arial"/>
              </a:rPr>
              <a:t> </a:t>
            </a:r>
            <a:r>
              <a:rPr sz="1100" b="1" spc="-75" dirty="0">
                <a:latin typeface="Arial"/>
                <a:cs typeface="Arial"/>
              </a:rPr>
              <a:t>potentielle</a:t>
            </a:r>
            <a:r>
              <a:rPr sz="1100" b="1" spc="-185" dirty="0">
                <a:latin typeface="Arial"/>
                <a:cs typeface="Arial"/>
              </a:rPr>
              <a:t> </a:t>
            </a:r>
            <a:r>
              <a:rPr sz="1100" b="1" spc="-80" dirty="0">
                <a:latin typeface="Arial"/>
                <a:cs typeface="Arial"/>
              </a:rPr>
              <a:t>de  </a:t>
            </a:r>
            <a:r>
              <a:rPr sz="1100" b="1" spc="-70" dirty="0">
                <a:latin typeface="Arial"/>
                <a:cs typeface="Arial"/>
              </a:rPr>
              <a:t>réseaux</a:t>
            </a:r>
            <a:r>
              <a:rPr sz="1100" b="1" spc="-245" dirty="0">
                <a:latin typeface="Arial"/>
                <a:cs typeface="Arial"/>
              </a:rPr>
              <a:t> </a:t>
            </a:r>
            <a:r>
              <a:rPr sz="1100" spc="-80" dirty="0">
                <a:latin typeface="Arial"/>
                <a:cs typeface="Arial"/>
              </a:rPr>
              <a:t>sensibles</a:t>
            </a:r>
            <a:endParaRPr sz="1100">
              <a:latin typeface="Arial"/>
              <a:cs typeface="Arial"/>
            </a:endParaRPr>
          </a:p>
        </p:txBody>
      </p:sp>
      <p:sp>
        <p:nvSpPr>
          <p:cNvPr id="78" name="object 77"/>
          <p:cNvSpPr/>
          <p:nvPr/>
        </p:nvSpPr>
        <p:spPr>
          <a:xfrm>
            <a:off x="7575548" y="8143937"/>
            <a:ext cx="1652905" cy="1057910"/>
          </a:xfrm>
          <a:custGeom>
            <a:avLst/>
            <a:gdLst/>
            <a:ahLst/>
            <a:cxnLst/>
            <a:rect l="l" t="t" r="r" b="b"/>
            <a:pathLst>
              <a:path w="1652904" h="1057909">
                <a:moveTo>
                  <a:pt x="0" y="0"/>
                </a:moveTo>
                <a:lnTo>
                  <a:pt x="0" y="898931"/>
                </a:lnTo>
                <a:lnTo>
                  <a:pt x="2480" y="990716"/>
                </a:lnTo>
                <a:lnTo>
                  <a:pt x="19845" y="1037848"/>
                </a:lnTo>
                <a:lnTo>
                  <a:pt x="66978" y="1055213"/>
                </a:lnTo>
                <a:lnTo>
                  <a:pt x="158762" y="1057694"/>
                </a:lnTo>
                <a:lnTo>
                  <a:pt x="1493786" y="1057694"/>
                </a:lnTo>
                <a:lnTo>
                  <a:pt x="1585564" y="1055213"/>
                </a:lnTo>
                <a:lnTo>
                  <a:pt x="1632692" y="1037848"/>
                </a:lnTo>
                <a:lnTo>
                  <a:pt x="1650056" y="990716"/>
                </a:lnTo>
                <a:lnTo>
                  <a:pt x="1652536" y="898931"/>
                </a:lnTo>
                <a:lnTo>
                  <a:pt x="1652536" y="0"/>
                </a:lnTo>
                <a:lnTo>
                  <a:pt x="0" y="0"/>
                </a:lnTo>
                <a:close/>
              </a:path>
            </a:pathLst>
          </a:custGeom>
          <a:ln w="3505">
            <a:solidFill>
              <a:srgbClr val="9225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8"/>
          <p:cNvSpPr/>
          <p:nvPr/>
        </p:nvSpPr>
        <p:spPr>
          <a:xfrm>
            <a:off x="9570533" y="8143937"/>
            <a:ext cx="1652905" cy="1278255"/>
          </a:xfrm>
          <a:custGeom>
            <a:avLst/>
            <a:gdLst/>
            <a:ahLst/>
            <a:cxnLst/>
            <a:rect l="l" t="t" r="r" b="b"/>
            <a:pathLst>
              <a:path w="1652904" h="1278254">
                <a:moveTo>
                  <a:pt x="1652536" y="0"/>
                </a:moveTo>
                <a:lnTo>
                  <a:pt x="0" y="0"/>
                </a:lnTo>
                <a:lnTo>
                  <a:pt x="0" y="1119416"/>
                </a:lnTo>
                <a:lnTo>
                  <a:pt x="2480" y="1211200"/>
                </a:lnTo>
                <a:lnTo>
                  <a:pt x="19845" y="1258333"/>
                </a:lnTo>
                <a:lnTo>
                  <a:pt x="66978" y="1275698"/>
                </a:lnTo>
                <a:lnTo>
                  <a:pt x="158762" y="1278178"/>
                </a:lnTo>
                <a:lnTo>
                  <a:pt x="1493786" y="1278178"/>
                </a:lnTo>
                <a:lnTo>
                  <a:pt x="1585564" y="1275698"/>
                </a:lnTo>
                <a:lnTo>
                  <a:pt x="1632692" y="1258333"/>
                </a:lnTo>
                <a:lnTo>
                  <a:pt x="1650056" y="1211200"/>
                </a:lnTo>
                <a:lnTo>
                  <a:pt x="1652536" y="1119416"/>
                </a:lnTo>
                <a:lnTo>
                  <a:pt x="1652536" y="0"/>
                </a:lnTo>
                <a:close/>
              </a:path>
            </a:pathLst>
          </a:custGeom>
          <a:solidFill>
            <a:srgbClr val="E8D2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79"/>
          <p:cNvSpPr txBox="1"/>
          <p:nvPr/>
        </p:nvSpPr>
        <p:spPr>
          <a:xfrm>
            <a:off x="9684485" y="8328351"/>
            <a:ext cx="1403985" cy="37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02284" marR="5080" indent="-490220">
              <a:lnSpc>
                <a:spcPct val="106100"/>
              </a:lnSpc>
            </a:pPr>
            <a:r>
              <a:rPr sz="1100" spc="-55" dirty="0">
                <a:latin typeface="Arial"/>
                <a:cs typeface="Arial"/>
              </a:rPr>
              <a:t>des</a:t>
            </a:r>
            <a:r>
              <a:rPr sz="1100" spc="-175" dirty="0">
                <a:latin typeface="Arial"/>
                <a:cs typeface="Arial"/>
              </a:rPr>
              <a:t> </a:t>
            </a:r>
            <a:r>
              <a:rPr sz="1100" spc="-70" dirty="0">
                <a:latin typeface="Arial"/>
                <a:cs typeface="Arial"/>
              </a:rPr>
              <a:t>travaux</a:t>
            </a:r>
            <a:r>
              <a:rPr sz="1100" spc="-180" dirty="0">
                <a:latin typeface="Arial"/>
                <a:cs typeface="Arial"/>
              </a:rPr>
              <a:t> </a:t>
            </a:r>
            <a:r>
              <a:rPr sz="1100" spc="-40" dirty="0">
                <a:latin typeface="Arial"/>
                <a:cs typeface="Arial"/>
              </a:rPr>
              <a:t>en</a:t>
            </a:r>
            <a:r>
              <a:rPr sz="1100" spc="-175" dirty="0">
                <a:latin typeface="Arial"/>
                <a:cs typeface="Arial"/>
              </a:rPr>
              <a:t> </a:t>
            </a:r>
            <a:r>
              <a:rPr sz="1100" spc="-70" dirty="0">
                <a:latin typeface="Arial"/>
                <a:cs typeface="Arial"/>
              </a:rPr>
              <a:t>prenant</a:t>
            </a:r>
            <a:r>
              <a:rPr sz="1100" spc="-175" dirty="0">
                <a:latin typeface="Arial"/>
                <a:cs typeface="Arial"/>
              </a:rPr>
              <a:t> </a:t>
            </a:r>
            <a:r>
              <a:rPr sz="1100" spc="-80" dirty="0">
                <a:latin typeface="Arial"/>
                <a:cs typeface="Arial"/>
              </a:rPr>
              <a:t>en  compte</a:t>
            </a:r>
            <a:endParaRPr sz="1100">
              <a:latin typeface="Arial"/>
              <a:cs typeface="Arial"/>
            </a:endParaRPr>
          </a:p>
        </p:txBody>
      </p:sp>
      <p:sp>
        <p:nvSpPr>
          <p:cNvPr id="81" name="object 80"/>
          <p:cNvSpPr txBox="1"/>
          <p:nvPr/>
        </p:nvSpPr>
        <p:spPr>
          <a:xfrm>
            <a:off x="9682515" y="8683951"/>
            <a:ext cx="1408430" cy="7258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06100"/>
              </a:lnSpc>
            </a:pPr>
            <a:r>
              <a:rPr sz="1100" spc="-40" dirty="0">
                <a:latin typeface="Arial"/>
                <a:cs typeface="Arial"/>
              </a:rPr>
              <a:t>la</a:t>
            </a:r>
            <a:r>
              <a:rPr sz="1100" spc="-185" dirty="0">
                <a:latin typeface="Arial"/>
                <a:cs typeface="Arial"/>
              </a:rPr>
              <a:t> </a:t>
            </a:r>
            <a:r>
              <a:rPr sz="1100" b="1" spc="-70" dirty="0">
                <a:latin typeface="Arial"/>
                <a:cs typeface="Arial"/>
              </a:rPr>
              <a:t>présence</a:t>
            </a:r>
            <a:r>
              <a:rPr sz="1100" b="1" spc="-190" dirty="0">
                <a:latin typeface="Arial"/>
                <a:cs typeface="Arial"/>
              </a:rPr>
              <a:t> </a:t>
            </a:r>
            <a:r>
              <a:rPr sz="1100" b="1" spc="-55" dirty="0">
                <a:latin typeface="Arial"/>
                <a:cs typeface="Arial"/>
              </a:rPr>
              <a:t>des</a:t>
            </a:r>
            <a:r>
              <a:rPr sz="1100" b="1" spc="-185" dirty="0">
                <a:latin typeface="Arial"/>
                <a:cs typeface="Arial"/>
              </a:rPr>
              <a:t> </a:t>
            </a:r>
            <a:r>
              <a:rPr sz="1100" b="1" spc="-80" dirty="0">
                <a:latin typeface="Arial"/>
                <a:cs typeface="Arial"/>
              </a:rPr>
              <a:t>réseaux  </a:t>
            </a:r>
            <a:r>
              <a:rPr sz="1100" b="1" spc="-65" dirty="0">
                <a:latin typeface="Arial"/>
                <a:cs typeface="Arial"/>
              </a:rPr>
              <a:t>selon </a:t>
            </a:r>
            <a:r>
              <a:rPr sz="1100" b="1" spc="-55" dirty="0">
                <a:latin typeface="Arial"/>
                <a:cs typeface="Arial"/>
              </a:rPr>
              <a:t>les </a:t>
            </a:r>
            <a:r>
              <a:rPr sz="1100" b="1" spc="-80" dirty="0">
                <a:latin typeface="Arial"/>
                <a:cs typeface="Arial"/>
              </a:rPr>
              <a:t>informations  </a:t>
            </a:r>
            <a:r>
              <a:rPr sz="1100" spc="-70" dirty="0">
                <a:latin typeface="Arial"/>
                <a:cs typeface="Arial"/>
              </a:rPr>
              <a:t>reçues</a:t>
            </a:r>
            <a:r>
              <a:rPr sz="1100" spc="-235" dirty="0">
                <a:latin typeface="Arial"/>
                <a:cs typeface="Arial"/>
              </a:rPr>
              <a:t> </a:t>
            </a:r>
            <a:r>
              <a:rPr sz="1100" spc="-80" dirty="0">
                <a:latin typeface="Arial"/>
                <a:cs typeface="Arial"/>
              </a:rPr>
              <a:t>par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0"/>
              </a:spcBef>
            </a:pPr>
            <a:r>
              <a:rPr sz="1100" spc="-40" dirty="0">
                <a:latin typeface="Arial"/>
                <a:cs typeface="Arial"/>
              </a:rPr>
              <a:t>le</a:t>
            </a:r>
            <a:r>
              <a:rPr sz="1100" spc="-180" dirty="0">
                <a:latin typeface="Arial"/>
                <a:cs typeface="Arial"/>
              </a:rPr>
              <a:t> </a:t>
            </a:r>
            <a:r>
              <a:rPr sz="1100" spc="-75" dirty="0">
                <a:latin typeface="Arial"/>
                <a:cs typeface="Arial"/>
              </a:rPr>
              <a:t>récépissé</a:t>
            </a:r>
            <a:r>
              <a:rPr sz="1100" spc="-180" dirty="0">
                <a:latin typeface="Arial"/>
                <a:cs typeface="Arial"/>
              </a:rPr>
              <a:t> </a:t>
            </a:r>
            <a:r>
              <a:rPr sz="1100" spc="-100" dirty="0">
                <a:latin typeface="Arial"/>
                <a:cs typeface="Arial"/>
              </a:rPr>
              <a:t>d’ATU</a:t>
            </a:r>
            <a:endParaRPr sz="1100">
              <a:latin typeface="Arial"/>
              <a:cs typeface="Arial"/>
            </a:endParaRPr>
          </a:p>
        </p:txBody>
      </p:sp>
      <p:sp>
        <p:nvSpPr>
          <p:cNvPr id="82" name="object 81"/>
          <p:cNvSpPr/>
          <p:nvPr/>
        </p:nvSpPr>
        <p:spPr>
          <a:xfrm>
            <a:off x="9570533" y="8143937"/>
            <a:ext cx="1652905" cy="1278255"/>
          </a:xfrm>
          <a:custGeom>
            <a:avLst/>
            <a:gdLst/>
            <a:ahLst/>
            <a:cxnLst/>
            <a:rect l="l" t="t" r="r" b="b"/>
            <a:pathLst>
              <a:path w="1652904" h="1278254">
                <a:moveTo>
                  <a:pt x="0" y="0"/>
                </a:moveTo>
                <a:lnTo>
                  <a:pt x="0" y="1119416"/>
                </a:lnTo>
                <a:lnTo>
                  <a:pt x="2480" y="1211200"/>
                </a:lnTo>
                <a:lnTo>
                  <a:pt x="19845" y="1258333"/>
                </a:lnTo>
                <a:lnTo>
                  <a:pt x="66978" y="1275698"/>
                </a:lnTo>
                <a:lnTo>
                  <a:pt x="158762" y="1278178"/>
                </a:lnTo>
                <a:lnTo>
                  <a:pt x="1493786" y="1278178"/>
                </a:lnTo>
                <a:lnTo>
                  <a:pt x="1585564" y="1275698"/>
                </a:lnTo>
                <a:lnTo>
                  <a:pt x="1632692" y="1258333"/>
                </a:lnTo>
                <a:lnTo>
                  <a:pt x="1650056" y="1211200"/>
                </a:lnTo>
                <a:lnTo>
                  <a:pt x="1652536" y="1119416"/>
                </a:lnTo>
                <a:lnTo>
                  <a:pt x="1652536" y="0"/>
                </a:lnTo>
                <a:lnTo>
                  <a:pt x="0" y="0"/>
                </a:lnTo>
                <a:close/>
              </a:path>
            </a:pathLst>
          </a:custGeom>
          <a:ln w="3505">
            <a:solidFill>
              <a:srgbClr val="9225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2"/>
          <p:cNvSpPr/>
          <p:nvPr/>
        </p:nvSpPr>
        <p:spPr>
          <a:xfrm>
            <a:off x="4444180" y="1319841"/>
            <a:ext cx="3007360" cy="313690"/>
          </a:xfrm>
          <a:custGeom>
            <a:avLst/>
            <a:gdLst/>
            <a:ahLst/>
            <a:cxnLst/>
            <a:rect l="l" t="t" r="r" b="b"/>
            <a:pathLst>
              <a:path w="3007359" h="313690">
                <a:moveTo>
                  <a:pt x="0" y="0"/>
                </a:moveTo>
                <a:lnTo>
                  <a:pt x="0" y="162979"/>
                </a:lnTo>
                <a:lnTo>
                  <a:pt x="3006940" y="162979"/>
                </a:lnTo>
                <a:lnTo>
                  <a:pt x="3006940" y="313245"/>
                </a:lnTo>
              </a:path>
            </a:pathLst>
          </a:custGeom>
          <a:ln w="13995">
            <a:solidFill>
              <a:srgbClr val="770D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3"/>
          <p:cNvSpPr/>
          <p:nvPr/>
        </p:nvSpPr>
        <p:spPr>
          <a:xfrm>
            <a:off x="7416755" y="1609941"/>
            <a:ext cx="69215" cy="94615"/>
          </a:xfrm>
          <a:custGeom>
            <a:avLst/>
            <a:gdLst/>
            <a:ahLst/>
            <a:cxnLst/>
            <a:rect l="l" t="t" r="r" b="b"/>
            <a:pathLst>
              <a:path w="69215" h="94615">
                <a:moveTo>
                  <a:pt x="0" y="0"/>
                </a:moveTo>
                <a:lnTo>
                  <a:pt x="34366" y="94424"/>
                </a:lnTo>
                <a:lnTo>
                  <a:pt x="62412" y="17364"/>
                </a:lnTo>
                <a:lnTo>
                  <a:pt x="34366" y="17364"/>
                </a:lnTo>
                <a:lnTo>
                  <a:pt x="20404" y="13023"/>
                </a:lnTo>
                <a:lnTo>
                  <a:pt x="0" y="0"/>
                </a:lnTo>
                <a:close/>
              </a:path>
              <a:path w="69215" h="94615">
                <a:moveTo>
                  <a:pt x="68732" y="0"/>
                </a:moveTo>
                <a:lnTo>
                  <a:pt x="48327" y="13023"/>
                </a:lnTo>
                <a:lnTo>
                  <a:pt x="34366" y="17364"/>
                </a:lnTo>
                <a:lnTo>
                  <a:pt x="62412" y="17364"/>
                </a:lnTo>
                <a:lnTo>
                  <a:pt x="68732" y="0"/>
                </a:lnTo>
                <a:close/>
              </a:path>
            </a:pathLst>
          </a:custGeom>
          <a:solidFill>
            <a:srgbClr val="770D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4"/>
          <p:cNvSpPr/>
          <p:nvPr/>
        </p:nvSpPr>
        <p:spPr>
          <a:xfrm>
            <a:off x="2182031" y="1319841"/>
            <a:ext cx="2265045" cy="313690"/>
          </a:xfrm>
          <a:custGeom>
            <a:avLst/>
            <a:gdLst/>
            <a:ahLst/>
            <a:cxnLst/>
            <a:rect l="l" t="t" r="r" b="b"/>
            <a:pathLst>
              <a:path w="2265045" h="313690">
                <a:moveTo>
                  <a:pt x="2264448" y="0"/>
                </a:moveTo>
                <a:lnTo>
                  <a:pt x="2264448" y="162979"/>
                </a:lnTo>
                <a:lnTo>
                  <a:pt x="0" y="162979"/>
                </a:lnTo>
                <a:lnTo>
                  <a:pt x="0" y="313245"/>
                </a:lnTo>
              </a:path>
            </a:pathLst>
          </a:custGeom>
          <a:ln w="13995">
            <a:solidFill>
              <a:srgbClr val="770D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5"/>
          <p:cNvSpPr/>
          <p:nvPr/>
        </p:nvSpPr>
        <p:spPr>
          <a:xfrm>
            <a:off x="2147665" y="1609941"/>
            <a:ext cx="69215" cy="94615"/>
          </a:xfrm>
          <a:custGeom>
            <a:avLst/>
            <a:gdLst/>
            <a:ahLst/>
            <a:cxnLst/>
            <a:rect l="l" t="t" r="r" b="b"/>
            <a:pathLst>
              <a:path w="69214" h="94615">
                <a:moveTo>
                  <a:pt x="0" y="0"/>
                </a:moveTo>
                <a:lnTo>
                  <a:pt x="34366" y="94424"/>
                </a:lnTo>
                <a:lnTo>
                  <a:pt x="62412" y="17364"/>
                </a:lnTo>
                <a:lnTo>
                  <a:pt x="34366" y="17364"/>
                </a:lnTo>
                <a:lnTo>
                  <a:pt x="20404" y="13023"/>
                </a:lnTo>
                <a:lnTo>
                  <a:pt x="0" y="0"/>
                </a:lnTo>
                <a:close/>
              </a:path>
              <a:path w="69214" h="94615">
                <a:moveTo>
                  <a:pt x="68732" y="0"/>
                </a:moveTo>
                <a:lnTo>
                  <a:pt x="48327" y="13023"/>
                </a:lnTo>
                <a:lnTo>
                  <a:pt x="34366" y="17364"/>
                </a:lnTo>
                <a:lnTo>
                  <a:pt x="62412" y="17364"/>
                </a:lnTo>
                <a:lnTo>
                  <a:pt x="68732" y="0"/>
                </a:lnTo>
                <a:close/>
              </a:path>
            </a:pathLst>
          </a:custGeom>
          <a:solidFill>
            <a:srgbClr val="770D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6"/>
          <p:cNvSpPr/>
          <p:nvPr/>
        </p:nvSpPr>
        <p:spPr>
          <a:xfrm>
            <a:off x="5442146" y="2193020"/>
            <a:ext cx="1965325" cy="467995"/>
          </a:xfrm>
          <a:custGeom>
            <a:avLst/>
            <a:gdLst/>
            <a:ahLst/>
            <a:cxnLst/>
            <a:rect l="l" t="t" r="r" b="b"/>
            <a:pathLst>
              <a:path w="1965325" h="467994">
                <a:moveTo>
                  <a:pt x="1965109" y="0"/>
                </a:moveTo>
                <a:lnTo>
                  <a:pt x="1965109" y="379044"/>
                </a:lnTo>
                <a:lnTo>
                  <a:pt x="0" y="379044"/>
                </a:lnTo>
                <a:lnTo>
                  <a:pt x="0" y="467537"/>
                </a:lnTo>
              </a:path>
            </a:pathLst>
          </a:custGeom>
          <a:ln w="13995">
            <a:solidFill>
              <a:srgbClr val="770D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7"/>
          <p:cNvSpPr/>
          <p:nvPr/>
        </p:nvSpPr>
        <p:spPr>
          <a:xfrm>
            <a:off x="5407779" y="2637405"/>
            <a:ext cx="69215" cy="94615"/>
          </a:xfrm>
          <a:custGeom>
            <a:avLst/>
            <a:gdLst/>
            <a:ahLst/>
            <a:cxnLst/>
            <a:rect l="l" t="t" r="r" b="b"/>
            <a:pathLst>
              <a:path w="69214" h="94614">
                <a:moveTo>
                  <a:pt x="0" y="0"/>
                </a:moveTo>
                <a:lnTo>
                  <a:pt x="34366" y="94424"/>
                </a:lnTo>
                <a:lnTo>
                  <a:pt x="62412" y="17364"/>
                </a:lnTo>
                <a:lnTo>
                  <a:pt x="34366" y="17364"/>
                </a:lnTo>
                <a:lnTo>
                  <a:pt x="20404" y="13023"/>
                </a:lnTo>
                <a:lnTo>
                  <a:pt x="0" y="0"/>
                </a:lnTo>
                <a:close/>
              </a:path>
              <a:path w="69214" h="94614">
                <a:moveTo>
                  <a:pt x="68732" y="0"/>
                </a:moveTo>
                <a:lnTo>
                  <a:pt x="48327" y="13023"/>
                </a:lnTo>
                <a:lnTo>
                  <a:pt x="34366" y="17364"/>
                </a:lnTo>
                <a:lnTo>
                  <a:pt x="62412" y="17364"/>
                </a:lnTo>
                <a:lnTo>
                  <a:pt x="68732" y="0"/>
                </a:lnTo>
                <a:close/>
              </a:path>
            </a:pathLst>
          </a:custGeom>
          <a:solidFill>
            <a:srgbClr val="770D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8"/>
          <p:cNvSpPr/>
          <p:nvPr/>
        </p:nvSpPr>
        <p:spPr>
          <a:xfrm>
            <a:off x="7396395" y="2193020"/>
            <a:ext cx="2401570" cy="464184"/>
          </a:xfrm>
          <a:custGeom>
            <a:avLst/>
            <a:gdLst/>
            <a:ahLst/>
            <a:cxnLst/>
            <a:rect l="l" t="t" r="r" b="b"/>
            <a:pathLst>
              <a:path w="2401570" h="464185">
                <a:moveTo>
                  <a:pt x="0" y="0"/>
                </a:moveTo>
                <a:lnTo>
                  <a:pt x="0" y="377228"/>
                </a:lnTo>
                <a:lnTo>
                  <a:pt x="2401265" y="377228"/>
                </a:lnTo>
                <a:lnTo>
                  <a:pt x="2401265" y="464032"/>
                </a:lnTo>
              </a:path>
            </a:pathLst>
          </a:custGeom>
          <a:ln w="13995">
            <a:solidFill>
              <a:srgbClr val="770D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89"/>
          <p:cNvSpPr/>
          <p:nvPr/>
        </p:nvSpPr>
        <p:spPr>
          <a:xfrm>
            <a:off x="9763291" y="2633905"/>
            <a:ext cx="69215" cy="94615"/>
          </a:xfrm>
          <a:custGeom>
            <a:avLst/>
            <a:gdLst/>
            <a:ahLst/>
            <a:cxnLst/>
            <a:rect l="l" t="t" r="r" b="b"/>
            <a:pathLst>
              <a:path w="69215" h="94614">
                <a:moveTo>
                  <a:pt x="0" y="0"/>
                </a:moveTo>
                <a:lnTo>
                  <a:pt x="34366" y="94424"/>
                </a:lnTo>
                <a:lnTo>
                  <a:pt x="62412" y="17364"/>
                </a:lnTo>
                <a:lnTo>
                  <a:pt x="34366" y="17364"/>
                </a:lnTo>
                <a:lnTo>
                  <a:pt x="20404" y="13023"/>
                </a:lnTo>
                <a:lnTo>
                  <a:pt x="0" y="0"/>
                </a:lnTo>
                <a:close/>
              </a:path>
              <a:path w="69215" h="94614">
                <a:moveTo>
                  <a:pt x="68732" y="0"/>
                </a:moveTo>
                <a:lnTo>
                  <a:pt x="48327" y="13023"/>
                </a:lnTo>
                <a:lnTo>
                  <a:pt x="34366" y="17364"/>
                </a:lnTo>
                <a:lnTo>
                  <a:pt x="62412" y="17364"/>
                </a:lnTo>
                <a:lnTo>
                  <a:pt x="68732" y="0"/>
                </a:lnTo>
                <a:close/>
              </a:path>
            </a:pathLst>
          </a:custGeom>
          <a:solidFill>
            <a:srgbClr val="770D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0"/>
          <p:cNvSpPr/>
          <p:nvPr/>
        </p:nvSpPr>
        <p:spPr>
          <a:xfrm>
            <a:off x="2130358" y="2605797"/>
            <a:ext cx="0" cy="50165"/>
          </a:xfrm>
          <a:custGeom>
            <a:avLst/>
            <a:gdLst/>
            <a:ahLst/>
            <a:cxnLst/>
            <a:rect l="l" t="t" r="r" b="b"/>
            <a:pathLst>
              <a:path h="50164">
                <a:moveTo>
                  <a:pt x="0" y="0"/>
                </a:moveTo>
                <a:lnTo>
                  <a:pt x="0" y="49555"/>
                </a:lnTo>
              </a:path>
            </a:pathLst>
          </a:custGeom>
          <a:ln w="13995">
            <a:solidFill>
              <a:srgbClr val="770D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1"/>
          <p:cNvSpPr/>
          <p:nvPr/>
        </p:nvSpPr>
        <p:spPr>
          <a:xfrm>
            <a:off x="2095992" y="2632198"/>
            <a:ext cx="69215" cy="94615"/>
          </a:xfrm>
          <a:custGeom>
            <a:avLst/>
            <a:gdLst/>
            <a:ahLst/>
            <a:cxnLst/>
            <a:rect l="l" t="t" r="r" b="b"/>
            <a:pathLst>
              <a:path w="69214" h="94614">
                <a:moveTo>
                  <a:pt x="0" y="0"/>
                </a:moveTo>
                <a:lnTo>
                  <a:pt x="34366" y="94424"/>
                </a:lnTo>
                <a:lnTo>
                  <a:pt x="62412" y="17364"/>
                </a:lnTo>
                <a:lnTo>
                  <a:pt x="34366" y="17364"/>
                </a:lnTo>
                <a:lnTo>
                  <a:pt x="20404" y="13023"/>
                </a:lnTo>
                <a:lnTo>
                  <a:pt x="0" y="0"/>
                </a:lnTo>
                <a:close/>
              </a:path>
              <a:path w="69214" h="94614">
                <a:moveTo>
                  <a:pt x="68732" y="0"/>
                </a:moveTo>
                <a:lnTo>
                  <a:pt x="48327" y="13023"/>
                </a:lnTo>
                <a:lnTo>
                  <a:pt x="34366" y="17364"/>
                </a:lnTo>
                <a:lnTo>
                  <a:pt x="62412" y="17364"/>
                </a:lnTo>
                <a:lnTo>
                  <a:pt x="68732" y="0"/>
                </a:lnTo>
                <a:close/>
              </a:path>
            </a:pathLst>
          </a:custGeom>
          <a:solidFill>
            <a:srgbClr val="770D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2"/>
          <p:cNvSpPr/>
          <p:nvPr/>
        </p:nvSpPr>
        <p:spPr>
          <a:xfrm>
            <a:off x="2146627" y="3342008"/>
            <a:ext cx="0" cy="408305"/>
          </a:xfrm>
          <a:custGeom>
            <a:avLst/>
            <a:gdLst/>
            <a:ahLst/>
            <a:cxnLst/>
            <a:rect l="l" t="t" r="r" b="b"/>
            <a:pathLst>
              <a:path h="408304">
                <a:moveTo>
                  <a:pt x="0" y="0"/>
                </a:moveTo>
                <a:lnTo>
                  <a:pt x="0" y="407708"/>
                </a:lnTo>
              </a:path>
            </a:pathLst>
          </a:custGeom>
          <a:ln w="13995">
            <a:solidFill>
              <a:srgbClr val="770D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3"/>
          <p:cNvSpPr/>
          <p:nvPr/>
        </p:nvSpPr>
        <p:spPr>
          <a:xfrm>
            <a:off x="2112261" y="3726567"/>
            <a:ext cx="69215" cy="94615"/>
          </a:xfrm>
          <a:custGeom>
            <a:avLst/>
            <a:gdLst/>
            <a:ahLst/>
            <a:cxnLst/>
            <a:rect l="l" t="t" r="r" b="b"/>
            <a:pathLst>
              <a:path w="69214" h="94614">
                <a:moveTo>
                  <a:pt x="0" y="0"/>
                </a:moveTo>
                <a:lnTo>
                  <a:pt x="34366" y="94424"/>
                </a:lnTo>
                <a:lnTo>
                  <a:pt x="62412" y="17364"/>
                </a:lnTo>
                <a:lnTo>
                  <a:pt x="34366" y="17364"/>
                </a:lnTo>
                <a:lnTo>
                  <a:pt x="20404" y="13023"/>
                </a:lnTo>
                <a:lnTo>
                  <a:pt x="0" y="0"/>
                </a:lnTo>
                <a:close/>
              </a:path>
              <a:path w="69214" h="94614">
                <a:moveTo>
                  <a:pt x="68732" y="0"/>
                </a:moveTo>
                <a:lnTo>
                  <a:pt x="48327" y="13023"/>
                </a:lnTo>
                <a:lnTo>
                  <a:pt x="34366" y="17364"/>
                </a:lnTo>
                <a:lnTo>
                  <a:pt x="62412" y="17364"/>
                </a:lnTo>
                <a:lnTo>
                  <a:pt x="68732" y="0"/>
                </a:lnTo>
                <a:close/>
              </a:path>
            </a:pathLst>
          </a:custGeom>
          <a:solidFill>
            <a:srgbClr val="770D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4"/>
          <p:cNvSpPr/>
          <p:nvPr/>
        </p:nvSpPr>
        <p:spPr>
          <a:xfrm>
            <a:off x="4536490" y="3436771"/>
            <a:ext cx="939800" cy="320040"/>
          </a:xfrm>
          <a:custGeom>
            <a:avLst/>
            <a:gdLst/>
            <a:ahLst/>
            <a:cxnLst/>
            <a:rect l="l" t="t" r="r" b="b"/>
            <a:pathLst>
              <a:path w="939800" h="320039">
                <a:moveTo>
                  <a:pt x="939279" y="0"/>
                </a:moveTo>
                <a:lnTo>
                  <a:pt x="939279" y="150469"/>
                </a:lnTo>
                <a:lnTo>
                  <a:pt x="0" y="150469"/>
                </a:lnTo>
                <a:lnTo>
                  <a:pt x="0" y="319747"/>
                </a:lnTo>
              </a:path>
            </a:pathLst>
          </a:custGeom>
          <a:ln w="13995">
            <a:solidFill>
              <a:srgbClr val="770D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5"/>
          <p:cNvSpPr/>
          <p:nvPr/>
        </p:nvSpPr>
        <p:spPr>
          <a:xfrm>
            <a:off x="4502119" y="3733368"/>
            <a:ext cx="69215" cy="94615"/>
          </a:xfrm>
          <a:custGeom>
            <a:avLst/>
            <a:gdLst/>
            <a:ahLst/>
            <a:cxnLst/>
            <a:rect l="l" t="t" r="r" b="b"/>
            <a:pathLst>
              <a:path w="69214" h="94614">
                <a:moveTo>
                  <a:pt x="0" y="0"/>
                </a:moveTo>
                <a:lnTo>
                  <a:pt x="34366" y="94424"/>
                </a:lnTo>
                <a:lnTo>
                  <a:pt x="62412" y="17364"/>
                </a:lnTo>
                <a:lnTo>
                  <a:pt x="34366" y="17364"/>
                </a:lnTo>
                <a:lnTo>
                  <a:pt x="20404" y="13023"/>
                </a:lnTo>
                <a:lnTo>
                  <a:pt x="0" y="0"/>
                </a:lnTo>
                <a:close/>
              </a:path>
              <a:path w="69214" h="94614">
                <a:moveTo>
                  <a:pt x="68732" y="0"/>
                </a:moveTo>
                <a:lnTo>
                  <a:pt x="48327" y="13023"/>
                </a:lnTo>
                <a:lnTo>
                  <a:pt x="34366" y="17364"/>
                </a:lnTo>
                <a:lnTo>
                  <a:pt x="62412" y="17364"/>
                </a:lnTo>
                <a:lnTo>
                  <a:pt x="68732" y="0"/>
                </a:lnTo>
                <a:close/>
              </a:path>
            </a:pathLst>
          </a:custGeom>
          <a:solidFill>
            <a:srgbClr val="770D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6"/>
          <p:cNvSpPr/>
          <p:nvPr/>
        </p:nvSpPr>
        <p:spPr>
          <a:xfrm>
            <a:off x="5466950" y="3438366"/>
            <a:ext cx="972819" cy="316865"/>
          </a:xfrm>
          <a:custGeom>
            <a:avLst/>
            <a:gdLst/>
            <a:ahLst/>
            <a:cxnLst/>
            <a:rect l="l" t="t" r="r" b="b"/>
            <a:pathLst>
              <a:path w="972820" h="316864">
                <a:moveTo>
                  <a:pt x="0" y="0"/>
                </a:moveTo>
                <a:lnTo>
                  <a:pt x="0" y="148818"/>
                </a:lnTo>
                <a:lnTo>
                  <a:pt x="972819" y="148818"/>
                </a:lnTo>
                <a:lnTo>
                  <a:pt x="972819" y="316560"/>
                </a:lnTo>
              </a:path>
            </a:pathLst>
          </a:custGeom>
          <a:ln w="13995">
            <a:solidFill>
              <a:srgbClr val="770D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7"/>
          <p:cNvSpPr/>
          <p:nvPr/>
        </p:nvSpPr>
        <p:spPr>
          <a:xfrm>
            <a:off x="6405401" y="3731774"/>
            <a:ext cx="69215" cy="94615"/>
          </a:xfrm>
          <a:custGeom>
            <a:avLst/>
            <a:gdLst/>
            <a:ahLst/>
            <a:cxnLst/>
            <a:rect l="l" t="t" r="r" b="b"/>
            <a:pathLst>
              <a:path w="69214" h="94614">
                <a:moveTo>
                  <a:pt x="0" y="0"/>
                </a:moveTo>
                <a:lnTo>
                  <a:pt x="34366" y="94424"/>
                </a:lnTo>
                <a:lnTo>
                  <a:pt x="62412" y="17364"/>
                </a:lnTo>
                <a:lnTo>
                  <a:pt x="34366" y="17364"/>
                </a:lnTo>
                <a:lnTo>
                  <a:pt x="20404" y="13023"/>
                </a:lnTo>
                <a:lnTo>
                  <a:pt x="0" y="0"/>
                </a:lnTo>
                <a:close/>
              </a:path>
              <a:path w="69214" h="94614">
                <a:moveTo>
                  <a:pt x="68732" y="0"/>
                </a:moveTo>
                <a:lnTo>
                  <a:pt x="48327" y="13023"/>
                </a:lnTo>
                <a:lnTo>
                  <a:pt x="34366" y="17364"/>
                </a:lnTo>
                <a:lnTo>
                  <a:pt x="62412" y="17364"/>
                </a:lnTo>
                <a:lnTo>
                  <a:pt x="68732" y="0"/>
                </a:lnTo>
                <a:close/>
              </a:path>
            </a:pathLst>
          </a:custGeom>
          <a:solidFill>
            <a:srgbClr val="770D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8"/>
          <p:cNvSpPr/>
          <p:nvPr/>
        </p:nvSpPr>
        <p:spPr>
          <a:xfrm>
            <a:off x="8436178" y="3432426"/>
            <a:ext cx="1316990" cy="322580"/>
          </a:xfrm>
          <a:custGeom>
            <a:avLst/>
            <a:gdLst/>
            <a:ahLst/>
            <a:cxnLst/>
            <a:rect l="l" t="t" r="r" b="b"/>
            <a:pathLst>
              <a:path w="1316990" h="322579">
                <a:moveTo>
                  <a:pt x="1316862" y="0"/>
                </a:moveTo>
                <a:lnTo>
                  <a:pt x="1316862" y="149123"/>
                </a:lnTo>
                <a:lnTo>
                  <a:pt x="0" y="149123"/>
                </a:lnTo>
                <a:lnTo>
                  <a:pt x="0" y="322503"/>
                </a:lnTo>
              </a:path>
            </a:pathLst>
          </a:custGeom>
          <a:ln w="13995">
            <a:solidFill>
              <a:srgbClr val="770D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99"/>
          <p:cNvSpPr/>
          <p:nvPr/>
        </p:nvSpPr>
        <p:spPr>
          <a:xfrm>
            <a:off x="8401814" y="3731774"/>
            <a:ext cx="69215" cy="94615"/>
          </a:xfrm>
          <a:custGeom>
            <a:avLst/>
            <a:gdLst/>
            <a:ahLst/>
            <a:cxnLst/>
            <a:rect l="l" t="t" r="r" b="b"/>
            <a:pathLst>
              <a:path w="69215" h="94614">
                <a:moveTo>
                  <a:pt x="0" y="0"/>
                </a:moveTo>
                <a:lnTo>
                  <a:pt x="34366" y="94424"/>
                </a:lnTo>
                <a:lnTo>
                  <a:pt x="62412" y="17364"/>
                </a:lnTo>
                <a:lnTo>
                  <a:pt x="34366" y="17364"/>
                </a:lnTo>
                <a:lnTo>
                  <a:pt x="20404" y="13023"/>
                </a:lnTo>
                <a:lnTo>
                  <a:pt x="0" y="0"/>
                </a:lnTo>
                <a:close/>
              </a:path>
              <a:path w="69215" h="94614">
                <a:moveTo>
                  <a:pt x="68732" y="0"/>
                </a:moveTo>
                <a:lnTo>
                  <a:pt x="48327" y="13023"/>
                </a:lnTo>
                <a:lnTo>
                  <a:pt x="34366" y="17364"/>
                </a:lnTo>
                <a:lnTo>
                  <a:pt x="62412" y="17364"/>
                </a:lnTo>
                <a:lnTo>
                  <a:pt x="68732" y="0"/>
                </a:lnTo>
                <a:close/>
              </a:path>
            </a:pathLst>
          </a:custGeom>
          <a:solidFill>
            <a:srgbClr val="770D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0"/>
          <p:cNvSpPr/>
          <p:nvPr/>
        </p:nvSpPr>
        <p:spPr>
          <a:xfrm>
            <a:off x="9744220" y="3434021"/>
            <a:ext cx="951230" cy="322580"/>
          </a:xfrm>
          <a:custGeom>
            <a:avLst/>
            <a:gdLst/>
            <a:ahLst/>
            <a:cxnLst/>
            <a:rect l="l" t="t" r="r" b="b"/>
            <a:pathLst>
              <a:path w="951229" h="322579">
                <a:moveTo>
                  <a:pt x="0" y="0"/>
                </a:moveTo>
                <a:lnTo>
                  <a:pt x="0" y="149123"/>
                </a:lnTo>
                <a:lnTo>
                  <a:pt x="950912" y="149123"/>
                </a:lnTo>
                <a:lnTo>
                  <a:pt x="950912" y="322503"/>
                </a:lnTo>
              </a:path>
            </a:pathLst>
          </a:custGeom>
          <a:ln w="13995">
            <a:solidFill>
              <a:srgbClr val="770D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1"/>
          <p:cNvSpPr/>
          <p:nvPr/>
        </p:nvSpPr>
        <p:spPr>
          <a:xfrm>
            <a:off x="10660762" y="3733369"/>
            <a:ext cx="69215" cy="94615"/>
          </a:xfrm>
          <a:custGeom>
            <a:avLst/>
            <a:gdLst/>
            <a:ahLst/>
            <a:cxnLst/>
            <a:rect l="l" t="t" r="r" b="b"/>
            <a:pathLst>
              <a:path w="69215" h="94614">
                <a:moveTo>
                  <a:pt x="0" y="0"/>
                </a:moveTo>
                <a:lnTo>
                  <a:pt x="34366" y="94424"/>
                </a:lnTo>
                <a:lnTo>
                  <a:pt x="62412" y="17364"/>
                </a:lnTo>
                <a:lnTo>
                  <a:pt x="34366" y="17364"/>
                </a:lnTo>
                <a:lnTo>
                  <a:pt x="20404" y="13023"/>
                </a:lnTo>
                <a:lnTo>
                  <a:pt x="0" y="0"/>
                </a:lnTo>
                <a:close/>
              </a:path>
              <a:path w="69215" h="94614">
                <a:moveTo>
                  <a:pt x="68732" y="0"/>
                </a:moveTo>
                <a:lnTo>
                  <a:pt x="48327" y="13023"/>
                </a:lnTo>
                <a:lnTo>
                  <a:pt x="34366" y="17364"/>
                </a:lnTo>
                <a:lnTo>
                  <a:pt x="62412" y="17364"/>
                </a:lnTo>
                <a:lnTo>
                  <a:pt x="68732" y="0"/>
                </a:lnTo>
                <a:close/>
              </a:path>
            </a:pathLst>
          </a:custGeom>
          <a:solidFill>
            <a:srgbClr val="770D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2"/>
          <p:cNvSpPr/>
          <p:nvPr/>
        </p:nvSpPr>
        <p:spPr>
          <a:xfrm>
            <a:off x="6540817" y="4664204"/>
            <a:ext cx="0" cy="424180"/>
          </a:xfrm>
          <a:custGeom>
            <a:avLst/>
            <a:gdLst/>
            <a:ahLst/>
            <a:cxnLst/>
            <a:rect l="l" t="t" r="r" b="b"/>
            <a:pathLst>
              <a:path h="424179">
                <a:moveTo>
                  <a:pt x="0" y="0"/>
                </a:moveTo>
                <a:lnTo>
                  <a:pt x="0" y="423570"/>
                </a:lnTo>
              </a:path>
            </a:pathLst>
          </a:custGeom>
          <a:ln w="13995">
            <a:solidFill>
              <a:srgbClr val="50AE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3"/>
          <p:cNvSpPr/>
          <p:nvPr/>
        </p:nvSpPr>
        <p:spPr>
          <a:xfrm>
            <a:off x="6506450" y="5064622"/>
            <a:ext cx="69215" cy="94615"/>
          </a:xfrm>
          <a:custGeom>
            <a:avLst/>
            <a:gdLst/>
            <a:ahLst/>
            <a:cxnLst/>
            <a:rect l="l" t="t" r="r" b="b"/>
            <a:pathLst>
              <a:path w="69215" h="94614">
                <a:moveTo>
                  <a:pt x="0" y="0"/>
                </a:moveTo>
                <a:lnTo>
                  <a:pt x="34366" y="94424"/>
                </a:lnTo>
                <a:lnTo>
                  <a:pt x="62412" y="17364"/>
                </a:lnTo>
                <a:lnTo>
                  <a:pt x="34366" y="17364"/>
                </a:lnTo>
                <a:lnTo>
                  <a:pt x="20404" y="13023"/>
                </a:lnTo>
                <a:lnTo>
                  <a:pt x="0" y="0"/>
                </a:lnTo>
                <a:close/>
              </a:path>
              <a:path w="69215" h="94614">
                <a:moveTo>
                  <a:pt x="68732" y="0"/>
                </a:moveTo>
                <a:lnTo>
                  <a:pt x="48327" y="13023"/>
                </a:lnTo>
                <a:lnTo>
                  <a:pt x="34366" y="17364"/>
                </a:lnTo>
                <a:lnTo>
                  <a:pt x="62412" y="17364"/>
                </a:lnTo>
                <a:lnTo>
                  <a:pt x="68732" y="0"/>
                </a:lnTo>
                <a:close/>
              </a:path>
            </a:pathLst>
          </a:custGeom>
          <a:solidFill>
            <a:srgbClr val="50AE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4"/>
          <p:cNvSpPr/>
          <p:nvPr/>
        </p:nvSpPr>
        <p:spPr>
          <a:xfrm>
            <a:off x="4563490" y="4664204"/>
            <a:ext cx="0" cy="424180"/>
          </a:xfrm>
          <a:custGeom>
            <a:avLst/>
            <a:gdLst/>
            <a:ahLst/>
            <a:cxnLst/>
            <a:rect l="l" t="t" r="r" b="b"/>
            <a:pathLst>
              <a:path h="424179">
                <a:moveTo>
                  <a:pt x="0" y="0"/>
                </a:moveTo>
                <a:lnTo>
                  <a:pt x="0" y="423570"/>
                </a:lnTo>
              </a:path>
            </a:pathLst>
          </a:custGeom>
          <a:ln w="13995">
            <a:solidFill>
              <a:srgbClr val="50AE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5"/>
          <p:cNvSpPr/>
          <p:nvPr/>
        </p:nvSpPr>
        <p:spPr>
          <a:xfrm>
            <a:off x="4529124" y="5064622"/>
            <a:ext cx="69215" cy="94615"/>
          </a:xfrm>
          <a:custGeom>
            <a:avLst/>
            <a:gdLst/>
            <a:ahLst/>
            <a:cxnLst/>
            <a:rect l="l" t="t" r="r" b="b"/>
            <a:pathLst>
              <a:path w="69214" h="94614">
                <a:moveTo>
                  <a:pt x="0" y="0"/>
                </a:moveTo>
                <a:lnTo>
                  <a:pt x="34366" y="94424"/>
                </a:lnTo>
                <a:lnTo>
                  <a:pt x="62412" y="17364"/>
                </a:lnTo>
                <a:lnTo>
                  <a:pt x="34366" y="17364"/>
                </a:lnTo>
                <a:lnTo>
                  <a:pt x="20404" y="13023"/>
                </a:lnTo>
                <a:lnTo>
                  <a:pt x="0" y="0"/>
                </a:lnTo>
                <a:close/>
              </a:path>
              <a:path w="69214" h="94614">
                <a:moveTo>
                  <a:pt x="68732" y="0"/>
                </a:moveTo>
                <a:lnTo>
                  <a:pt x="48327" y="13023"/>
                </a:lnTo>
                <a:lnTo>
                  <a:pt x="34366" y="17364"/>
                </a:lnTo>
                <a:lnTo>
                  <a:pt x="62412" y="17364"/>
                </a:lnTo>
                <a:lnTo>
                  <a:pt x="68732" y="0"/>
                </a:lnTo>
                <a:close/>
              </a:path>
            </a:pathLst>
          </a:custGeom>
          <a:solidFill>
            <a:srgbClr val="50AE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6"/>
          <p:cNvSpPr/>
          <p:nvPr/>
        </p:nvSpPr>
        <p:spPr>
          <a:xfrm>
            <a:off x="8397482" y="4866155"/>
            <a:ext cx="0" cy="225425"/>
          </a:xfrm>
          <a:custGeom>
            <a:avLst/>
            <a:gdLst/>
            <a:ahLst/>
            <a:cxnLst/>
            <a:rect l="l" t="t" r="r" b="b"/>
            <a:pathLst>
              <a:path h="225425">
                <a:moveTo>
                  <a:pt x="0" y="0"/>
                </a:moveTo>
                <a:lnTo>
                  <a:pt x="0" y="225120"/>
                </a:lnTo>
              </a:path>
            </a:pathLst>
          </a:custGeom>
          <a:ln w="13995">
            <a:solidFill>
              <a:srgbClr val="50AE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7"/>
          <p:cNvSpPr/>
          <p:nvPr/>
        </p:nvSpPr>
        <p:spPr>
          <a:xfrm>
            <a:off x="8363116" y="5068123"/>
            <a:ext cx="69215" cy="94615"/>
          </a:xfrm>
          <a:custGeom>
            <a:avLst/>
            <a:gdLst/>
            <a:ahLst/>
            <a:cxnLst/>
            <a:rect l="l" t="t" r="r" b="b"/>
            <a:pathLst>
              <a:path w="69215" h="94614">
                <a:moveTo>
                  <a:pt x="0" y="0"/>
                </a:moveTo>
                <a:lnTo>
                  <a:pt x="34366" y="94424"/>
                </a:lnTo>
                <a:lnTo>
                  <a:pt x="62412" y="17364"/>
                </a:lnTo>
                <a:lnTo>
                  <a:pt x="34366" y="17364"/>
                </a:lnTo>
                <a:lnTo>
                  <a:pt x="20404" y="13023"/>
                </a:lnTo>
                <a:lnTo>
                  <a:pt x="0" y="0"/>
                </a:lnTo>
                <a:close/>
              </a:path>
              <a:path w="69215" h="94614">
                <a:moveTo>
                  <a:pt x="68732" y="0"/>
                </a:moveTo>
                <a:lnTo>
                  <a:pt x="48327" y="13023"/>
                </a:lnTo>
                <a:lnTo>
                  <a:pt x="34366" y="17364"/>
                </a:lnTo>
                <a:lnTo>
                  <a:pt x="62412" y="17364"/>
                </a:lnTo>
                <a:lnTo>
                  <a:pt x="68732" y="0"/>
                </a:lnTo>
                <a:close/>
              </a:path>
            </a:pathLst>
          </a:custGeom>
          <a:solidFill>
            <a:srgbClr val="50AE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8"/>
          <p:cNvSpPr/>
          <p:nvPr/>
        </p:nvSpPr>
        <p:spPr>
          <a:xfrm>
            <a:off x="8397482" y="6003229"/>
            <a:ext cx="0" cy="280670"/>
          </a:xfrm>
          <a:custGeom>
            <a:avLst/>
            <a:gdLst/>
            <a:ahLst/>
            <a:cxnLst/>
            <a:rect l="l" t="t" r="r" b="b"/>
            <a:pathLst>
              <a:path h="280670">
                <a:moveTo>
                  <a:pt x="0" y="0"/>
                </a:moveTo>
                <a:lnTo>
                  <a:pt x="0" y="280451"/>
                </a:lnTo>
              </a:path>
            </a:pathLst>
          </a:custGeom>
          <a:ln w="13995">
            <a:solidFill>
              <a:srgbClr val="50AE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09"/>
          <p:cNvSpPr/>
          <p:nvPr/>
        </p:nvSpPr>
        <p:spPr>
          <a:xfrm>
            <a:off x="8397482" y="6494043"/>
            <a:ext cx="0" cy="26034"/>
          </a:xfrm>
          <a:custGeom>
            <a:avLst/>
            <a:gdLst/>
            <a:ahLst/>
            <a:cxnLst/>
            <a:rect l="l" t="t" r="r" b="b"/>
            <a:pathLst>
              <a:path h="26035">
                <a:moveTo>
                  <a:pt x="0" y="0"/>
                </a:moveTo>
                <a:lnTo>
                  <a:pt x="0" y="25783"/>
                </a:lnTo>
              </a:path>
            </a:pathLst>
          </a:custGeom>
          <a:ln w="13995">
            <a:solidFill>
              <a:srgbClr val="50AE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0"/>
          <p:cNvSpPr/>
          <p:nvPr/>
        </p:nvSpPr>
        <p:spPr>
          <a:xfrm>
            <a:off x="8363116" y="6496680"/>
            <a:ext cx="69215" cy="94615"/>
          </a:xfrm>
          <a:custGeom>
            <a:avLst/>
            <a:gdLst/>
            <a:ahLst/>
            <a:cxnLst/>
            <a:rect l="l" t="t" r="r" b="b"/>
            <a:pathLst>
              <a:path w="69215" h="94614">
                <a:moveTo>
                  <a:pt x="0" y="0"/>
                </a:moveTo>
                <a:lnTo>
                  <a:pt x="34366" y="94424"/>
                </a:lnTo>
                <a:lnTo>
                  <a:pt x="62412" y="17364"/>
                </a:lnTo>
                <a:lnTo>
                  <a:pt x="34366" y="17364"/>
                </a:lnTo>
                <a:lnTo>
                  <a:pt x="20404" y="13023"/>
                </a:lnTo>
                <a:lnTo>
                  <a:pt x="0" y="0"/>
                </a:lnTo>
                <a:close/>
              </a:path>
              <a:path w="69215" h="94614">
                <a:moveTo>
                  <a:pt x="68732" y="0"/>
                </a:moveTo>
                <a:lnTo>
                  <a:pt x="48327" y="13023"/>
                </a:lnTo>
                <a:lnTo>
                  <a:pt x="34366" y="17364"/>
                </a:lnTo>
                <a:lnTo>
                  <a:pt x="62412" y="17364"/>
                </a:lnTo>
                <a:lnTo>
                  <a:pt x="68732" y="0"/>
                </a:lnTo>
                <a:close/>
              </a:path>
            </a:pathLst>
          </a:custGeom>
          <a:solidFill>
            <a:srgbClr val="50AE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1"/>
          <p:cNvSpPr/>
          <p:nvPr/>
        </p:nvSpPr>
        <p:spPr>
          <a:xfrm>
            <a:off x="8397482" y="7209990"/>
            <a:ext cx="0" cy="334010"/>
          </a:xfrm>
          <a:custGeom>
            <a:avLst/>
            <a:gdLst/>
            <a:ahLst/>
            <a:cxnLst/>
            <a:rect l="l" t="t" r="r" b="b"/>
            <a:pathLst>
              <a:path h="334009">
                <a:moveTo>
                  <a:pt x="0" y="0"/>
                </a:moveTo>
                <a:lnTo>
                  <a:pt x="0" y="333910"/>
                </a:lnTo>
              </a:path>
            </a:pathLst>
          </a:custGeom>
          <a:ln w="13995">
            <a:solidFill>
              <a:srgbClr val="50AE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2"/>
          <p:cNvSpPr/>
          <p:nvPr/>
        </p:nvSpPr>
        <p:spPr>
          <a:xfrm>
            <a:off x="8397482" y="7754264"/>
            <a:ext cx="0" cy="311785"/>
          </a:xfrm>
          <a:custGeom>
            <a:avLst/>
            <a:gdLst/>
            <a:ahLst/>
            <a:cxnLst/>
            <a:rect l="l" t="t" r="r" b="b"/>
            <a:pathLst>
              <a:path h="311784">
                <a:moveTo>
                  <a:pt x="0" y="0"/>
                </a:moveTo>
                <a:lnTo>
                  <a:pt x="0" y="311439"/>
                </a:lnTo>
              </a:path>
            </a:pathLst>
          </a:custGeom>
          <a:ln w="13995">
            <a:solidFill>
              <a:srgbClr val="50AE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3"/>
          <p:cNvSpPr/>
          <p:nvPr/>
        </p:nvSpPr>
        <p:spPr>
          <a:xfrm>
            <a:off x="8363116" y="8042555"/>
            <a:ext cx="69215" cy="94615"/>
          </a:xfrm>
          <a:custGeom>
            <a:avLst/>
            <a:gdLst/>
            <a:ahLst/>
            <a:cxnLst/>
            <a:rect l="l" t="t" r="r" b="b"/>
            <a:pathLst>
              <a:path w="69215" h="94615">
                <a:moveTo>
                  <a:pt x="0" y="0"/>
                </a:moveTo>
                <a:lnTo>
                  <a:pt x="34366" y="94424"/>
                </a:lnTo>
                <a:lnTo>
                  <a:pt x="62412" y="17364"/>
                </a:lnTo>
                <a:lnTo>
                  <a:pt x="34366" y="17364"/>
                </a:lnTo>
                <a:lnTo>
                  <a:pt x="20404" y="13023"/>
                </a:lnTo>
                <a:lnTo>
                  <a:pt x="0" y="0"/>
                </a:lnTo>
                <a:close/>
              </a:path>
              <a:path w="69215" h="94615">
                <a:moveTo>
                  <a:pt x="68732" y="0"/>
                </a:moveTo>
                <a:lnTo>
                  <a:pt x="48327" y="13023"/>
                </a:lnTo>
                <a:lnTo>
                  <a:pt x="34366" y="17364"/>
                </a:lnTo>
                <a:lnTo>
                  <a:pt x="62412" y="17364"/>
                </a:lnTo>
                <a:lnTo>
                  <a:pt x="68732" y="0"/>
                </a:lnTo>
                <a:close/>
              </a:path>
            </a:pathLst>
          </a:custGeom>
          <a:solidFill>
            <a:srgbClr val="50AE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4"/>
          <p:cNvSpPr/>
          <p:nvPr/>
        </p:nvSpPr>
        <p:spPr>
          <a:xfrm>
            <a:off x="10746292" y="5536917"/>
            <a:ext cx="0" cy="2529205"/>
          </a:xfrm>
          <a:custGeom>
            <a:avLst/>
            <a:gdLst/>
            <a:ahLst/>
            <a:cxnLst/>
            <a:rect l="l" t="t" r="r" b="b"/>
            <a:pathLst>
              <a:path h="2529204">
                <a:moveTo>
                  <a:pt x="0" y="0"/>
                </a:moveTo>
                <a:lnTo>
                  <a:pt x="0" y="2528785"/>
                </a:lnTo>
              </a:path>
            </a:pathLst>
          </a:custGeom>
          <a:ln w="13995">
            <a:solidFill>
              <a:srgbClr val="50AE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5"/>
          <p:cNvSpPr/>
          <p:nvPr/>
        </p:nvSpPr>
        <p:spPr>
          <a:xfrm>
            <a:off x="10711926" y="8042555"/>
            <a:ext cx="69215" cy="94615"/>
          </a:xfrm>
          <a:custGeom>
            <a:avLst/>
            <a:gdLst/>
            <a:ahLst/>
            <a:cxnLst/>
            <a:rect l="l" t="t" r="r" b="b"/>
            <a:pathLst>
              <a:path w="69215" h="94615">
                <a:moveTo>
                  <a:pt x="0" y="0"/>
                </a:moveTo>
                <a:lnTo>
                  <a:pt x="34366" y="94424"/>
                </a:lnTo>
                <a:lnTo>
                  <a:pt x="62412" y="17364"/>
                </a:lnTo>
                <a:lnTo>
                  <a:pt x="34366" y="17364"/>
                </a:lnTo>
                <a:lnTo>
                  <a:pt x="20404" y="13023"/>
                </a:lnTo>
                <a:lnTo>
                  <a:pt x="0" y="0"/>
                </a:lnTo>
                <a:close/>
              </a:path>
              <a:path w="69215" h="94615">
                <a:moveTo>
                  <a:pt x="68732" y="0"/>
                </a:moveTo>
                <a:lnTo>
                  <a:pt x="48327" y="13023"/>
                </a:lnTo>
                <a:lnTo>
                  <a:pt x="34366" y="17364"/>
                </a:lnTo>
                <a:lnTo>
                  <a:pt x="62412" y="17364"/>
                </a:lnTo>
                <a:lnTo>
                  <a:pt x="68732" y="0"/>
                </a:lnTo>
                <a:close/>
              </a:path>
            </a:pathLst>
          </a:custGeom>
          <a:solidFill>
            <a:srgbClr val="50AE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6"/>
          <p:cNvSpPr/>
          <p:nvPr/>
        </p:nvSpPr>
        <p:spPr>
          <a:xfrm>
            <a:off x="8111617" y="6283680"/>
            <a:ext cx="556895" cy="210820"/>
          </a:xfrm>
          <a:custGeom>
            <a:avLst/>
            <a:gdLst/>
            <a:ahLst/>
            <a:cxnLst/>
            <a:rect l="l" t="t" r="r" b="b"/>
            <a:pathLst>
              <a:path w="556895" h="210820">
                <a:moveTo>
                  <a:pt x="0" y="210362"/>
                </a:moveTo>
                <a:lnTo>
                  <a:pt x="556729" y="210362"/>
                </a:lnTo>
                <a:lnTo>
                  <a:pt x="556729" y="0"/>
                </a:lnTo>
                <a:lnTo>
                  <a:pt x="0" y="0"/>
                </a:lnTo>
                <a:lnTo>
                  <a:pt x="0" y="210362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7"/>
          <p:cNvSpPr txBox="1"/>
          <p:nvPr/>
        </p:nvSpPr>
        <p:spPr>
          <a:xfrm>
            <a:off x="8260663" y="6321694"/>
            <a:ext cx="250825" cy="1447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b="1" spc="-45" dirty="0">
                <a:latin typeface="Arial"/>
                <a:cs typeface="Arial"/>
              </a:rPr>
              <a:t>NON</a:t>
            </a:r>
            <a:endParaRPr sz="850">
              <a:latin typeface="Arial"/>
              <a:cs typeface="Arial"/>
            </a:endParaRPr>
          </a:p>
        </p:txBody>
      </p:sp>
      <p:sp>
        <p:nvSpPr>
          <p:cNvPr id="119" name="object 118"/>
          <p:cNvSpPr/>
          <p:nvPr/>
        </p:nvSpPr>
        <p:spPr>
          <a:xfrm>
            <a:off x="8111617" y="6283680"/>
            <a:ext cx="556895" cy="210820"/>
          </a:xfrm>
          <a:custGeom>
            <a:avLst/>
            <a:gdLst/>
            <a:ahLst/>
            <a:cxnLst/>
            <a:rect l="l" t="t" r="r" b="b"/>
            <a:pathLst>
              <a:path w="556895" h="210820">
                <a:moveTo>
                  <a:pt x="0" y="210362"/>
                </a:moveTo>
                <a:lnTo>
                  <a:pt x="556729" y="210362"/>
                </a:lnTo>
                <a:lnTo>
                  <a:pt x="556729" y="0"/>
                </a:lnTo>
                <a:lnTo>
                  <a:pt x="0" y="0"/>
                </a:lnTo>
                <a:lnTo>
                  <a:pt x="0" y="210362"/>
                </a:lnTo>
                <a:close/>
              </a:path>
            </a:pathLst>
          </a:custGeom>
          <a:ln w="139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19"/>
          <p:cNvSpPr/>
          <p:nvPr/>
        </p:nvSpPr>
        <p:spPr>
          <a:xfrm>
            <a:off x="8111617" y="7543901"/>
            <a:ext cx="556895" cy="210820"/>
          </a:xfrm>
          <a:custGeom>
            <a:avLst/>
            <a:gdLst/>
            <a:ahLst/>
            <a:cxnLst/>
            <a:rect l="l" t="t" r="r" b="b"/>
            <a:pathLst>
              <a:path w="556895" h="210820">
                <a:moveTo>
                  <a:pt x="0" y="210362"/>
                </a:moveTo>
                <a:lnTo>
                  <a:pt x="556729" y="210362"/>
                </a:lnTo>
                <a:lnTo>
                  <a:pt x="556729" y="0"/>
                </a:lnTo>
                <a:lnTo>
                  <a:pt x="0" y="0"/>
                </a:lnTo>
                <a:lnTo>
                  <a:pt x="0" y="210362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0"/>
          <p:cNvSpPr txBox="1"/>
          <p:nvPr/>
        </p:nvSpPr>
        <p:spPr>
          <a:xfrm>
            <a:off x="8260663" y="7581912"/>
            <a:ext cx="250825" cy="1447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b="1" spc="-45" dirty="0">
                <a:latin typeface="Arial"/>
                <a:cs typeface="Arial"/>
              </a:rPr>
              <a:t>NON</a:t>
            </a:r>
            <a:endParaRPr sz="850">
              <a:latin typeface="Arial"/>
              <a:cs typeface="Arial"/>
            </a:endParaRPr>
          </a:p>
        </p:txBody>
      </p:sp>
      <p:sp>
        <p:nvSpPr>
          <p:cNvPr id="122" name="object 121"/>
          <p:cNvSpPr/>
          <p:nvPr/>
        </p:nvSpPr>
        <p:spPr>
          <a:xfrm>
            <a:off x="8111617" y="7543901"/>
            <a:ext cx="556895" cy="210820"/>
          </a:xfrm>
          <a:custGeom>
            <a:avLst/>
            <a:gdLst/>
            <a:ahLst/>
            <a:cxnLst/>
            <a:rect l="l" t="t" r="r" b="b"/>
            <a:pathLst>
              <a:path w="556895" h="210820">
                <a:moveTo>
                  <a:pt x="0" y="210362"/>
                </a:moveTo>
                <a:lnTo>
                  <a:pt x="556729" y="210362"/>
                </a:lnTo>
                <a:lnTo>
                  <a:pt x="556729" y="0"/>
                </a:lnTo>
                <a:lnTo>
                  <a:pt x="0" y="0"/>
                </a:lnTo>
                <a:lnTo>
                  <a:pt x="0" y="210362"/>
                </a:lnTo>
                <a:close/>
              </a:path>
            </a:pathLst>
          </a:custGeom>
          <a:ln w="139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2"/>
          <p:cNvSpPr/>
          <p:nvPr/>
        </p:nvSpPr>
        <p:spPr>
          <a:xfrm>
            <a:off x="10386119" y="6487047"/>
            <a:ext cx="0" cy="1579245"/>
          </a:xfrm>
          <a:custGeom>
            <a:avLst/>
            <a:gdLst/>
            <a:ahLst/>
            <a:cxnLst/>
            <a:rect l="l" t="t" r="r" b="b"/>
            <a:pathLst>
              <a:path h="1579245">
                <a:moveTo>
                  <a:pt x="0" y="0"/>
                </a:moveTo>
                <a:lnTo>
                  <a:pt x="0" y="1578660"/>
                </a:lnTo>
              </a:path>
            </a:pathLst>
          </a:custGeom>
          <a:ln w="13995">
            <a:solidFill>
              <a:srgbClr val="0074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3"/>
          <p:cNvSpPr/>
          <p:nvPr/>
        </p:nvSpPr>
        <p:spPr>
          <a:xfrm>
            <a:off x="10351753" y="8042555"/>
            <a:ext cx="69215" cy="94615"/>
          </a:xfrm>
          <a:custGeom>
            <a:avLst/>
            <a:gdLst/>
            <a:ahLst/>
            <a:cxnLst/>
            <a:rect l="l" t="t" r="r" b="b"/>
            <a:pathLst>
              <a:path w="69215" h="94615">
                <a:moveTo>
                  <a:pt x="0" y="0"/>
                </a:moveTo>
                <a:lnTo>
                  <a:pt x="34366" y="94424"/>
                </a:lnTo>
                <a:lnTo>
                  <a:pt x="62412" y="17364"/>
                </a:lnTo>
                <a:lnTo>
                  <a:pt x="34366" y="17364"/>
                </a:lnTo>
                <a:lnTo>
                  <a:pt x="20404" y="13023"/>
                </a:lnTo>
                <a:lnTo>
                  <a:pt x="0" y="0"/>
                </a:lnTo>
                <a:close/>
              </a:path>
              <a:path w="69215" h="94615">
                <a:moveTo>
                  <a:pt x="68732" y="0"/>
                </a:moveTo>
                <a:lnTo>
                  <a:pt x="48327" y="13023"/>
                </a:lnTo>
                <a:lnTo>
                  <a:pt x="34366" y="17364"/>
                </a:lnTo>
                <a:lnTo>
                  <a:pt x="62412" y="17364"/>
                </a:lnTo>
                <a:lnTo>
                  <a:pt x="68732" y="0"/>
                </a:lnTo>
                <a:close/>
              </a:path>
            </a:pathLst>
          </a:custGeom>
          <a:solidFill>
            <a:srgbClr val="0074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4"/>
          <p:cNvSpPr/>
          <p:nvPr/>
        </p:nvSpPr>
        <p:spPr>
          <a:xfrm>
            <a:off x="8388183" y="6057229"/>
            <a:ext cx="1974850" cy="287655"/>
          </a:xfrm>
          <a:custGeom>
            <a:avLst/>
            <a:gdLst/>
            <a:ahLst/>
            <a:cxnLst/>
            <a:rect l="l" t="t" r="r" b="b"/>
            <a:pathLst>
              <a:path w="1974850" h="287654">
                <a:moveTo>
                  <a:pt x="0" y="0"/>
                </a:moveTo>
                <a:lnTo>
                  <a:pt x="0" y="109143"/>
                </a:lnTo>
                <a:lnTo>
                  <a:pt x="1974380" y="109143"/>
                </a:lnTo>
                <a:lnTo>
                  <a:pt x="1974380" y="287464"/>
                </a:lnTo>
              </a:path>
            </a:pathLst>
          </a:custGeom>
          <a:ln w="13995">
            <a:solidFill>
              <a:srgbClr val="0074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5"/>
          <p:cNvSpPr/>
          <p:nvPr/>
        </p:nvSpPr>
        <p:spPr>
          <a:xfrm>
            <a:off x="10072179" y="6283680"/>
            <a:ext cx="571500" cy="210820"/>
          </a:xfrm>
          <a:custGeom>
            <a:avLst/>
            <a:gdLst/>
            <a:ahLst/>
            <a:cxnLst/>
            <a:rect l="l" t="t" r="r" b="b"/>
            <a:pathLst>
              <a:path w="571500" h="210820">
                <a:moveTo>
                  <a:pt x="0" y="210362"/>
                </a:moveTo>
                <a:lnTo>
                  <a:pt x="571169" y="210362"/>
                </a:lnTo>
                <a:lnTo>
                  <a:pt x="571169" y="0"/>
                </a:lnTo>
                <a:lnTo>
                  <a:pt x="0" y="0"/>
                </a:lnTo>
                <a:lnTo>
                  <a:pt x="0" y="210362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6"/>
          <p:cNvSpPr txBox="1"/>
          <p:nvPr/>
        </p:nvSpPr>
        <p:spPr>
          <a:xfrm>
            <a:off x="10253340" y="6321694"/>
            <a:ext cx="201295" cy="1447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b="1" spc="-50" dirty="0">
                <a:latin typeface="Arial"/>
                <a:cs typeface="Arial"/>
              </a:rPr>
              <a:t>OUI</a:t>
            </a:r>
            <a:endParaRPr sz="850">
              <a:latin typeface="Arial"/>
              <a:cs typeface="Arial"/>
            </a:endParaRPr>
          </a:p>
        </p:txBody>
      </p:sp>
      <p:sp>
        <p:nvSpPr>
          <p:cNvPr id="128" name="object 127"/>
          <p:cNvSpPr/>
          <p:nvPr/>
        </p:nvSpPr>
        <p:spPr>
          <a:xfrm>
            <a:off x="10072179" y="6283680"/>
            <a:ext cx="571500" cy="210820"/>
          </a:xfrm>
          <a:custGeom>
            <a:avLst/>
            <a:gdLst/>
            <a:ahLst/>
            <a:cxnLst/>
            <a:rect l="l" t="t" r="r" b="b"/>
            <a:pathLst>
              <a:path w="571500" h="210820">
                <a:moveTo>
                  <a:pt x="0" y="210362"/>
                </a:moveTo>
                <a:lnTo>
                  <a:pt x="571169" y="210362"/>
                </a:lnTo>
                <a:lnTo>
                  <a:pt x="571169" y="0"/>
                </a:lnTo>
                <a:lnTo>
                  <a:pt x="0" y="0"/>
                </a:lnTo>
                <a:lnTo>
                  <a:pt x="0" y="210362"/>
                </a:lnTo>
                <a:close/>
              </a:path>
            </a:pathLst>
          </a:custGeom>
          <a:ln w="139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8"/>
          <p:cNvSpPr/>
          <p:nvPr/>
        </p:nvSpPr>
        <p:spPr>
          <a:xfrm>
            <a:off x="8384923" y="7209990"/>
            <a:ext cx="1593850" cy="340995"/>
          </a:xfrm>
          <a:custGeom>
            <a:avLst/>
            <a:gdLst/>
            <a:ahLst/>
            <a:cxnLst/>
            <a:rect l="l" t="t" r="r" b="b"/>
            <a:pathLst>
              <a:path w="1593850" h="340995">
                <a:moveTo>
                  <a:pt x="0" y="0"/>
                </a:moveTo>
                <a:lnTo>
                  <a:pt x="0" y="129451"/>
                </a:lnTo>
                <a:lnTo>
                  <a:pt x="1593608" y="129451"/>
                </a:lnTo>
                <a:lnTo>
                  <a:pt x="1593608" y="340918"/>
                </a:lnTo>
              </a:path>
            </a:pathLst>
          </a:custGeom>
          <a:ln w="13995">
            <a:solidFill>
              <a:srgbClr val="0074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29"/>
          <p:cNvSpPr/>
          <p:nvPr/>
        </p:nvSpPr>
        <p:spPr>
          <a:xfrm>
            <a:off x="9700691" y="7543901"/>
            <a:ext cx="570230" cy="210820"/>
          </a:xfrm>
          <a:custGeom>
            <a:avLst/>
            <a:gdLst/>
            <a:ahLst/>
            <a:cxnLst/>
            <a:rect l="l" t="t" r="r" b="b"/>
            <a:pathLst>
              <a:path w="570229" h="210820">
                <a:moveTo>
                  <a:pt x="0" y="210362"/>
                </a:moveTo>
                <a:lnTo>
                  <a:pt x="569683" y="210362"/>
                </a:lnTo>
                <a:lnTo>
                  <a:pt x="569683" y="0"/>
                </a:lnTo>
                <a:lnTo>
                  <a:pt x="0" y="0"/>
                </a:lnTo>
                <a:lnTo>
                  <a:pt x="0" y="210362"/>
                </a:lnTo>
                <a:close/>
              </a:path>
            </a:pathLst>
          </a:custGeom>
          <a:solidFill>
            <a:srgbClr val="D9D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0"/>
          <p:cNvSpPr txBox="1"/>
          <p:nvPr/>
        </p:nvSpPr>
        <p:spPr>
          <a:xfrm>
            <a:off x="9881103" y="7581912"/>
            <a:ext cx="201295" cy="1447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b="1" spc="-50" dirty="0">
                <a:latin typeface="Arial"/>
                <a:cs typeface="Arial"/>
              </a:rPr>
              <a:t>OUI</a:t>
            </a:r>
            <a:endParaRPr sz="850">
              <a:latin typeface="Arial"/>
              <a:cs typeface="Arial"/>
            </a:endParaRPr>
          </a:p>
        </p:txBody>
      </p:sp>
      <p:sp>
        <p:nvSpPr>
          <p:cNvPr id="132" name="object 131"/>
          <p:cNvSpPr/>
          <p:nvPr/>
        </p:nvSpPr>
        <p:spPr>
          <a:xfrm>
            <a:off x="9700691" y="7543901"/>
            <a:ext cx="570230" cy="210820"/>
          </a:xfrm>
          <a:custGeom>
            <a:avLst/>
            <a:gdLst/>
            <a:ahLst/>
            <a:cxnLst/>
            <a:rect l="l" t="t" r="r" b="b"/>
            <a:pathLst>
              <a:path w="570229" h="210820">
                <a:moveTo>
                  <a:pt x="0" y="210362"/>
                </a:moveTo>
                <a:lnTo>
                  <a:pt x="569683" y="210362"/>
                </a:lnTo>
                <a:lnTo>
                  <a:pt x="569683" y="0"/>
                </a:lnTo>
                <a:lnTo>
                  <a:pt x="0" y="0"/>
                </a:lnTo>
                <a:lnTo>
                  <a:pt x="0" y="210362"/>
                </a:lnTo>
                <a:close/>
              </a:path>
            </a:pathLst>
          </a:custGeom>
          <a:ln w="139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2"/>
          <p:cNvSpPr/>
          <p:nvPr/>
        </p:nvSpPr>
        <p:spPr>
          <a:xfrm>
            <a:off x="10000370" y="7747265"/>
            <a:ext cx="0" cy="318770"/>
          </a:xfrm>
          <a:custGeom>
            <a:avLst/>
            <a:gdLst/>
            <a:ahLst/>
            <a:cxnLst/>
            <a:rect l="l" t="t" r="r" b="b"/>
            <a:pathLst>
              <a:path h="318770">
                <a:moveTo>
                  <a:pt x="0" y="0"/>
                </a:moveTo>
                <a:lnTo>
                  <a:pt x="0" y="318439"/>
                </a:lnTo>
              </a:path>
            </a:pathLst>
          </a:custGeom>
          <a:ln w="13995">
            <a:solidFill>
              <a:srgbClr val="0074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3"/>
          <p:cNvSpPr/>
          <p:nvPr/>
        </p:nvSpPr>
        <p:spPr>
          <a:xfrm>
            <a:off x="9966003" y="8042554"/>
            <a:ext cx="69215" cy="94615"/>
          </a:xfrm>
          <a:custGeom>
            <a:avLst/>
            <a:gdLst/>
            <a:ahLst/>
            <a:cxnLst/>
            <a:rect l="l" t="t" r="r" b="b"/>
            <a:pathLst>
              <a:path w="69215" h="94615">
                <a:moveTo>
                  <a:pt x="0" y="0"/>
                </a:moveTo>
                <a:lnTo>
                  <a:pt x="34366" y="94424"/>
                </a:lnTo>
                <a:lnTo>
                  <a:pt x="62412" y="17364"/>
                </a:lnTo>
                <a:lnTo>
                  <a:pt x="34366" y="17364"/>
                </a:lnTo>
                <a:lnTo>
                  <a:pt x="20404" y="13023"/>
                </a:lnTo>
                <a:lnTo>
                  <a:pt x="0" y="0"/>
                </a:lnTo>
                <a:close/>
              </a:path>
              <a:path w="69215" h="94615">
                <a:moveTo>
                  <a:pt x="68732" y="0"/>
                </a:moveTo>
                <a:lnTo>
                  <a:pt x="48327" y="13023"/>
                </a:lnTo>
                <a:lnTo>
                  <a:pt x="34366" y="17364"/>
                </a:lnTo>
                <a:lnTo>
                  <a:pt x="62412" y="17364"/>
                </a:lnTo>
                <a:lnTo>
                  <a:pt x="68732" y="0"/>
                </a:lnTo>
                <a:close/>
              </a:path>
            </a:pathLst>
          </a:custGeom>
          <a:solidFill>
            <a:srgbClr val="0074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4"/>
          <p:cNvSpPr/>
          <p:nvPr/>
        </p:nvSpPr>
        <p:spPr>
          <a:xfrm>
            <a:off x="1848700" y="3826040"/>
            <a:ext cx="629920" cy="135255"/>
          </a:xfrm>
          <a:custGeom>
            <a:avLst/>
            <a:gdLst/>
            <a:ahLst/>
            <a:cxnLst/>
            <a:rect l="l" t="t" r="r" b="b"/>
            <a:pathLst>
              <a:path w="629919" h="135254">
                <a:moveTo>
                  <a:pt x="0" y="134950"/>
                </a:moveTo>
                <a:lnTo>
                  <a:pt x="629780" y="134950"/>
                </a:lnTo>
                <a:lnTo>
                  <a:pt x="629780" y="0"/>
                </a:lnTo>
                <a:lnTo>
                  <a:pt x="0" y="0"/>
                </a:lnTo>
                <a:lnTo>
                  <a:pt x="0" y="1349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5"/>
          <p:cNvSpPr txBox="1"/>
          <p:nvPr/>
        </p:nvSpPr>
        <p:spPr>
          <a:xfrm>
            <a:off x="2001611" y="3826341"/>
            <a:ext cx="324485" cy="1447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b="1" spc="-45" dirty="0">
                <a:latin typeface="Arial"/>
                <a:cs typeface="Arial"/>
              </a:rPr>
              <a:t>CA</a:t>
            </a:r>
            <a:r>
              <a:rPr sz="850" b="1" spc="20" dirty="0">
                <a:latin typeface="Arial"/>
                <a:cs typeface="Arial"/>
              </a:rPr>
              <a:t>S</a:t>
            </a:r>
            <a:r>
              <a:rPr sz="850" b="1" spc="-114" dirty="0">
                <a:latin typeface="Arial"/>
                <a:cs typeface="Arial"/>
              </a:rPr>
              <a:t> </a:t>
            </a:r>
            <a:r>
              <a:rPr sz="850" b="1" spc="15" dirty="0">
                <a:latin typeface="Arial"/>
                <a:cs typeface="Arial"/>
              </a:rPr>
              <a:t>1</a:t>
            </a:r>
            <a:endParaRPr sz="850">
              <a:latin typeface="Arial"/>
              <a:cs typeface="Arial"/>
            </a:endParaRPr>
          </a:p>
        </p:txBody>
      </p:sp>
      <p:sp>
        <p:nvSpPr>
          <p:cNvPr id="137" name="object 136"/>
          <p:cNvSpPr/>
          <p:nvPr/>
        </p:nvSpPr>
        <p:spPr>
          <a:xfrm>
            <a:off x="1848700" y="3826040"/>
            <a:ext cx="629920" cy="135255"/>
          </a:xfrm>
          <a:custGeom>
            <a:avLst/>
            <a:gdLst/>
            <a:ahLst/>
            <a:cxnLst/>
            <a:rect l="l" t="t" r="r" b="b"/>
            <a:pathLst>
              <a:path w="629919" h="135254">
                <a:moveTo>
                  <a:pt x="0" y="134950"/>
                </a:moveTo>
                <a:lnTo>
                  <a:pt x="629780" y="134950"/>
                </a:lnTo>
                <a:lnTo>
                  <a:pt x="629780" y="0"/>
                </a:lnTo>
                <a:lnTo>
                  <a:pt x="0" y="0"/>
                </a:lnTo>
                <a:lnTo>
                  <a:pt x="0" y="134950"/>
                </a:lnTo>
                <a:close/>
              </a:path>
            </a:pathLst>
          </a:custGeom>
          <a:ln w="3505">
            <a:solidFill>
              <a:srgbClr val="770D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7"/>
          <p:cNvSpPr/>
          <p:nvPr/>
        </p:nvSpPr>
        <p:spPr>
          <a:xfrm>
            <a:off x="4230700" y="3826040"/>
            <a:ext cx="629920" cy="135255"/>
          </a:xfrm>
          <a:custGeom>
            <a:avLst/>
            <a:gdLst/>
            <a:ahLst/>
            <a:cxnLst/>
            <a:rect l="l" t="t" r="r" b="b"/>
            <a:pathLst>
              <a:path w="629920" h="135254">
                <a:moveTo>
                  <a:pt x="0" y="134950"/>
                </a:moveTo>
                <a:lnTo>
                  <a:pt x="629780" y="134950"/>
                </a:lnTo>
                <a:lnTo>
                  <a:pt x="629780" y="0"/>
                </a:lnTo>
                <a:lnTo>
                  <a:pt x="0" y="0"/>
                </a:lnTo>
                <a:lnTo>
                  <a:pt x="0" y="1349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8"/>
          <p:cNvSpPr txBox="1"/>
          <p:nvPr/>
        </p:nvSpPr>
        <p:spPr>
          <a:xfrm>
            <a:off x="4230700" y="3826040"/>
            <a:ext cx="629920" cy="135255"/>
          </a:xfrm>
          <a:prstGeom prst="rect">
            <a:avLst/>
          </a:prstGeom>
          <a:ln w="3505">
            <a:solidFill>
              <a:srgbClr val="770D5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63830">
              <a:lnSpc>
                <a:spcPts val="1010"/>
              </a:lnSpc>
            </a:pPr>
            <a:r>
              <a:rPr sz="850" b="1" spc="-45" dirty="0">
                <a:latin typeface="Arial"/>
                <a:cs typeface="Arial"/>
              </a:rPr>
              <a:t>CA</a:t>
            </a:r>
            <a:r>
              <a:rPr sz="850" b="1" spc="20" dirty="0">
                <a:latin typeface="Arial"/>
                <a:cs typeface="Arial"/>
              </a:rPr>
              <a:t>S</a:t>
            </a:r>
            <a:r>
              <a:rPr sz="850" b="1" spc="-114" dirty="0">
                <a:latin typeface="Arial"/>
                <a:cs typeface="Arial"/>
              </a:rPr>
              <a:t> </a:t>
            </a:r>
            <a:r>
              <a:rPr sz="850" b="1" spc="15" dirty="0">
                <a:latin typeface="Arial"/>
                <a:cs typeface="Arial"/>
              </a:rPr>
              <a:t>2</a:t>
            </a:r>
            <a:endParaRPr sz="850">
              <a:latin typeface="Arial"/>
              <a:cs typeface="Arial"/>
            </a:endParaRPr>
          </a:p>
        </p:txBody>
      </p:sp>
      <p:sp>
        <p:nvSpPr>
          <p:cNvPr id="140" name="object 139"/>
          <p:cNvSpPr/>
          <p:nvPr/>
        </p:nvSpPr>
        <p:spPr>
          <a:xfrm>
            <a:off x="6100546" y="3826040"/>
            <a:ext cx="629920" cy="135255"/>
          </a:xfrm>
          <a:custGeom>
            <a:avLst/>
            <a:gdLst/>
            <a:ahLst/>
            <a:cxnLst/>
            <a:rect l="l" t="t" r="r" b="b"/>
            <a:pathLst>
              <a:path w="629920" h="135254">
                <a:moveTo>
                  <a:pt x="0" y="134950"/>
                </a:moveTo>
                <a:lnTo>
                  <a:pt x="629780" y="134950"/>
                </a:lnTo>
                <a:lnTo>
                  <a:pt x="629780" y="0"/>
                </a:lnTo>
                <a:lnTo>
                  <a:pt x="0" y="0"/>
                </a:lnTo>
                <a:lnTo>
                  <a:pt x="0" y="1349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0"/>
          <p:cNvSpPr txBox="1"/>
          <p:nvPr/>
        </p:nvSpPr>
        <p:spPr>
          <a:xfrm>
            <a:off x="6100546" y="3826040"/>
            <a:ext cx="629920" cy="135255"/>
          </a:xfrm>
          <a:prstGeom prst="rect">
            <a:avLst/>
          </a:prstGeom>
          <a:ln w="3505">
            <a:solidFill>
              <a:srgbClr val="770D5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63830">
              <a:lnSpc>
                <a:spcPts val="1010"/>
              </a:lnSpc>
            </a:pPr>
            <a:r>
              <a:rPr sz="850" b="1" spc="-45" dirty="0">
                <a:latin typeface="Arial"/>
                <a:cs typeface="Arial"/>
              </a:rPr>
              <a:t>CA</a:t>
            </a:r>
            <a:r>
              <a:rPr sz="850" b="1" spc="20" dirty="0">
                <a:latin typeface="Arial"/>
                <a:cs typeface="Arial"/>
              </a:rPr>
              <a:t>S</a:t>
            </a:r>
            <a:r>
              <a:rPr sz="850" b="1" spc="-114" dirty="0">
                <a:latin typeface="Arial"/>
                <a:cs typeface="Arial"/>
              </a:rPr>
              <a:t> </a:t>
            </a:r>
            <a:r>
              <a:rPr sz="850" b="1" spc="15" dirty="0">
                <a:latin typeface="Arial"/>
                <a:cs typeface="Arial"/>
              </a:rPr>
              <a:t>3</a:t>
            </a:r>
            <a:endParaRPr sz="850">
              <a:latin typeface="Arial"/>
              <a:cs typeface="Arial"/>
            </a:endParaRPr>
          </a:p>
        </p:txBody>
      </p:sp>
      <p:sp>
        <p:nvSpPr>
          <p:cNvPr id="142" name="object 141"/>
          <p:cNvSpPr/>
          <p:nvPr/>
        </p:nvSpPr>
        <p:spPr>
          <a:xfrm>
            <a:off x="8133791" y="3826040"/>
            <a:ext cx="629920" cy="135255"/>
          </a:xfrm>
          <a:custGeom>
            <a:avLst/>
            <a:gdLst/>
            <a:ahLst/>
            <a:cxnLst/>
            <a:rect l="l" t="t" r="r" b="b"/>
            <a:pathLst>
              <a:path w="629920" h="135254">
                <a:moveTo>
                  <a:pt x="0" y="134950"/>
                </a:moveTo>
                <a:lnTo>
                  <a:pt x="629780" y="134950"/>
                </a:lnTo>
                <a:lnTo>
                  <a:pt x="629780" y="0"/>
                </a:lnTo>
                <a:lnTo>
                  <a:pt x="0" y="0"/>
                </a:lnTo>
                <a:lnTo>
                  <a:pt x="0" y="1349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2"/>
          <p:cNvSpPr txBox="1"/>
          <p:nvPr/>
        </p:nvSpPr>
        <p:spPr>
          <a:xfrm>
            <a:off x="8133791" y="3826040"/>
            <a:ext cx="629920" cy="135255"/>
          </a:xfrm>
          <a:prstGeom prst="rect">
            <a:avLst/>
          </a:prstGeom>
          <a:ln w="3505">
            <a:solidFill>
              <a:srgbClr val="770D5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63830">
              <a:lnSpc>
                <a:spcPts val="1010"/>
              </a:lnSpc>
            </a:pPr>
            <a:r>
              <a:rPr sz="850" b="1" spc="-45" dirty="0">
                <a:latin typeface="Arial"/>
                <a:cs typeface="Arial"/>
              </a:rPr>
              <a:t>CA</a:t>
            </a:r>
            <a:r>
              <a:rPr sz="850" b="1" spc="20" dirty="0">
                <a:latin typeface="Arial"/>
                <a:cs typeface="Arial"/>
              </a:rPr>
              <a:t>S</a:t>
            </a:r>
            <a:r>
              <a:rPr sz="850" b="1" spc="-114" dirty="0">
                <a:latin typeface="Arial"/>
                <a:cs typeface="Arial"/>
              </a:rPr>
              <a:t> </a:t>
            </a:r>
            <a:r>
              <a:rPr sz="850" b="1" spc="15" dirty="0">
                <a:latin typeface="Arial"/>
                <a:cs typeface="Arial"/>
              </a:rPr>
              <a:t>4</a:t>
            </a:r>
            <a:endParaRPr sz="850">
              <a:latin typeface="Arial"/>
              <a:cs typeface="Arial"/>
            </a:endParaRPr>
          </a:p>
        </p:txBody>
      </p:sp>
      <p:sp>
        <p:nvSpPr>
          <p:cNvPr id="144" name="object 143"/>
          <p:cNvSpPr/>
          <p:nvPr/>
        </p:nvSpPr>
        <p:spPr>
          <a:xfrm>
            <a:off x="10355897" y="3826040"/>
            <a:ext cx="629920" cy="135255"/>
          </a:xfrm>
          <a:custGeom>
            <a:avLst/>
            <a:gdLst/>
            <a:ahLst/>
            <a:cxnLst/>
            <a:rect l="l" t="t" r="r" b="b"/>
            <a:pathLst>
              <a:path w="629920" h="135254">
                <a:moveTo>
                  <a:pt x="0" y="134950"/>
                </a:moveTo>
                <a:lnTo>
                  <a:pt x="629780" y="134950"/>
                </a:lnTo>
                <a:lnTo>
                  <a:pt x="629780" y="0"/>
                </a:lnTo>
                <a:lnTo>
                  <a:pt x="0" y="0"/>
                </a:lnTo>
                <a:lnTo>
                  <a:pt x="0" y="1349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4"/>
          <p:cNvSpPr txBox="1"/>
          <p:nvPr/>
        </p:nvSpPr>
        <p:spPr>
          <a:xfrm>
            <a:off x="10508814" y="3826341"/>
            <a:ext cx="324485" cy="1447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b="1" spc="-45" dirty="0">
                <a:latin typeface="Arial"/>
                <a:cs typeface="Arial"/>
              </a:rPr>
              <a:t>CA</a:t>
            </a:r>
            <a:r>
              <a:rPr sz="850" b="1" spc="20" dirty="0">
                <a:latin typeface="Arial"/>
                <a:cs typeface="Arial"/>
              </a:rPr>
              <a:t>S</a:t>
            </a:r>
            <a:r>
              <a:rPr sz="850" b="1" spc="-114" dirty="0">
                <a:latin typeface="Arial"/>
                <a:cs typeface="Arial"/>
              </a:rPr>
              <a:t> </a:t>
            </a:r>
            <a:r>
              <a:rPr sz="850" b="1" spc="15" dirty="0">
                <a:latin typeface="Arial"/>
                <a:cs typeface="Arial"/>
              </a:rPr>
              <a:t>5</a:t>
            </a:r>
            <a:endParaRPr sz="850">
              <a:latin typeface="Arial"/>
              <a:cs typeface="Arial"/>
            </a:endParaRPr>
          </a:p>
        </p:txBody>
      </p:sp>
      <p:sp>
        <p:nvSpPr>
          <p:cNvPr id="146" name="object 145"/>
          <p:cNvSpPr/>
          <p:nvPr/>
        </p:nvSpPr>
        <p:spPr>
          <a:xfrm>
            <a:off x="10355897" y="3826040"/>
            <a:ext cx="629920" cy="135255"/>
          </a:xfrm>
          <a:custGeom>
            <a:avLst/>
            <a:gdLst/>
            <a:ahLst/>
            <a:cxnLst/>
            <a:rect l="l" t="t" r="r" b="b"/>
            <a:pathLst>
              <a:path w="629920" h="135254">
                <a:moveTo>
                  <a:pt x="0" y="134950"/>
                </a:moveTo>
                <a:lnTo>
                  <a:pt x="629780" y="134950"/>
                </a:lnTo>
                <a:lnTo>
                  <a:pt x="629780" y="0"/>
                </a:lnTo>
                <a:lnTo>
                  <a:pt x="0" y="0"/>
                </a:lnTo>
                <a:lnTo>
                  <a:pt x="0" y="134950"/>
                </a:lnTo>
                <a:close/>
              </a:path>
            </a:pathLst>
          </a:custGeom>
          <a:ln w="3505">
            <a:solidFill>
              <a:srgbClr val="770D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6"/>
          <p:cNvSpPr/>
          <p:nvPr/>
        </p:nvSpPr>
        <p:spPr>
          <a:xfrm>
            <a:off x="901703" y="807435"/>
            <a:ext cx="337820" cy="186055"/>
          </a:xfrm>
          <a:custGeom>
            <a:avLst/>
            <a:gdLst/>
            <a:ahLst/>
            <a:cxnLst/>
            <a:rect l="l" t="t" r="r" b="b"/>
            <a:pathLst>
              <a:path w="337819" h="186054">
                <a:moveTo>
                  <a:pt x="189877" y="0"/>
                </a:moveTo>
                <a:lnTo>
                  <a:pt x="0" y="0"/>
                </a:lnTo>
                <a:lnTo>
                  <a:pt x="0" y="30365"/>
                </a:lnTo>
                <a:lnTo>
                  <a:pt x="3856" y="85380"/>
                </a:lnTo>
                <a:lnTo>
                  <a:pt x="15625" y="126364"/>
                </a:lnTo>
                <a:lnTo>
                  <a:pt x="64092" y="173423"/>
                </a:lnTo>
                <a:lnTo>
                  <a:pt x="101388" y="183091"/>
                </a:lnTo>
                <a:lnTo>
                  <a:pt x="147789" y="185915"/>
                </a:lnTo>
                <a:lnTo>
                  <a:pt x="337667" y="185915"/>
                </a:lnTo>
                <a:lnTo>
                  <a:pt x="291266" y="183091"/>
                </a:lnTo>
                <a:lnTo>
                  <a:pt x="253970" y="173423"/>
                </a:lnTo>
                <a:lnTo>
                  <a:pt x="225482" y="155113"/>
                </a:lnTo>
                <a:lnTo>
                  <a:pt x="205502" y="126364"/>
                </a:lnTo>
                <a:lnTo>
                  <a:pt x="193734" y="85380"/>
                </a:lnTo>
                <a:lnTo>
                  <a:pt x="189877" y="30365"/>
                </a:lnTo>
                <a:lnTo>
                  <a:pt x="189877" y="0"/>
                </a:lnTo>
                <a:close/>
              </a:path>
            </a:pathLst>
          </a:custGeom>
          <a:solidFill>
            <a:srgbClr val="E94C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7"/>
          <p:cNvSpPr txBox="1"/>
          <p:nvPr/>
        </p:nvSpPr>
        <p:spPr>
          <a:xfrm>
            <a:off x="935056" y="773822"/>
            <a:ext cx="119380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b="1" spc="-229" dirty="0">
                <a:solidFill>
                  <a:srgbClr val="FFFFFF"/>
                </a:solidFill>
                <a:latin typeface="Arial Black"/>
                <a:cs typeface="Arial Black"/>
              </a:rPr>
              <a:t>1</a:t>
            </a:r>
            <a:endParaRPr sz="1450">
              <a:latin typeface="Arial Black"/>
              <a:cs typeface="Arial Black"/>
            </a:endParaRPr>
          </a:p>
        </p:txBody>
      </p:sp>
      <p:sp>
        <p:nvSpPr>
          <p:cNvPr id="149" name="object 148"/>
          <p:cNvSpPr/>
          <p:nvPr/>
        </p:nvSpPr>
        <p:spPr>
          <a:xfrm>
            <a:off x="889003" y="1717218"/>
            <a:ext cx="337820" cy="186055"/>
          </a:xfrm>
          <a:custGeom>
            <a:avLst/>
            <a:gdLst/>
            <a:ahLst/>
            <a:cxnLst/>
            <a:rect l="l" t="t" r="r" b="b"/>
            <a:pathLst>
              <a:path w="337819" h="186055">
                <a:moveTo>
                  <a:pt x="189877" y="0"/>
                </a:moveTo>
                <a:lnTo>
                  <a:pt x="0" y="0"/>
                </a:lnTo>
                <a:lnTo>
                  <a:pt x="0" y="30365"/>
                </a:lnTo>
                <a:lnTo>
                  <a:pt x="3856" y="85380"/>
                </a:lnTo>
                <a:lnTo>
                  <a:pt x="15625" y="126364"/>
                </a:lnTo>
                <a:lnTo>
                  <a:pt x="64092" y="173423"/>
                </a:lnTo>
                <a:lnTo>
                  <a:pt x="101388" y="183091"/>
                </a:lnTo>
                <a:lnTo>
                  <a:pt x="147789" y="185915"/>
                </a:lnTo>
                <a:lnTo>
                  <a:pt x="337667" y="185915"/>
                </a:lnTo>
                <a:lnTo>
                  <a:pt x="291266" y="183091"/>
                </a:lnTo>
                <a:lnTo>
                  <a:pt x="253970" y="173423"/>
                </a:lnTo>
                <a:lnTo>
                  <a:pt x="225482" y="155113"/>
                </a:lnTo>
                <a:lnTo>
                  <a:pt x="205502" y="126364"/>
                </a:lnTo>
                <a:lnTo>
                  <a:pt x="193734" y="85380"/>
                </a:lnTo>
                <a:lnTo>
                  <a:pt x="189877" y="30365"/>
                </a:lnTo>
                <a:lnTo>
                  <a:pt x="189877" y="0"/>
                </a:lnTo>
                <a:close/>
              </a:path>
            </a:pathLst>
          </a:custGeom>
          <a:solidFill>
            <a:srgbClr val="E94C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49"/>
          <p:cNvSpPr txBox="1"/>
          <p:nvPr/>
        </p:nvSpPr>
        <p:spPr>
          <a:xfrm>
            <a:off x="932318" y="1688222"/>
            <a:ext cx="119380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b="1" spc="-229" dirty="0">
                <a:solidFill>
                  <a:srgbClr val="FFFFFF"/>
                </a:solidFill>
                <a:latin typeface="Arial Black"/>
                <a:cs typeface="Arial Black"/>
              </a:rPr>
              <a:t>2</a:t>
            </a:r>
            <a:endParaRPr sz="1450">
              <a:latin typeface="Arial Black"/>
              <a:cs typeface="Arial Black"/>
            </a:endParaRPr>
          </a:p>
        </p:txBody>
      </p:sp>
      <p:sp>
        <p:nvSpPr>
          <p:cNvPr id="151" name="object 150"/>
          <p:cNvSpPr/>
          <p:nvPr/>
        </p:nvSpPr>
        <p:spPr>
          <a:xfrm>
            <a:off x="5440826" y="1717218"/>
            <a:ext cx="337820" cy="186055"/>
          </a:xfrm>
          <a:custGeom>
            <a:avLst/>
            <a:gdLst/>
            <a:ahLst/>
            <a:cxnLst/>
            <a:rect l="l" t="t" r="r" b="b"/>
            <a:pathLst>
              <a:path w="337820" h="186055">
                <a:moveTo>
                  <a:pt x="189877" y="0"/>
                </a:moveTo>
                <a:lnTo>
                  <a:pt x="0" y="0"/>
                </a:lnTo>
                <a:lnTo>
                  <a:pt x="0" y="30365"/>
                </a:lnTo>
                <a:lnTo>
                  <a:pt x="3856" y="85380"/>
                </a:lnTo>
                <a:lnTo>
                  <a:pt x="15625" y="126364"/>
                </a:lnTo>
                <a:lnTo>
                  <a:pt x="64092" y="173423"/>
                </a:lnTo>
                <a:lnTo>
                  <a:pt x="101388" y="183091"/>
                </a:lnTo>
                <a:lnTo>
                  <a:pt x="147789" y="185915"/>
                </a:lnTo>
                <a:lnTo>
                  <a:pt x="337667" y="185915"/>
                </a:lnTo>
                <a:lnTo>
                  <a:pt x="291266" y="183091"/>
                </a:lnTo>
                <a:lnTo>
                  <a:pt x="253970" y="173423"/>
                </a:lnTo>
                <a:lnTo>
                  <a:pt x="225482" y="155113"/>
                </a:lnTo>
                <a:lnTo>
                  <a:pt x="205502" y="126364"/>
                </a:lnTo>
                <a:lnTo>
                  <a:pt x="193734" y="85380"/>
                </a:lnTo>
                <a:lnTo>
                  <a:pt x="189877" y="30365"/>
                </a:lnTo>
                <a:lnTo>
                  <a:pt x="189877" y="0"/>
                </a:lnTo>
                <a:close/>
              </a:path>
            </a:pathLst>
          </a:custGeom>
          <a:solidFill>
            <a:srgbClr val="E94C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1"/>
          <p:cNvSpPr txBox="1"/>
          <p:nvPr/>
        </p:nvSpPr>
        <p:spPr>
          <a:xfrm>
            <a:off x="5484139" y="1688222"/>
            <a:ext cx="119380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b="1" spc="-229" dirty="0">
                <a:solidFill>
                  <a:srgbClr val="FFFFFF"/>
                </a:solidFill>
                <a:latin typeface="Arial Black"/>
                <a:cs typeface="Arial Black"/>
              </a:rPr>
              <a:t>2</a:t>
            </a:r>
            <a:endParaRPr sz="1450">
              <a:latin typeface="Arial Black"/>
              <a:cs typeface="Arial Black"/>
            </a:endParaRPr>
          </a:p>
        </p:txBody>
      </p:sp>
      <p:sp>
        <p:nvSpPr>
          <p:cNvPr id="153" name="object 152"/>
          <p:cNvSpPr/>
          <p:nvPr/>
        </p:nvSpPr>
        <p:spPr>
          <a:xfrm>
            <a:off x="889003" y="2733218"/>
            <a:ext cx="337820" cy="186055"/>
          </a:xfrm>
          <a:custGeom>
            <a:avLst/>
            <a:gdLst/>
            <a:ahLst/>
            <a:cxnLst/>
            <a:rect l="l" t="t" r="r" b="b"/>
            <a:pathLst>
              <a:path w="337819" h="186055">
                <a:moveTo>
                  <a:pt x="189877" y="0"/>
                </a:moveTo>
                <a:lnTo>
                  <a:pt x="0" y="0"/>
                </a:lnTo>
                <a:lnTo>
                  <a:pt x="0" y="30365"/>
                </a:lnTo>
                <a:lnTo>
                  <a:pt x="3856" y="85380"/>
                </a:lnTo>
                <a:lnTo>
                  <a:pt x="15625" y="126364"/>
                </a:lnTo>
                <a:lnTo>
                  <a:pt x="64092" y="173423"/>
                </a:lnTo>
                <a:lnTo>
                  <a:pt x="101388" y="183091"/>
                </a:lnTo>
                <a:lnTo>
                  <a:pt x="147789" y="185915"/>
                </a:lnTo>
                <a:lnTo>
                  <a:pt x="337667" y="185915"/>
                </a:lnTo>
                <a:lnTo>
                  <a:pt x="291266" y="183091"/>
                </a:lnTo>
                <a:lnTo>
                  <a:pt x="253970" y="173423"/>
                </a:lnTo>
                <a:lnTo>
                  <a:pt x="225482" y="155113"/>
                </a:lnTo>
                <a:lnTo>
                  <a:pt x="205502" y="126364"/>
                </a:lnTo>
                <a:lnTo>
                  <a:pt x="193734" y="85380"/>
                </a:lnTo>
                <a:lnTo>
                  <a:pt x="189877" y="30365"/>
                </a:lnTo>
                <a:lnTo>
                  <a:pt x="189877" y="0"/>
                </a:lnTo>
                <a:close/>
              </a:path>
            </a:pathLst>
          </a:custGeom>
          <a:solidFill>
            <a:srgbClr val="E94C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3"/>
          <p:cNvSpPr txBox="1"/>
          <p:nvPr/>
        </p:nvSpPr>
        <p:spPr>
          <a:xfrm>
            <a:off x="932317" y="2704223"/>
            <a:ext cx="119380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b="1" spc="-229" dirty="0">
                <a:solidFill>
                  <a:srgbClr val="FFFFFF"/>
                </a:solidFill>
                <a:latin typeface="Arial Black"/>
                <a:cs typeface="Arial Black"/>
              </a:rPr>
              <a:t>3</a:t>
            </a:r>
            <a:endParaRPr sz="1450">
              <a:latin typeface="Arial Black"/>
              <a:cs typeface="Arial Black"/>
            </a:endParaRPr>
          </a:p>
        </p:txBody>
      </p:sp>
      <p:sp>
        <p:nvSpPr>
          <p:cNvPr id="155" name="object 154"/>
          <p:cNvSpPr/>
          <p:nvPr/>
        </p:nvSpPr>
        <p:spPr>
          <a:xfrm>
            <a:off x="3721103" y="2733218"/>
            <a:ext cx="337820" cy="186055"/>
          </a:xfrm>
          <a:custGeom>
            <a:avLst/>
            <a:gdLst/>
            <a:ahLst/>
            <a:cxnLst/>
            <a:rect l="l" t="t" r="r" b="b"/>
            <a:pathLst>
              <a:path w="337820" h="186055">
                <a:moveTo>
                  <a:pt x="189877" y="0"/>
                </a:moveTo>
                <a:lnTo>
                  <a:pt x="0" y="0"/>
                </a:lnTo>
                <a:lnTo>
                  <a:pt x="0" y="30365"/>
                </a:lnTo>
                <a:lnTo>
                  <a:pt x="3856" y="85380"/>
                </a:lnTo>
                <a:lnTo>
                  <a:pt x="15625" y="126364"/>
                </a:lnTo>
                <a:lnTo>
                  <a:pt x="64092" y="173423"/>
                </a:lnTo>
                <a:lnTo>
                  <a:pt x="101388" y="183091"/>
                </a:lnTo>
                <a:lnTo>
                  <a:pt x="147789" y="185915"/>
                </a:lnTo>
                <a:lnTo>
                  <a:pt x="337667" y="185915"/>
                </a:lnTo>
                <a:lnTo>
                  <a:pt x="291266" y="183091"/>
                </a:lnTo>
                <a:lnTo>
                  <a:pt x="253970" y="173423"/>
                </a:lnTo>
                <a:lnTo>
                  <a:pt x="225482" y="155113"/>
                </a:lnTo>
                <a:lnTo>
                  <a:pt x="205502" y="126364"/>
                </a:lnTo>
                <a:lnTo>
                  <a:pt x="193734" y="85380"/>
                </a:lnTo>
                <a:lnTo>
                  <a:pt x="189877" y="30365"/>
                </a:lnTo>
                <a:lnTo>
                  <a:pt x="189877" y="0"/>
                </a:lnTo>
                <a:close/>
              </a:path>
            </a:pathLst>
          </a:custGeom>
          <a:solidFill>
            <a:srgbClr val="E94C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5"/>
          <p:cNvSpPr txBox="1"/>
          <p:nvPr/>
        </p:nvSpPr>
        <p:spPr>
          <a:xfrm>
            <a:off x="3764417" y="2704223"/>
            <a:ext cx="119380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b="1" spc="-229" dirty="0">
                <a:solidFill>
                  <a:srgbClr val="FFFFFF"/>
                </a:solidFill>
                <a:latin typeface="Arial Black"/>
                <a:cs typeface="Arial Black"/>
              </a:rPr>
              <a:t>3</a:t>
            </a:r>
            <a:endParaRPr sz="1450">
              <a:latin typeface="Arial Black"/>
              <a:cs typeface="Arial Black"/>
            </a:endParaRPr>
          </a:p>
        </p:txBody>
      </p:sp>
      <p:sp>
        <p:nvSpPr>
          <p:cNvPr id="157" name="object 156"/>
          <p:cNvSpPr/>
          <p:nvPr/>
        </p:nvSpPr>
        <p:spPr>
          <a:xfrm>
            <a:off x="7556503" y="2733218"/>
            <a:ext cx="337820" cy="186055"/>
          </a:xfrm>
          <a:custGeom>
            <a:avLst/>
            <a:gdLst/>
            <a:ahLst/>
            <a:cxnLst/>
            <a:rect l="l" t="t" r="r" b="b"/>
            <a:pathLst>
              <a:path w="337820" h="186055">
                <a:moveTo>
                  <a:pt x="189877" y="0"/>
                </a:moveTo>
                <a:lnTo>
                  <a:pt x="0" y="0"/>
                </a:lnTo>
                <a:lnTo>
                  <a:pt x="0" y="30365"/>
                </a:lnTo>
                <a:lnTo>
                  <a:pt x="3856" y="85380"/>
                </a:lnTo>
                <a:lnTo>
                  <a:pt x="15625" y="126364"/>
                </a:lnTo>
                <a:lnTo>
                  <a:pt x="64092" y="173423"/>
                </a:lnTo>
                <a:lnTo>
                  <a:pt x="101388" y="183091"/>
                </a:lnTo>
                <a:lnTo>
                  <a:pt x="147789" y="185915"/>
                </a:lnTo>
                <a:lnTo>
                  <a:pt x="337680" y="185915"/>
                </a:lnTo>
                <a:lnTo>
                  <a:pt x="291273" y="183091"/>
                </a:lnTo>
                <a:lnTo>
                  <a:pt x="253974" y="173423"/>
                </a:lnTo>
                <a:lnTo>
                  <a:pt x="225483" y="155113"/>
                </a:lnTo>
                <a:lnTo>
                  <a:pt x="205503" y="126364"/>
                </a:lnTo>
                <a:lnTo>
                  <a:pt x="193734" y="85380"/>
                </a:lnTo>
                <a:lnTo>
                  <a:pt x="189877" y="30365"/>
                </a:lnTo>
                <a:lnTo>
                  <a:pt x="189877" y="0"/>
                </a:lnTo>
                <a:close/>
              </a:path>
            </a:pathLst>
          </a:custGeom>
          <a:solidFill>
            <a:srgbClr val="E94C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7"/>
          <p:cNvSpPr txBox="1"/>
          <p:nvPr/>
        </p:nvSpPr>
        <p:spPr>
          <a:xfrm>
            <a:off x="7599818" y="2704223"/>
            <a:ext cx="119380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b="1" spc="-229" dirty="0">
                <a:solidFill>
                  <a:srgbClr val="FFFFFF"/>
                </a:solidFill>
                <a:latin typeface="Arial Black"/>
                <a:cs typeface="Arial Black"/>
              </a:rPr>
              <a:t>3</a:t>
            </a:r>
            <a:endParaRPr sz="1450">
              <a:latin typeface="Arial Black"/>
              <a:cs typeface="Arial Black"/>
            </a:endParaRPr>
          </a:p>
        </p:txBody>
      </p:sp>
      <p:sp>
        <p:nvSpPr>
          <p:cNvPr id="159" name="object 158"/>
          <p:cNvSpPr/>
          <p:nvPr/>
        </p:nvSpPr>
        <p:spPr>
          <a:xfrm>
            <a:off x="1003303" y="3901618"/>
            <a:ext cx="337820" cy="186055"/>
          </a:xfrm>
          <a:custGeom>
            <a:avLst/>
            <a:gdLst/>
            <a:ahLst/>
            <a:cxnLst/>
            <a:rect l="l" t="t" r="r" b="b"/>
            <a:pathLst>
              <a:path w="337819" h="186054">
                <a:moveTo>
                  <a:pt x="189877" y="0"/>
                </a:moveTo>
                <a:lnTo>
                  <a:pt x="0" y="0"/>
                </a:lnTo>
                <a:lnTo>
                  <a:pt x="0" y="30365"/>
                </a:lnTo>
                <a:lnTo>
                  <a:pt x="3856" y="85380"/>
                </a:lnTo>
                <a:lnTo>
                  <a:pt x="15625" y="126364"/>
                </a:lnTo>
                <a:lnTo>
                  <a:pt x="64092" y="173423"/>
                </a:lnTo>
                <a:lnTo>
                  <a:pt x="101388" y="183091"/>
                </a:lnTo>
                <a:lnTo>
                  <a:pt x="147789" y="185915"/>
                </a:lnTo>
                <a:lnTo>
                  <a:pt x="337667" y="185915"/>
                </a:lnTo>
                <a:lnTo>
                  <a:pt x="291266" y="183091"/>
                </a:lnTo>
                <a:lnTo>
                  <a:pt x="253970" y="173423"/>
                </a:lnTo>
                <a:lnTo>
                  <a:pt x="225482" y="155113"/>
                </a:lnTo>
                <a:lnTo>
                  <a:pt x="205502" y="126364"/>
                </a:lnTo>
                <a:lnTo>
                  <a:pt x="193734" y="85380"/>
                </a:lnTo>
                <a:lnTo>
                  <a:pt x="189877" y="30365"/>
                </a:lnTo>
                <a:lnTo>
                  <a:pt x="189877" y="0"/>
                </a:lnTo>
                <a:close/>
              </a:path>
            </a:pathLst>
          </a:custGeom>
          <a:solidFill>
            <a:srgbClr val="E94C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59"/>
          <p:cNvSpPr txBox="1"/>
          <p:nvPr/>
        </p:nvSpPr>
        <p:spPr>
          <a:xfrm>
            <a:off x="1046617" y="3872622"/>
            <a:ext cx="119380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b="1" spc="-229" dirty="0">
                <a:solidFill>
                  <a:srgbClr val="FFFFFF"/>
                </a:solidFill>
                <a:latin typeface="Arial Black"/>
                <a:cs typeface="Arial Black"/>
              </a:rPr>
              <a:t>4</a:t>
            </a:r>
            <a:endParaRPr sz="1450">
              <a:latin typeface="Arial Black"/>
              <a:cs typeface="Arial Black"/>
            </a:endParaRPr>
          </a:p>
        </p:txBody>
      </p:sp>
      <p:sp>
        <p:nvSpPr>
          <p:cNvPr id="161" name="object 160"/>
          <p:cNvSpPr/>
          <p:nvPr/>
        </p:nvSpPr>
        <p:spPr>
          <a:xfrm>
            <a:off x="3670303" y="3901618"/>
            <a:ext cx="337820" cy="186055"/>
          </a:xfrm>
          <a:custGeom>
            <a:avLst/>
            <a:gdLst/>
            <a:ahLst/>
            <a:cxnLst/>
            <a:rect l="l" t="t" r="r" b="b"/>
            <a:pathLst>
              <a:path w="337820" h="186054">
                <a:moveTo>
                  <a:pt x="189877" y="0"/>
                </a:moveTo>
                <a:lnTo>
                  <a:pt x="0" y="0"/>
                </a:lnTo>
                <a:lnTo>
                  <a:pt x="0" y="30365"/>
                </a:lnTo>
                <a:lnTo>
                  <a:pt x="3856" y="85380"/>
                </a:lnTo>
                <a:lnTo>
                  <a:pt x="15625" y="126364"/>
                </a:lnTo>
                <a:lnTo>
                  <a:pt x="64092" y="173423"/>
                </a:lnTo>
                <a:lnTo>
                  <a:pt x="101388" y="183091"/>
                </a:lnTo>
                <a:lnTo>
                  <a:pt x="147789" y="185915"/>
                </a:lnTo>
                <a:lnTo>
                  <a:pt x="337667" y="185915"/>
                </a:lnTo>
                <a:lnTo>
                  <a:pt x="291266" y="183091"/>
                </a:lnTo>
                <a:lnTo>
                  <a:pt x="253970" y="173423"/>
                </a:lnTo>
                <a:lnTo>
                  <a:pt x="225482" y="155113"/>
                </a:lnTo>
                <a:lnTo>
                  <a:pt x="205502" y="126364"/>
                </a:lnTo>
                <a:lnTo>
                  <a:pt x="193734" y="85380"/>
                </a:lnTo>
                <a:lnTo>
                  <a:pt x="189877" y="30365"/>
                </a:lnTo>
                <a:lnTo>
                  <a:pt x="189877" y="0"/>
                </a:lnTo>
                <a:close/>
              </a:path>
            </a:pathLst>
          </a:custGeom>
          <a:solidFill>
            <a:srgbClr val="E94C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1"/>
          <p:cNvSpPr txBox="1"/>
          <p:nvPr/>
        </p:nvSpPr>
        <p:spPr>
          <a:xfrm>
            <a:off x="3713617" y="3872622"/>
            <a:ext cx="119380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b="1" spc="-229" dirty="0">
                <a:solidFill>
                  <a:srgbClr val="FFFFFF"/>
                </a:solidFill>
                <a:latin typeface="Arial Black"/>
                <a:cs typeface="Arial Black"/>
              </a:rPr>
              <a:t>4</a:t>
            </a:r>
            <a:endParaRPr sz="1450" dirty="0">
              <a:latin typeface="Arial Black"/>
              <a:cs typeface="Arial Black"/>
            </a:endParaRPr>
          </a:p>
        </p:txBody>
      </p:sp>
      <p:sp>
        <p:nvSpPr>
          <p:cNvPr id="163" name="object 162"/>
          <p:cNvSpPr/>
          <p:nvPr/>
        </p:nvSpPr>
        <p:spPr>
          <a:xfrm>
            <a:off x="5651503" y="3901618"/>
            <a:ext cx="337820" cy="186055"/>
          </a:xfrm>
          <a:custGeom>
            <a:avLst/>
            <a:gdLst/>
            <a:ahLst/>
            <a:cxnLst/>
            <a:rect l="l" t="t" r="r" b="b"/>
            <a:pathLst>
              <a:path w="337820" h="186054">
                <a:moveTo>
                  <a:pt x="189877" y="0"/>
                </a:moveTo>
                <a:lnTo>
                  <a:pt x="0" y="0"/>
                </a:lnTo>
                <a:lnTo>
                  <a:pt x="0" y="30365"/>
                </a:lnTo>
                <a:lnTo>
                  <a:pt x="3856" y="85380"/>
                </a:lnTo>
                <a:lnTo>
                  <a:pt x="15625" y="126364"/>
                </a:lnTo>
                <a:lnTo>
                  <a:pt x="64092" y="173423"/>
                </a:lnTo>
                <a:lnTo>
                  <a:pt x="101388" y="183091"/>
                </a:lnTo>
                <a:lnTo>
                  <a:pt x="147789" y="185915"/>
                </a:lnTo>
                <a:lnTo>
                  <a:pt x="337667" y="185915"/>
                </a:lnTo>
                <a:lnTo>
                  <a:pt x="291266" y="183091"/>
                </a:lnTo>
                <a:lnTo>
                  <a:pt x="253970" y="173423"/>
                </a:lnTo>
                <a:lnTo>
                  <a:pt x="225482" y="155113"/>
                </a:lnTo>
                <a:lnTo>
                  <a:pt x="205502" y="126364"/>
                </a:lnTo>
                <a:lnTo>
                  <a:pt x="193734" y="85380"/>
                </a:lnTo>
                <a:lnTo>
                  <a:pt x="189877" y="30365"/>
                </a:lnTo>
                <a:lnTo>
                  <a:pt x="189877" y="0"/>
                </a:lnTo>
                <a:close/>
              </a:path>
            </a:pathLst>
          </a:custGeom>
          <a:solidFill>
            <a:srgbClr val="E94C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3"/>
          <p:cNvSpPr txBox="1"/>
          <p:nvPr/>
        </p:nvSpPr>
        <p:spPr>
          <a:xfrm>
            <a:off x="5694817" y="3872622"/>
            <a:ext cx="119380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b="1" spc="-229" dirty="0">
                <a:solidFill>
                  <a:srgbClr val="FFFFFF"/>
                </a:solidFill>
                <a:latin typeface="Arial Black"/>
                <a:cs typeface="Arial Black"/>
              </a:rPr>
              <a:t>4</a:t>
            </a:r>
            <a:endParaRPr sz="1450">
              <a:latin typeface="Arial Black"/>
              <a:cs typeface="Arial Black"/>
            </a:endParaRPr>
          </a:p>
        </p:txBody>
      </p:sp>
      <p:sp>
        <p:nvSpPr>
          <p:cNvPr id="165" name="object 164"/>
          <p:cNvSpPr/>
          <p:nvPr/>
        </p:nvSpPr>
        <p:spPr>
          <a:xfrm>
            <a:off x="7581902" y="3901618"/>
            <a:ext cx="337820" cy="186055"/>
          </a:xfrm>
          <a:custGeom>
            <a:avLst/>
            <a:gdLst/>
            <a:ahLst/>
            <a:cxnLst/>
            <a:rect l="l" t="t" r="r" b="b"/>
            <a:pathLst>
              <a:path w="337820" h="186054">
                <a:moveTo>
                  <a:pt x="189877" y="0"/>
                </a:moveTo>
                <a:lnTo>
                  <a:pt x="0" y="0"/>
                </a:lnTo>
                <a:lnTo>
                  <a:pt x="0" y="30365"/>
                </a:lnTo>
                <a:lnTo>
                  <a:pt x="3856" y="85380"/>
                </a:lnTo>
                <a:lnTo>
                  <a:pt x="15625" y="126364"/>
                </a:lnTo>
                <a:lnTo>
                  <a:pt x="64092" y="173423"/>
                </a:lnTo>
                <a:lnTo>
                  <a:pt x="101388" y="183091"/>
                </a:lnTo>
                <a:lnTo>
                  <a:pt x="147789" y="185915"/>
                </a:lnTo>
                <a:lnTo>
                  <a:pt x="337680" y="185915"/>
                </a:lnTo>
                <a:lnTo>
                  <a:pt x="291273" y="183091"/>
                </a:lnTo>
                <a:lnTo>
                  <a:pt x="253974" y="173423"/>
                </a:lnTo>
                <a:lnTo>
                  <a:pt x="225483" y="155113"/>
                </a:lnTo>
                <a:lnTo>
                  <a:pt x="205503" y="126364"/>
                </a:lnTo>
                <a:lnTo>
                  <a:pt x="193734" y="85380"/>
                </a:lnTo>
                <a:lnTo>
                  <a:pt x="189877" y="30365"/>
                </a:lnTo>
                <a:lnTo>
                  <a:pt x="189877" y="0"/>
                </a:lnTo>
                <a:close/>
              </a:path>
            </a:pathLst>
          </a:custGeom>
          <a:solidFill>
            <a:srgbClr val="E94C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5"/>
          <p:cNvSpPr txBox="1"/>
          <p:nvPr/>
        </p:nvSpPr>
        <p:spPr>
          <a:xfrm>
            <a:off x="7625217" y="3872622"/>
            <a:ext cx="119380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b="1" spc="-229" dirty="0">
                <a:solidFill>
                  <a:srgbClr val="FFFFFF"/>
                </a:solidFill>
                <a:latin typeface="Arial Black"/>
                <a:cs typeface="Arial Black"/>
              </a:rPr>
              <a:t>4</a:t>
            </a:r>
            <a:endParaRPr sz="1450">
              <a:latin typeface="Arial Black"/>
              <a:cs typeface="Arial Black"/>
            </a:endParaRPr>
          </a:p>
        </p:txBody>
      </p:sp>
      <p:sp>
        <p:nvSpPr>
          <p:cNvPr id="167" name="object 166"/>
          <p:cNvSpPr/>
          <p:nvPr/>
        </p:nvSpPr>
        <p:spPr>
          <a:xfrm>
            <a:off x="9486902" y="3901618"/>
            <a:ext cx="337820" cy="186055"/>
          </a:xfrm>
          <a:custGeom>
            <a:avLst/>
            <a:gdLst/>
            <a:ahLst/>
            <a:cxnLst/>
            <a:rect l="l" t="t" r="r" b="b"/>
            <a:pathLst>
              <a:path w="337820" h="186054">
                <a:moveTo>
                  <a:pt x="189877" y="0"/>
                </a:moveTo>
                <a:lnTo>
                  <a:pt x="0" y="0"/>
                </a:lnTo>
                <a:lnTo>
                  <a:pt x="0" y="30365"/>
                </a:lnTo>
                <a:lnTo>
                  <a:pt x="3856" y="85380"/>
                </a:lnTo>
                <a:lnTo>
                  <a:pt x="15625" y="126364"/>
                </a:lnTo>
                <a:lnTo>
                  <a:pt x="64092" y="173423"/>
                </a:lnTo>
                <a:lnTo>
                  <a:pt x="101388" y="183091"/>
                </a:lnTo>
                <a:lnTo>
                  <a:pt x="147789" y="185915"/>
                </a:lnTo>
                <a:lnTo>
                  <a:pt x="337680" y="185915"/>
                </a:lnTo>
                <a:lnTo>
                  <a:pt x="291273" y="183091"/>
                </a:lnTo>
                <a:lnTo>
                  <a:pt x="253974" y="173423"/>
                </a:lnTo>
                <a:lnTo>
                  <a:pt x="225483" y="155113"/>
                </a:lnTo>
                <a:lnTo>
                  <a:pt x="205503" y="126364"/>
                </a:lnTo>
                <a:lnTo>
                  <a:pt x="193734" y="85380"/>
                </a:lnTo>
                <a:lnTo>
                  <a:pt x="189877" y="30365"/>
                </a:lnTo>
                <a:lnTo>
                  <a:pt x="189877" y="0"/>
                </a:lnTo>
                <a:close/>
              </a:path>
            </a:pathLst>
          </a:custGeom>
          <a:solidFill>
            <a:srgbClr val="E94C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7"/>
          <p:cNvSpPr txBox="1"/>
          <p:nvPr/>
        </p:nvSpPr>
        <p:spPr>
          <a:xfrm>
            <a:off x="9530217" y="3872622"/>
            <a:ext cx="119380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b="1" spc="-229" dirty="0">
                <a:solidFill>
                  <a:srgbClr val="FFFFFF"/>
                </a:solidFill>
                <a:latin typeface="Arial Black"/>
                <a:cs typeface="Arial Black"/>
              </a:rPr>
              <a:t>4</a:t>
            </a:r>
            <a:endParaRPr sz="1450">
              <a:latin typeface="Arial Black"/>
              <a:cs typeface="Arial Black"/>
            </a:endParaRPr>
          </a:p>
        </p:txBody>
      </p:sp>
      <p:sp>
        <p:nvSpPr>
          <p:cNvPr id="169" name="object 168"/>
          <p:cNvSpPr/>
          <p:nvPr/>
        </p:nvSpPr>
        <p:spPr>
          <a:xfrm>
            <a:off x="3686703" y="5158916"/>
            <a:ext cx="337820" cy="186055"/>
          </a:xfrm>
          <a:custGeom>
            <a:avLst/>
            <a:gdLst/>
            <a:ahLst/>
            <a:cxnLst/>
            <a:rect l="l" t="t" r="r" b="b"/>
            <a:pathLst>
              <a:path w="337820" h="186054">
                <a:moveTo>
                  <a:pt x="189877" y="0"/>
                </a:moveTo>
                <a:lnTo>
                  <a:pt x="0" y="0"/>
                </a:lnTo>
                <a:lnTo>
                  <a:pt x="0" y="30365"/>
                </a:lnTo>
                <a:lnTo>
                  <a:pt x="3856" y="85380"/>
                </a:lnTo>
                <a:lnTo>
                  <a:pt x="15625" y="126364"/>
                </a:lnTo>
                <a:lnTo>
                  <a:pt x="64092" y="173423"/>
                </a:lnTo>
                <a:lnTo>
                  <a:pt x="101388" y="183091"/>
                </a:lnTo>
                <a:lnTo>
                  <a:pt x="147789" y="185915"/>
                </a:lnTo>
                <a:lnTo>
                  <a:pt x="337667" y="185915"/>
                </a:lnTo>
                <a:lnTo>
                  <a:pt x="291266" y="183091"/>
                </a:lnTo>
                <a:lnTo>
                  <a:pt x="253970" y="173423"/>
                </a:lnTo>
                <a:lnTo>
                  <a:pt x="225482" y="155113"/>
                </a:lnTo>
                <a:lnTo>
                  <a:pt x="205502" y="126364"/>
                </a:lnTo>
                <a:lnTo>
                  <a:pt x="193734" y="85380"/>
                </a:lnTo>
                <a:lnTo>
                  <a:pt x="189877" y="30365"/>
                </a:lnTo>
                <a:lnTo>
                  <a:pt x="189877" y="0"/>
                </a:lnTo>
                <a:close/>
              </a:path>
            </a:pathLst>
          </a:custGeom>
          <a:solidFill>
            <a:srgbClr val="E94C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69"/>
          <p:cNvSpPr txBox="1"/>
          <p:nvPr/>
        </p:nvSpPr>
        <p:spPr>
          <a:xfrm>
            <a:off x="3730016" y="5129924"/>
            <a:ext cx="119380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b="1" spc="-229" dirty="0">
                <a:solidFill>
                  <a:srgbClr val="FFFFFF"/>
                </a:solidFill>
                <a:latin typeface="Arial Black"/>
                <a:cs typeface="Arial Black"/>
              </a:rPr>
              <a:t>5</a:t>
            </a:r>
            <a:endParaRPr sz="1450">
              <a:latin typeface="Arial Black"/>
              <a:cs typeface="Arial Black"/>
            </a:endParaRPr>
          </a:p>
        </p:txBody>
      </p:sp>
      <p:sp>
        <p:nvSpPr>
          <p:cNvPr id="171" name="object 170"/>
          <p:cNvSpPr/>
          <p:nvPr/>
        </p:nvSpPr>
        <p:spPr>
          <a:xfrm>
            <a:off x="5651503" y="5158916"/>
            <a:ext cx="337820" cy="186055"/>
          </a:xfrm>
          <a:custGeom>
            <a:avLst/>
            <a:gdLst/>
            <a:ahLst/>
            <a:cxnLst/>
            <a:rect l="l" t="t" r="r" b="b"/>
            <a:pathLst>
              <a:path w="337820" h="186054">
                <a:moveTo>
                  <a:pt x="189877" y="0"/>
                </a:moveTo>
                <a:lnTo>
                  <a:pt x="0" y="0"/>
                </a:lnTo>
                <a:lnTo>
                  <a:pt x="0" y="30365"/>
                </a:lnTo>
                <a:lnTo>
                  <a:pt x="3856" y="85380"/>
                </a:lnTo>
                <a:lnTo>
                  <a:pt x="15625" y="126364"/>
                </a:lnTo>
                <a:lnTo>
                  <a:pt x="64092" y="173423"/>
                </a:lnTo>
                <a:lnTo>
                  <a:pt x="101388" y="183091"/>
                </a:lnTo>
                <a:lnTo>
                  <a:pt x="147789" y="185915"/>
                </a:lnTo>
                <a:lnTo>
                  <a:pt x="337667" y="185915"/>
                </a:lnTo>
                <a:lnTo>
                  <a:pt x="291266" y="183091"/>
                </a:lnTo>
                <a:lnTo>
                  <a:pt x="253970" y="173423"/>
                </a:lnTo>
                <a:lnTo>
                  <a:pt x="225482" y="155113"/>
                </a:lnTo>
                <a:lnTo>
                  <a:pt x="205502" y="126364"/>
                </a:lnTo>
                <a:lnTo>
                  <a:pt x="193734" y="85380"/>
                </a:lnTo>
                <a:lnTo>
                  <a:pt x="189877" y="30365"/>
                </a:lnTo>
                <a:lnTo>
                  <a:pt x="189877" y="0"/>
                </a:lnTo>
                <a:close/>
              </a:path>
            </a:pathLst>
          </a:custGeom>
          <a:solidFill>
            <a:srgbClr val="E94C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1"/>
          <p:cNvSpPr txBox="1"/>
          <p:nvPr/>
        </p:nvSpPr>
        <p:spPr>
          <a:xfrm>
            <a:off x="5694817" y="5129924"/>
            <a:ext cx="119380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b="1" spc="-229" dirty="0">
                <a:solidFill>
                  <a:srgbClr val="FFFFFF"/>
                </a:solidFill>
                <a:latin typeface="Arial Black"/>
                <a:cs typeface="Arial Black"/>
              </a:rPr>
              <a:t>5</a:t>
            </a:r>
            <a:endParaRPr sz="1450">
              <a:latin typeface="Arial Black"/>
              <a:cs typeface="Arial Black"/>
            </a:endParaRPr>
          </a:p>
        </p:txBody>
      </p:sp>
      <p:sp>
        <p:nvSpPr>
          <p:cNvPr id="173" name="object 172"/>
          <p:cNvSpPr/>
          <p:nvPr/>
        </p:nvSpPr>
        <p:spPr>
          <a:xfrm>
            <a:off x="7569202" y="5158916"/>
            <a:ext cx="337820" cy="186055"/>
          </a:xfrm>
          <a:custGeom>
            <a:avLst/>
            <a:gdLst/>
            <a:ahLst/>
            <a:cxnLst/>
            <a:rect l="l" t="t" r="r" b="b"/>
            <a:pathLst>
              <a:path w="337820" h="186054">
                <a:moveTo>
                  <a:pt x="189877" y="0"/>
                </a:moveTo>
                <a:lnTo>
                  <a:pt x="0" y="0"/>
                </a:lnTo>
                <a:lnTo>
                  <a:pt x="0" y="30365"/>
                </a:lnTo>
                <a:lnTo>
                  <a:pt x="3856" y="85380"/>
                </a:lnTo>
                <a:lnTo>
                  <a:pt x="15625" y="126364"/>
                </a:lnTo>
                <a:lnTo>
                  <a:pt x="64092" y="173423"/>
                </a:lnTo>
                <a:lnTo>
                  <a:pt x="101388" y="183091"/>
                </a:lnTo>
                <a:lnTo>
                  <a:pt x="147789" y="185915"/>
                </a:lnTo>
                <a:lnTo>
                  <a:pt x="337680" y="185915"/>
                </a:lnTo>
                <a:lnTo>
                  <a:pt x="291273" y="183091"/>
                </a:lnTo>
                <a:lnTo>
                  <a:pt x="253974" y="173423"/>
                </a:lnTo>
                <a:lnTo>
                  <a:pt x="225483" y="155113"/>
                </a:lnTo>
                <a:lnTo>
                  <a:pt x="205503" y="126364"/>
                </a:lnTo>
                <a:lnTo>
                  <a:pt x="193734" y="85380"/>
                </a:lnTo>
                <a:lnTo>
                  <a:pt x="189877" y="30365"/>
                </a:lnTo>
                <a:lnTo>
                  <a:pt x="189877" y="0"/>
                </a:lnTo>
                <a:close/>
              </a:path>
            </a:pathLst>
          </a:custGeom>
          <a:solidFill>
            <a:srgbClr val="E94C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3"/>
          <p:cNvSpPr txBox="1"/>
          <p:nvPr/>
        </p:nvSpPr>
        <p:spPr>
          <a:xfrm>
            <a:off x="7612517" y="5129924"/>
            <a:ext cx="119380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b="1" spc="-229" dirty="0">
                <a:solidFill>
                  <a:srgbClr val="FFFFFF"/>
                </a:solidFill>
                <a:latin typeface="Arial Black"/>
                <a:cs typeface="Arial Black"/>
              </a:rPr>
              <a:t>5</a:t>
            </a:r>
            <a:endParaRPr sz="1450">
              <a:latin typeface="Arial Black"/>
              <a:cs typeface="Arial Black"/>
            </a:endParaRPr>
          </a:p>
        </p:txBody>
      </p:sp>
      <p:sp>
        <p:nvSpPr>
          <p:cNvPr id="175" name="object 174"/>
          <p:cNvSpPr/>
          <p:nvPr/>
        </p:nvSpPr>
        <p:spPr>
          <a:xfrm>
            <a:off x="3683003" y="6594018"/>
            <a:ext cx="337820" cy="186055"/>
          </a:xfrm>
          <a:custGeom>
            <a:avLst/>
            <a:gdLst/>
            <a:ahLst/>
            <a:cxnLst/>
            <a:rect l="l" t="t" r="r" b="b"/>
            <a:pathLst>
              <a:path w="337820" h="186054">
                <a:moveTo>
                  <a:pt x="189877" y="0"/>
                </a:moveTo>
                <a:lnTo>
                  <a:pt x="0" y="0"/>
                </a:lnTo>
                <a:lnTo>
                  <a:pt x="0" y="30365"/>
                </a:lnTo>
                <a:lnTo>
                  <a:pt x="3856" y="85380"/>
                </a:lnTo>
                <a:lnTo>
                  <a:pt x="15625" y="126364"/>
                </a:lnTo>
                <a:lnTo>
                  <a:pt x="64092" y="173423"/>
                </a:lnTo>
                <a:lnTo>
                  <a:pt x="101388" y="183091"/>
                </a:lnTo>
                <a:lnTo>
                  <a:pt x="147789" y="185915"/>
                </a:lnTo>
                <a:lnTo>
                  <a:pt x="337667" y="185915"/>
                </a:lnTo>
                <a:lnTo>
                  <a:pt x="291266" y="183091"/>
                </a:lnTo>
                <a:lnTo>
                  <a:pt x="253970" y="173423"/>
                </a:lnTo>
                <a:lnTo>
                  <a:pt x="225482" y="155113"/>
                </a:lnTo>
                <a:lnTo>
                  <a:pt x="205502" y="126364"/>
                </a:lnTo>
                <a:lnTo>
                  <a:pt x="193734" y="85380"/>
                </a:lnTo>
                <a:lnTo>
                  <a:pt x="189877" y="30365"/>
                </a:lnTo>
                <a:lnTo>
                  <a:pt x="189877" y="0"/>
                </a:lnTo>
                <a:close/>
              </a:path>
            </a:pathLst>
          </a:custGeom>
          <a:solidFill>
            <a:srgbClr val="E94C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5"/>
          <p:cNvSpPr txBox="1"/>
          <p:nvPr/>
        </p:nvSpPr>
        <p:spPr>
          <a:xfrm>
            <a:off x="3726317" y="6565023"/>
            <a:ext cx="119380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b="1" spc="-229" dirty="0">
                <a:solidFill>
                  <a:srgbClr val="FFFFFF"/>
                </a:solidFill>
                <a:latin typeface="Arial Black"/>
                <a:cs typeface="Arial Black"/>
              </a:rPr>
              <a:t>6</a:t>
            </a:r>
            <a:endParaRPr sz="1450">
              <a:latin typeface="Arial Black"/>
              <a:cs typeface="Arial Black"/>
            </a:endParaRPr>
          </a:p>
        </p:txBody>
      </p:sp>
      <p:sp>
        <p:nvSpPr>
          <p:cNvPr id="177" name="object 176"/>
          <p:cNvSpPr/>
          <p:nvPr/>
        </p:nvSpPr>
        <p:spPr>
          <a:xfrm>
            <a:off x="5664203" y="6594018"/>
            <a:ext cx="337820" cy="186055"/>
          </a:xfrm>
          <a:custGeom>
            <a:avLst/>
            <a:gdLst/>
            <a:ahLst/>
            <a:cxnLst/>
            <a:rect l="l" t="t" r="r" b="b"/>
            <a:pathLst>
              <a:path w="337820" h="186054">
                <a:moveTo>
                  <a:pt x="189877" y="0"/>
                </a:moveTo>
                <a:lnTo>
                  <a:pt x="0" y="0"/>
                </a:lnTo>
                <a:lnTo>
                  <a:pt x="0" y="30365"/>
                </a:lnTo>
                <a:lnTo>
                  <a:pt x="3856" y="85380"/>
                </a:lnTo>
                <a:lnTo>
                  <a:pt x="15625" y="126364"/>
                </a:lnTo>
                <a:lnTo>
                  <a:pt x="64092" y="173423"/>
                </a:lnTo>
                <a:lnTo>
                  <a:pt x="101388" y="183091"/>
                </a:lnTo>
                <a:lnTo>
                  <a:pt x="147789" y="185915"/>
                </a:lnTo>
                <a:lnTo>
                  <a:pt x="337667" y="185915"/>
                </a:lnTo>
                <a:lnTo>
                  <a:pt x="291266" y="183091"/>
                </a:lnTo>
                <a:lnTo>
                  <a:pt x="253970" y="173423"/>
                </a:lnTo>
                <a:lnTo>
                  <a:pt x="225482" y="155113"/>
                </a:lnTo>
                <a:lnTo>
                  <a:pt x="205502" y="126364"/>
                </a:lnTo>
                <a:lnTo>
                  <a:pt x="193734" y="85380"/>
                </a:lnTo>
                <a:lnTo>
                  <a:pt x="189877" y="30365"/>
                </a:lnTo>
                <a:lnTo>
                  <a:pt x="189877" y="0"/>
                </a:lnTo>
                <a:close/>
              </a:path>
            </a:pathLst>
          </a:custGeom>
          <a:solidFill>
            <a:srgbClr val="E94C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7"/>
          <p:cNvSpPr txBox="1"/>
          <p:nvPr/>
        </p:nvSpPr>
        <p:spPr>
          <a:xfrm>
            <a:off x="5707517" y="6565023"/>
            <a:ext cx="119380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b="1" spc="-229" dirty="0">
                <a:solidFill>
                  <a:srgbClr val="FFFFFF"/>
                </a:solidFill>
                <a:latin typeface="Arial Black"/>
                <a:cs typeface="Arial Black"/>
              </a:rPr>
              <a:t>6</a:t>
            </a:r>
            <a:endParaRPr sz="1450">
              <a:latin typeface="Arial Black"/>
              <a:cs typeface="Arial Black"/>
            </a:endParaRPr>
          </a:p>
        </p:txBody>
      </p:sp>
      <p:sp>
        <p:nvSpPr>
          <p:cNvPr id="179" name="object 178"/>
          <p:cNvSpPr/>
          <p:nvPr/>
        </p:nvSpPr>
        <p:spPr>
          <a:xfrm>
            <a:off x="7581903" y="6594018"/>
            <a:ext cx="337820" cy="186055"/>
          </a:xfrm>
          <a:custGeom>
            <a:avLst/>
            <a:gdLst/>
            <a:ahLst/>
            <a:cxnLst/>
            <a:rect l="l" t="t" r="r" b="b"/>
            <a:pathLst>
              <a:path w="337820" h="186054">
                <a:moveTo>
                  <a:pt x="189877" y="0"/>
                </a:moveTo>
                <a:lnTo>
                  <a:pt x="0" y="0"/>
                </a:lnTo>
                <a:lnTo>
                  <a:pt x="0" y="30365"/>
                </a:lnTo>
                <a:lnTo>
                  <a:pt x="3856" y="85380"/>
                </a:lnTo>
                <a:lnTo>
                  <a:pt x="15625" y="126364"/>
                </a:lnTo>
                <a:lnTo>
                  <a:pt x="64092" y="173423"/>
                </a:lnTo>
                <a:lnTo>
                  <a:pt x="101388" y="183091"/>
                </a:lnTo>
                <a:lnTo>
                  <a:pt x="147789" y="185915"/>
                </a:lnTo>
                <a:lnTo>
                  <a:pt x="337680" y="185915"/>
                </a:lnTo>
                <a:lnTo>
                  <a:pt x="291273" y="183091"/>
                </a:lnTo>
                <a:lnTo>
                  <a:pt x="253974" y="173423"/>
                </a:lnTo>
                <a:lnTo>
                  <a:pt x="225483" y="155113"/>
                </a:lnTo>
                <a:lnTo>
                  <a:pt x="205503" y="126364"/>
                </a:lnTo>
                <a:lnTo>
                  <a:pt x="193734" y="85380"/>
                </a:lnTo>
                <a:lnTo>
                  <a:pt x="189877" y="30365"/>
                </a:lnTo>
                <a:lnTo>
                  <a:pt x="189877" y="0"/>
                </a:lnTo>
                <a:close/>
              </a:path>
            </a:pathLst>
          </a:custGeom>
          <a:solidFill>
            <a:srgbClr val="E94C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79"/>
          <p:cNvSpPr txBox="1"/>
          <p:nvPr/>
        </p:nvSpPr>
        <p:spPr>
          <a:xfrm>
            <a:off x="7625217" y="6565023"/>
            <a:ext cx="119380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b="1" spc="-229" dirty="0">
                <a:solidFill>
                  <a:srgbClr val="FFFFFF"/>
                </a:solidFill>
                <a:latin typeface="Arial Black"/>
                <a:cs typeface="Arial Black"/>
              </a:rPr>
              <a:t>6</a:t>
            </a:r>
            <a:endParaRPr sz="1450">
              <a:latin typeface="Arial Black"/>
              <a:cs typeface="Arial Black"/>
            </a:endParaRPr>
          </a:p>
        </p:txBody>
      </p:sp>
      <p:sp>
        <p:nvSpPr>
          <p:cNvPr id="181" name="object 180"/>
          <p:cNvSpPr/>
          <p:nvPr/>
        </p:nvSpPr>
        <p:spPr>
          <a:xfrm>
            <a:off x="7581903" y="8143416"/>
            <a:ext cx="337820" cy="186055"/>
          </a:xfrm>
          <a:custGeom>
            <a:avLst/>
            <a:gdLst/>
            <a:ahLst/>
            <a:cxnLst/>
            <a:rect l="l" t="t" r="r" b="b"/>
            <a:pathLst>
              <a:path w="337820" h="186054">
                <a:moveTo>
                  <a:pt x="189877" y="0"/>
                </a:moveTo>
                <a:lnTo>
                  <a:pt x="0" y="0"/>
                </a:lnTo>
                <a:lnTo>
                  <a:pt x="0" y="30365"/>
                </a:lnTo>
                <a:lnTo>
                  <a:pt x="3856" y="85380"/>
                </a:lnTo>
                <a:lnTo>
                  <a:pt x="15625" y="126364"/>
                </a:lnTo>
                <a:lnTo>
                  <a:pt x="64092" y="173423"/>
                </a:lnTo>
                <a:lnTo>
                  <a:pt x="101388" y="183091"/>
                </a:lnTo>
                <a:lnTo>
                  <a:pt x="147789" y="185915"/>
                </a:lnTo>
                <a:lnTo>
                  <a:pt x="337680" y="185915"/>
                </a:lnTo>
                <a:lnTo>
                  <a:pt x="291273" y="183091"/>
                </a:lnTo>
                <a:lnTo>
                  <a:pt x="253974" y="173423"/>
                </a:lnTo>
                <a:lnTo>
                  <a:pt x="225483" y="155113"/>
                </a:lnTo>
                <a:lnTo>
                  <a:pt x="205503" y="126364"/>
                </a:lnTo>
                <a:lnTo>
                  <a:pt x="193734" y="85380"/>
                </a:lnTo>
                <a:lnTo>
                  <a:pt x="189877" y="30365"/>
                </a:lnTo>
                <a:lnTo>
                  <a:pt x="189877" y="0"/>
                </a:lnTo>
                <a:close/>
              </a:path>
            </a:pathLst>
          </a:custGeom>
          <a:solidFill>
            <a:srgbClr val="E94C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1"/>
          <p:cNvSpPr txBox="1"/>
          <p:nvPr/>
        </p:nvSpPr>
        <p:spPr>
          <a:xfrm>
            <a:off x="7625217" y="8114423"/>
            <a:ext cx="119380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b="1" spc="-229" dirty="0">
                <a:solidFill>
                  <a:srgbClr val="FFFFFF"/>
                </a:solidFill>
                <a:latin typeface="Arial Black"/>
                <a:cs typeface="Arial Black"/>
              </a:rPr>
              <a:t>7</a:t>
            </a:r>
            <a:endParaRPr sz="1450">
              <a:latin typeface="Arial Black"/>
              <a:cs typeface="Arial Black"/>
            </a:endParaRPr>
          </a:p>
        </p:txBody>
      </p:sp>
      <p:sp>
        <p:nvSpPr>
          <p:cNvPr id="183" name="object 182"/>
          <p:cNvSpPr/>
          <p:nvPr/>
        </p:nvSpPr>
        <p:spPr>
          <a:xfrm>
            <a:off x="9575803" y="8143416"/>
            <a:ext cx="337820" cy="186055"/>
          </a:xfrm>
          <a:custGeom>
            <a:avLst/>
            <a:gdLst/>
            <a:ahLst/>
            <a:cxnLst/>
            <a:rect l="l" t="t" r="r" b="b"/>
            <a:pathLst>
              <a:path w="337820" h="186054">
                <a:moveTo>
                  <a:pt x="189877" y="0"/>
                </a:moveTo>
                <a:lnTo>
                  <a:pt x="0" y="0"/>
                </a:lnTo>
                <a:lnTo>
                  <a:pt x="0" y="30365"/>
                </a:lnTo>
                <a:lnTo>
                  <a:pt x="3856" y="85380"/>
                </a:lnTo>
                <a:lnTo>
                  <a:pt x="15625" y="126364"/>
                </a:lnTo>
                <a:lnTo>
                  <a:pt x="64092" y="173423"/>
                </a:lnTo>
                <a:lnTo>
                  <a:pt x="101388" y="183091"/>
                </a:lnTo>
                <a:lnTo>
                  <a:pt x="147789" y="185915"/>
                </a:lnTo>
                <a:lnTo>
                  <a:pt x="337680" y="185915"/>
                </a:lnTo>
                <a:lnTo>
                  <a:pt x="291273" y="183091"/>
                </a:lnTo>
                <a:lnTo>
                  <a:pt x="253974" y="173423"/>
                </a:lnTo>
                <a:lnTo>
                  <a:pt x="225483" y="155113"/>
                </a:lnTo>
                <a:lnTo>
                  <a:pt x="205503" y="126364"/>
                </a:lnTo>
                <a:lnTo>
                  <a:pt x="193734" y="85380"/>
                </a:lnTo>
                <a:lnTo>
                  <a:pt x="189877" y="30365"/>
                </a:lnTo>
                <a:lnTo>
                  <a:pt x="189877" y="0"/>
                </a:lnTo>
                <a:close/>
              </a:path>
            </a:pathLst>
          </a:custGeom>
          <a:solidFill>
            <a:srgbClr val="E94C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3"/>
          <p:cNvSpPr txBox="1"/>
          <p:nvPr/>
        </p:nvSpPr>
        <p:spPr>
          <a:xfrm>
            <a:off x="9619117" y="8116327"/>
            <a:ext cx="1085850" cy="2527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61645" algn="l"/>
              </a:tabLst>
            </a:pPr>
            <a:r>
              <a:rPr sz="1450" b="1" spc="-229" dirty="0">
                <a:solidFill>
                  <a:srgbClr val="FFFFFF"/>
                </a:solidFill>
                <a:latin typeface="Arial Black"/>
                <a:cs typeface="Arial Black"/>
              </a:rPr>
              <a:t>7	</a:t>
            </a:r>
            <a:r>
              <a:rPr sz="1100" spc="-80" dirty="0">
                <a:latin typeface="Arial"/>
                <a:cs typeface="Arial"/>
              </a:rPr>
              <a:t>Démarrage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712907" y="16552"/>
            <a:ext cx="12249031" cy="646331"/>
          </a:xfrm>
          <a:prstGeom prst="rect">
            <a:avLst/>
          </a:prstGeom>
          <a:solidFill>
            <a:srgbClr val="00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DOMMAGES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770708" y="1136468"/>
            <a:ext cx="117387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Arial" pitchFamily="34" charset="0"/>
                <a:cs typeface="Arial" pitchFamily="34" charset="0"/>
              </a:rPr>
              <a:t>Suite à ces accidents et afin de réduire significativement les endommagements des réseaux, la réglementation a été profondément révisée.</a:t>
            </a:r>
          </a:p>
          <a:p>
            <a:r>
              <a:rPr lang="fr-FR" sz="2800" dirty="0">
                <a:latin typeface="Arial" pitchFamily="34" charset="0"/>
                <a:cs typeface="Arial" pitchFamily="34" charset="0"/>
              </a:rPr>
              <a:t>le gouvernement a bâti un plan d’action afin d’améliorer la prévention des endommagements des réseaux basé sur la refonte de l’encadrement réglementaire des travaux à proximité de ces ouvrages.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19908" y="4302400"/>
            <a:ext cx="1224203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Arial" pitchFamily="34" charset="0"/>
                <a:cs typeface="Arial" pitchFamily="34" charset="0"/>
              </a:rPr>
              <a:t>Depuis le 1</a:t>
            </a:r>
            <a:r>
              <a:rPr lang="fr-FR" sz="2800" baseline="30000" dirty="0">
                <a:latin typeface="Arial" pitchFamily="34" charset="0"/>
                <a:cs typeface="Arial" pitchFamily="34" charset="0"/>
              </a:rPr>
              <a:t>er</a:t>
            </a:r>
            <a:r>
              <a:rPr lang="fr-FR" sz="2800" dirty="0">
                <a:latin typeface="Arial" pitchFamily="34" charset="0"/>
                <a:cs typeface="Arial" pitchFamily="34" charset="0"/>
              </a:rPr>
              <a:t> janvier 2018,une étape nouvelle de la réforme anti-endommagement est entrée en application, celle relative au renforcement </a:t>
            </a:r>
            <a:r>
              <a:rPr lang="fr-FR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des compétences</a:t>
            </a:r>
            <a:r>
              <a:rPr lang="fr-FR" sz="2800" dirty="0">
                <a:latin typeface="Arial" pitchFamily="34" charset="0"/>
                <a:cs typeface="Arial" pitchFamily="34" charset="0"/>
              </a:rPr>
              <a:t> des intervenants en préparation et exécution des travaux à proximité des réseaux</a:t>
            </a:r>
          </a:p>
        </p:txBody>
      </p:sp>
      <p:sp>
        <p:nvSpPr>
          <p:cNvPr id="9" name="Rectangle 8"/>
          <p:cNvSpPr/>
          <p:nvPr/>
        </p:nvSpPr>
        <p:spPr>
          <a:xfrm>
            <a:off x="706438" y="6545240"/>
            <a:ext cx="122555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latin typeface="Arial" pitchFamily="34" charset="0"/>
                <a:cs typeface="Arial" pitchFamily="34" charset="0"/>
              </a:rPr>
              <a:t>Les </a:t>
            </a:r>
            <a:r>
              <a:rPr lang="fr-FR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compétences</a:t>
            </a:r>
            <a:r>
              <a:rPr lang="fr-FR" sz="2800" dirty="0">
                <a:latin typeface="Arial" pitchFamily="34" charset="0"/>
                <a:cs typeface="Arial" pitchFamily="34" charset="0"/>
              </a:rPr>
              <a:t> acquises par un salarié intervenant dans la préparation ou l’exécution de travaux à proximité des réseaux se concrétisent par :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784130" y="7994471"/>
            <a:ext cx="1425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latin typeface="Arial" pitchFamily="34" charset="0"/>
                <a:cs typeface="Arial" pitchFamily="34" charset="0"/>
              </a:rPr>
              <a:t>AIPR :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2193830" y="7975421"/>
            <a:ext cx="10493470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Autorisation d’Intervention à Proximité des réseaux</a:t>
            </a:r>
          </a:p>
        </p:txBody>
      </p:sp>
    </p:spTree>
    <p:extLst>
      <p:ext uri="{BB962C8B-B14F-4D97-AF65-F5344CB8AC3E}">
        <p14:creationId xmlns:p14="http://schemas.microsoft.com/office/powerpoint/2010/main" val="529066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12907" y="16552"/>
            <a:ext cx="12249031" cy="646331"/>
          </a:xfrm>
          <a:prstGeom prst="rect">
            <a:avLst/>
          </a:prstGeom>
          <a:solidFill>
            <a:srgbClr val="00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AIPR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212306" y="2155191"/>
            <a:ext cx="4407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sz="3200" b="1" dirty="0">
                <a:latin typeface="Arial" pitchFamily="34" charset="0"/>
                <a:cs typeface="Arial" pitchFamily="34" charset="0"/>
              </a:rPr>
              <a:t> Qui délivre l’AIPR?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505812" y="2146121"/>
            <a:ext cx="7164000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L’employeur des salariés concernés </a:t>
            </a:r>
          </a:p>
        </p:txBody>
      </p:sp>
      <p:sp>
        <p:nvSpPr>
          <p:cNvPr id="7" name="Rectangle 6"/>
          <p:cNvSpPr/>
          <p:nvPr/>
        </p:nvSpPr>
        <p:spPr>
          <a:xfrm>
            <a:off x="838200" y="781050"/>
            <a:ext cx="381000" cy="85915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1231356" y="7839327"/>
            <a:ext cx="435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sz="3200" b="1" dirty="0">
                <a:latin typeface="Arial" pitchFamily="34" charset="0"/>
                <a:cs typeface="Arial" pitchFamily="34" charset="0"/>
              </a:rPr>
              <a:t> Pour quelle durée?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572028" y="7877429"/>
            <a:ext cx="1596809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 ans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773738" y="5369582"/>
            <a:ext cx="7092000" cy="156966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une attestation de compétences délivrée après un examen par QCM encadré par l’État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269456" y="5825463"/>
            <a:ext cx="46931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sz="3200" b="1" dirty="0">
                <a:latin typeface="Arial" pitchFamily="34" charset="0"/>
                <a:cs typeface="Arial" pitchFamily="34" charset="0"/>
              </a:rPr>
              <a:t> Comment l’obtenir?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1218656" y="3902352"/>
            <a:ext cx="2569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sz="3200" b="1" dirty="0">
                <a:latin typeface="Arial" pitchFamily="34" charset="0"/>
                <a:cs typeface="Arial" pitchFamily="34" charset="0"/>
              </a:rPr>
              <a:t> Pour qui?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3742322" y="3895093"/>
            <a:ext cx="9180000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Les concepteurs, encadrants et  opérateurs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8"/>
          <p:cNvSpPr/>
          <p:nvPr/>
        </p:nvSpPr>
        <p:spPr>
          <a:xfrm>
            <a:off x="2540000" y="2097232"/>
            <a:ext cx="9456606" cy="45693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12"/>
          <p:cNvSpPr txBox="1"/>
          <p:nvPr/>
        </p:nvSpPr>
        <p:spPr>
          <a:xfrm>
            <a:off x="1042692" y="6666562"/>
            <a:ext cx="11656677" cy="25391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7965" marR="55244" indent="-143510">
              <a:lnSpc>
                <a:spcPct val="100000"/>
              </a:lnSpc>
              <a:tabLst>
                <a:tab pos="228600" algn="l"/>
              </a:tabLst>
            </a:pPr>
            <a:r>
              <a:rPr lang="fr-FR" sz="2800" dirty="0">
                <a:latin typeface="Arial" pitchFamily="34" charset="0"/>
                <a:cs typeface="Arial" pitchFamily="34" charset="0"/>
              </a:rPr>
              <a:t>Il s’agit aussi bien:</a:t>
            </a:r>
          </a:p>
          <a:p>
            <a:pPr marL="227965" marR="55244" indent="-143510">
              <a:lnSpc>
                <a:spcPct val="100000"/>
              </a:lnSpc>
              <a:tabLst>
                <a:tab pos="228600" algn="l"/>
              </a:tabLst>
            </a:pPr>
            <a:endParaRPr lang="fr-FR" sz="1000" dirty="0">
              <a:latin typeface="Arial" pitchFamily="34" charset="0"/>
              <a:cs typeface="Arial" pitchFamily="34" charset="0"/>
            </a:endParaRPr>
          </a:p>
          <a:p>
            <a:pPr marL="227965" marR="55244" indent="-143510">
              <a:lnSpc>
                <a:spcPct val="100000"/>
              </a:lnSpc>
              <a:buChar char="•"/>
              <a:tabLst>
                <a:tab pos="228600" algn="l"/>
              </a:tabLst>
            </a:pPr>
            <a:r>
              <a:rPr lang="fr-FR" sz="2800" dirty="0">
                <a:latin typeface="Arial" pitchFamily="34" charset="0"/>
                <a:cs typeface="Arial" pitchFamily="34" charset="0"/>
              </a:rPr>
              <a:t>De c</a:t>
            </a:r>
            <a:r>
              <a:rPr sz="2800" dirty="0" err="1">
                <a:latin typeface="Arial" pitchFamily="34" charset="0"/>
                <a:cs typeface="Arial" pitchFamily="34" charset="0"/>
              </a:rPr>
              <a:t>analisations</a:t>
            </a:r>
            <a:r>
              <a:rPr sz="2800" dirty="0">
                <a:latin typeface="Arial" pitchFamily="34" charset="0"/>
                <a:cs typeface="Arial" pitchFamily="34" charset="0"/>
              </a:rPr>
              <a:t> transportant </a:t>
            </a:r>
            <a:r>
              <a:rPr sz="2800" spc="-5" dirty="0">
                <a:latin typeface="Arial" pitchFamily="34" charset="0"/>
                <a:cs typeface="Arial" pitchFamily="34" charset="0"/>
              </a:rPr>
              <a:t>des hydrocarbures, des produits </a:t>
            </a:r>
            <a:r>
              <a:rPr sz="2800" dirty="0">
                <a:latin typeface="Arial" pitchFamily="34" charset="0"/>
                <a:cs typeface="Arial" pitchFamily="34" charset="0"/>
              </a:rPr>
              <a:t>chimiques, </a:t>
            </a:r>
            <a:r>
              <a:rPr sz="2800" spc="-5" dirty="0">
                <a:latin typeface="Arial" pitchFamily="34" charset="0"/>
                <a:cs typeface="Arial" pitchFamily="34" charset="0"/>
              </a:rPr>
              <a:t>du gaz, de l’eau et des</a:t>
            </a:r>
            <a:r>
              <a:rPr sz="2800" spc="-40" dirty="0">
                <a:latin typeface="Arial" pitchFamily="34" charset="0"/>
                <a:cs typeface="Arial" pitchFamily="34" charset="0"/>
              </a:rPr>
              <a:t> </a:t>
            </a:r>
            <a:r>
              <a:rPr sz="2800" spc="-5" dirty="0" err="1">
                <a:latin typeface="Arial" pitchFamily="34" charset="0"/>
                <a:cs typeface="Arial" pitchFamily="34" charset="0"/>
              </a:rPr>
              <a:t>déchets</a:t>
            </a:r>
            <a:r>
              <a:rPr sz="2800" spc="-5" dirty="0">
                <a:latin typeface="Arial" pitchFamily="34" charset="0"/>
                <a:cs typeface="Arial" pitchFamily="34" charset="0"/>
              </a:rPr>
              <a:t>.</a:t>
            </a:r>
            <a:endParaRPr lang="fr-FR" sz="2800" spc="-5" dirty="0">
              <a:latin typeface="Arial" pitchFamily="34" charset="0"/>
              <a:cs typeface="Arial" pitchFamily="34" charset="0"/>
            </a:endParaRPr>
          </a:p>
          <a:p>
            <a:pPr marL="227965" marR="55244" indent="-143510">
              <a:lnSpc>
                <a:spcPct val="100000"/>
              </a:lnSpc>
              <a:tabLst>
                <a:tab pos="228600" algn="l"/>
              </a:tabLst>
            </a:pPr>
            <a:endParaRPr lang="fr-FR" sz="1000" spc="-5" dirty="0">
              <a:latin typeface="Arial" pitchFamily="34" charset="0"/>
              <a:cs typeface="Arial" pitchFamily="34" charset="0"/>
            </a:endParaRPr>
          </a:p>
          <a:p>
            <a:pPr marL="227965" marR="5080" indent="-143510">
              <a:lnSpc>
                <a:spcPct val="100000"/>
              </a:lnSpc>
              <a:spcBef>
                <a:spcPts val="565"/>
              </a:spcBef>
              <a:buChar char="•"/>
              <a:tabLst>
                <a:tab pos="228600" algn="l"/>
              </a:tabLst>
            </a:pPr>
            <a:r>
              <a:rPr lang="fr-FR" sz="2800" dirty="0">
                <a:latin typeface="Arial" pitchFamily="34" charset="0"/>
                <a:cs typeface="Arial" pitchFamily="34" charset="0"/>
              </a:rPr>
              <a:t>C</a:t>
            </a:r>
            <a:r>
              <a:rPr sz="2800" dirty="0" err="1">
                <a:latin typeface="Arial" pitchFamily="34" charset="0"/>
                <a:cs typeface="Arial" pitchFamily="34" charset="0"/>
              </a:rPr>
              <a:t>âbles</a:t>
            </a:r>
            <a:r>
              <a:rPr sz="2800" dirty="0">
                <a:latin typeface="Arial" pitchFamily="34" charset="0"/>
                <a:cs typeface="Arial" pitchFamily="34" charset="0"/>
              </a:rPr>
              <a:t> </a:t>
            </a:r>
            <a:r>
              <a:rPr sz="2800" spc="-5" dirty="0">
                <a:latin typeface="Arial" pitchFamily="34" charset="0"/>
                <a:cs typeface="Arial" pitchFamily="34" charset="0"/>
              </a:rPr>
              <a:t>électriques et de </a:t>
            </a:r>
            <a:r>
              <a:rPr sz="2800" dirty="0">
                <a:latin typeface="Arial" pitchFamily="34" charset="0"/>
                <a:cs typeface="Arial" pitchFamily="34" charset="0"/>
              </a:rPr>
              <a:t>télécommunication, </a:t>
            </a:r>
            <a:r>
              <a:rPr sz="2800" dirty="0" err="1">
                <a:latin typeface="Arial" pitchFamily="34" charset="0"/>
                <a:cs typeface="Arial" pitchFamily="34" charset="0"/>
              </a:rPr>
              <a:t>voire</a:t>
            </a:r>
            <a:r>
              <a:rPr sz="2800" dirty="0">
                <a:latin typeface="Arial" pitchFamily="34" charset="0"/>
                <a:cs typeface="Arial" pitchFamily="34" charset="0"/>
              </a:rPr>
              <a:t> </a:t>
            </a:r>
            <a:r>
              <a:rPr sz="2800" spc="-5" dirty="0">
                <a:latin typeface="Arial" pitchFamily="34" charset="0"/>
                <a:cs typeface="Arial" pitchFamily="34" charset="0"/>
              </a:rPr>
              <a:t>des installations de </a:t>
            </a:r>
            <a:r>
              <a:rPr sz="2800" dirty="0">
                <a:latin typeface="Arial" pitchFamily="34" charset="0"/>
                <a:cs typeface="Arial" pitchFamily="34" charset="0"/>
              </a:rPr>
              <a:t>transport </a:t>
            </a:r>
            <a:r>
              <a:rPr sz="2800" spc="-5" dirty="0">
                <a:latin typeface="Arial" pitchFamily="34" charset="0"/>
                <a:cs typeface="Arial" pitchFamily="34" charset="0"/>
              </a:rPr>
              <a:t>en</a:t>
            </a:r>
            <a:r>
              <a:rPr sz="2800" spc="-65" dirty="0">
                <a:latin typeface="Arial" pitchFamily="34" charset="0"/>
                <a:cs typeface="Arial" pitchFamily="34" charset="0"/>
              </a:rPr>
              <a:t> </a:t>
            </a:r>
            <a:r>
              <a:rPr sz="2800" dirty="0">
                <a:latin typeface="Arial" pitchFamily="34" charset="0"/>
                <a:cs typeface="Arial" pitchFamily="34" charset="0"/>
              </a:rPr>
              <a:t>commun.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12907" y="16552"/>
            <a:ext cx="12249031" cy="646331"/>
          </a:xfrm>
          <a:prstGeom prst="rect">
            <a:avLst/>
          </a:prstGeom>
          <a:solidFill>
            <a:srgbClr val="00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RESEAUX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753997" y="975977"/>
            <a:ext cx="37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u="sng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réseaux français</a:t>
            </a:r>
          </a:p>
        </p:txBody>
      </p:sp>
    </p:spTree>
    <p:extLst>
      <p:ext uri="{BB962C8B-B14F-4D97-AF65-F5344CB8AC3E}">
        <p14:creationId xmlns:p14="http://schemas.microsoft.com/office/powerpoint/2010/main" val="23550351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25253" y="16552"/>
            <a:ext cx="12252118" cy="646331"/>
          </a:xfrm>
          <a:prstGeom prst="rect">
            <a:avLst/>
          </a:prstGeom>
          <a:solidFill>
            <a:srgbClr val="00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TYPES DE RESEAUX</a:t>
            </a:r>
          </a:p>
        </p:txBody>
      </p:sp>
      <p:sp>
        <p:nvSpPr>
          <p:cNvPr id="4" name="object 9"/>
          <p:cNvSpPr/>
          <p:nvPr/>
        </p:nvSpPr>
        <p:spPr>
          <a:xfrm>
            <a:off x="1255857" y="3034962"/>
            <a:ext cx="11190909" cy="3651925"/>
          </a:xfrm>
          <a:prstGeom prst="rect">
            <a:avLst/>
          </a:prstGeom>
          <a:blipFill>
            <a:blip r:embed="rId2" cstate="print"/>
            <a:stretch>
              <a:fillRect l="1526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1733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25253" y="16552"/>
            <a:ext cx="12252118" cy="646331"/>
          </a:xfrm>
          <a:prstGeom prst="rect">
            <a:avLst/>
          </a:prstGeom>
          <a:solidFill>
            <a:srgbClr val="00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RESEAUX SENSIBLES / NON SENSIBLES</a:t>
            </a:r>
          </a:p>
        </p:txBody>
      </p:sp>
      <p:sp>
        <p:nvSpPr>
          <p:cNvPr id="9" name="Rectangle 8"/>
          <p:cNvSpPr/>
          <p:nvPr/>
        </p:nvSpPr>
        <p:spPr>
          <a:xfrm>
            <a:off x="1114984" y="1016289"/>
            <a:ext cx="48086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  <a:spcBef>
                <a:spcPts val="1305"/>
              </a:spcBef>
            </a:pPr>
            <a:r>
              <a:rPr lang="fr-FR" sz="28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fr-FR" sz="2800" b="1" spc="-22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800" b="1" spc="-95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sensibles</a:t>
            </a:r>
            <a:r>
              <a:rPr lang="fr-FR" sz="2800" b="1" spc="-225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800" b="1" spc="-8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pour</a:t>
            </a:r>
            <a:r>
              <a:rPr lang="fr-FR" sz="2800" b="1" spc="-22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800" b="1" spc="-55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la</a:t>
            </a:r>
            <a:r>
              <a:rPr lang="fr-FR" sz="2800" b="1" spc="-22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800" b="1" spc="-95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sécurité</a:t>
            </a:r>
            <a:r>
              <a:rPr lang="fr-FR" sz="2800" b="1" spc="-225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8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»</a:t>
            </a:r>
            <a:endParaRPr lang="fr-FR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38267" y="997577"/>
            <a:ext cx="55117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fr-FR" sz="28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fr-FR" sz="2800" b="1" spc="-22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800" b="1" spc="-7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non</a:t>
            </a:r>
            <a:r>
              <a:rPr lang="fr-FR" sz="2800" b="1" spc="-22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800" b="1" spc="-95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sensibles</a:t>
            </a:r>
            <a:r>
              <a:rPr lang="fr-FR" sz="2800" b="1" spc="-225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800" b="1" spc="-8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pour</a:t>
            </a:r>
            <a:r>
              <a:rPr lang="fr-FR" sz="2800" b="1" spc="-22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800" b="1" spc="-55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la</a:t>
            </a:r>
            <a:r>
              <a:rPr lang="fr-FR" sz="2800" b="1" spc="-22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800" b="1" spc="-95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sécurité</a:t>
            </a:r>
            <a:r>
              <a:rPr lang="fr-FR" sz="2800" b="1" spc="-225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8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»</a:t>
            </a:r>
            <a:endParaRPr lang="fr-FR" sz="2800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43240" y="1823114"/>
            <a:ext cx="50213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620"/>
              </a:spcBef>
              <a:buFont typeface="Arial" pitchFamily="34" charset="0"/>
              <a:buChar char="•"/>
            </a:pPr>
            <a:r>
              <a:rPr lang="fr-FR" sz="2000" b="1" spc="-5" dirty="0">
                <a:latin typeface="Arial"/>
                <a:cs typeface="Arial"/>
              </a:rPr>
              <a:t> Hydrocarbures liquides ou</a:t>
            </a:r>
            <a:r>
              <a:rPr lang="fr-FR" sz="2000" b="1" spc="75" dirty="0">
                <a:latin typeface="Arial"/>
                <a:cs typeface="Arial"/>
              </a:rPr>
              <a:t> </a:t>
            </a:r>
            <a:r>
              <a:rPr lang="fr-FR" sz="2000" b="1" spc="-5" dirty="0">
                <a:latin typeface="Arial"/>
                <a:cs typeface="Arial"/>
              </a:rPr>
              <a:t>liquéfiés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867579" y="2348014"/>
            <a:ext cx="29902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2000" b="1" dirty="0">
                <a:latin typeface="Arial"/>
                <a:cs typeface="Arial"/>
              </a:rPr>
              <a:t> Lignes </a:t>
            </a:r>
            <a:r>
              <a:rPr lang="fr-FR" sz="2000" b="1" spc="5" dirty="0">
                <a:latin typeface="Arial"/>
                <a:cs typeface="Arial"/>
              </a:rPr>
              <a:t>téléphoniques</a:t>
            </a:r>
            <a:endParaRPr lang="fr-FR" sz="2000" b="1" dirty="0"/>
          </a:p>
        </p:txBody>
      </p:sp>
      <p:sp>
        <p:nvSpPr>
          <p:cNvPr id="12" name="Rectangle 11"/>
          <p:cNvSpPr/>
          <p:nvPr/>
        </p:nvSpPr>
        <p:spPr>
          <a:xfrm>
            <a:off x="3824414" y="2938522"/>
            <a:ext cx="51401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2000" b="1" spc="-5" dirty="0">
                <a:latin typeface="Arial"/>
                <a:cs typeface="Arial"/>
              </a:rPr>
              <a:t> Produits </a:t>
            </a:r>
            <a:r>
              <a:rPr lang="fr-FR" sz="2000" b="1" dirty="0">
                <a:latin typeface="Arial"/>
                <a:cs typeface="Arial"/>
              </a:rPr>
              <a:t>chimiques </a:t>
            </a:r>
            <a:r>
              <a:rPr lang="fr-FR" sz="2000" b="1" spc="-5" dirty="0">
                <a:latin typeface="Arial"/>
                <a:cs typeface="Arial"/>
              </a:rPr>
              <a:t>liquides ou gazeux </a:t>
            </a:r>
            <a:endParaRPr lang="fr-FR" sz="2000" b="1" dirty="0"/>
          </a:p>
        </p:txBody>
      </p:sp>
      <p:sp>
        <p:nvSpPr>
          <p:cNvPr id="13" name="Rectangle 12"/>
          <p:cNvSpPr/>
          <p:nvPr/>
        </p:nvSpPr>
        <p:spPr>
          <a:xfrm>
            <a:off x="5009462" y="8263987"/>
            <a:ext cx="26532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spc="-5" dirty="0">
                <a:latin typeface="Arial"/>
                <a:cs typeface="Arial"/>
              </a:rPr>
              <a:t>Gaz</a:t>
            </a:r>
            <a:r>
              <a:rPr lang="fr-FR" sz="2000" b="1" spc="-85" dirty="0">
                <a:latin typeface="Arial"/>
                <a:cs typeface="Arial"/>
              </a:rPr>
              <a:t> </a:t>
            </a:r>
            <a:r>
              <a:rPr lang="fr-FR" sz="2000" b="1" dirty="0">
                <a:latin typeface="Arial"/>
                <a:cs typeface="Arial"/>
              </a:rPr>
              <a:t>combustibles</a:t>
            </a:r>
            <a:endParaRPr lang="fr-FR" sz="2000" b="1" dirty="0"/>
          </a:p>
        </p:txBody>
      </p:sp>
      <p:sp>
        <p:nvSpPr>
          <p:cNvPr id="14" name="Rectangle 13"/>
          <p:cNvSpPr/>
          <p:nvPr/>
        </p:nvSpPr>
        <p:spPr>
          <a:xfrm>
            <a:off x="3856590" y="4384591"/>
            <a:ext cx="4936020" cy="883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884" marR="5080" algn="ctr">
              <a:lnSpc>
                <a:spcPct val="136100"/>
              </a:lnSpc>
              <a:buFont typeface="Arial" pitchFamily="34" charset="0"/>
              <a:buChar char="•"/>
            </a:pPr>
            <a:r>
              <a:rPr lang="fr-FR" sz="2000" b="1" dirty="0">
                <a:latin typeface="Arial"/>
                <a:cs typeface="Arial"/>
              </a:rPr>
              <a:t> Vapeur d’eau, eau surchauffée, eau chaude, eau glacée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379430" y="3952039"/>
            <a:ext cx="18489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2000" b="1" spc="5" dirty="0">
                <a:latin typeface="Arial"/>
                <a:cs typeface="Arial"/>
              </a:rPr>
              <a:t> Eau pluviale</a:t>
            </a:r>
            <a:endParaRPr lang="fr-FR" sz="2000" b="1" dirty="0"/>
          </a:p>
        </p:txBody>
      </p:sp>
      <p:sp>
        <p:nvSpPr>
          <p:cNvPr id="16" name="Rectangle 15"/>
          <p:cNvSpPr/>
          <p:nvPr/>
        </p:nvSpPr>
        <p:spPr>
          <a:xfrm>
            <a:off x="3579248" y="5332977"/>
            <a:ext cx="59646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2000" b="1" spc="5" dirty="0">
                <a:latin typeface="Arial"/>
                <a:cs typeface="Arial"/>
              </a:rPr>
              <a:t> Réseaux </a:t>
            </a:r>
            <a:r>
              <a:rPr lang="fr-FR" sz="2000" b="1" dirty="0">
                <a:latin typeface="Arial"/>
                <a:cs typeface="Arial"/>
              </a:rPr>
              <a:t>électriques </a:t>
            </a:r>
            <a:r>
              <a:rPr lang="fr-FR" sz="2000" b="1" spc="5" dirty="0">
                <a:latin typeface="Arial"/>
                <a:cs typeface="Arial"/>
              </a:rPr>
              <a:t>en </a:t>
            </a:r>
            <a:r>
              <a:rPr lang="fr-FR" sz="2000" b="1" spc="-10" dirty="0">
                <a:latin typeface="Arial"/>
                <a:cs typeface="Arial"/>
              </a:rPr>
              <a:t>Très </a:t>
            </a:r>
            <a:r>
              <a:rPr lang="fr-FR" sz="2000" b="1" spc="10" dirty="0">
                <a:latin typeface="Arial"/>
                <a:cs typeface="Arial"/>
              </a:rPr>
              <a:t>Basse</a:t>
            </a:r>
            <a:r>
              <a:rPr lang="fr-FR" sz="2000" b="1" spc="-65" dirty="0">
                <a:latin typeface="Arial"/>
                <a:cs typeface="Arial"/>
              </a:rPr>
              <a:t> </a:t>
            </a:r>
            <a:r>
              <a:rPr lang="fr-FR" sz="2000" b="1" spc="-25" dirty="0">
                <a:latin typeface="Arial"/>
                <a:cs typeface="Arial"/>
              </a:rPr>
              <a:t>Tension</a:t>
            </a:r>
            <a:endParaRPr lang="fr-FR" sz="2000" b="1" dirty="0"/>
          </a:p>
        </p:txBody>
      </p:sp>
      <p:sp>
        <p:nvSpPr>
          <p:cNvPr id="17" name="Rectangle 16"/>
          <p:cNvSpPr/>
          <p:nvPr/>
        </p:nvSpPr>
        <p:spPr>
          <a:xfrm>
            <a:off x="5375427" y="5841392"/>
            <a:ext cx="19213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spc="10" dirty="0">
                <a:latin typeface="Arial"/>
                <a:cs typeface="Arial"/>
              </a:rPr>
              <a:t>Eau</a:t>
            </a:r>
            <a:r>
              <a:rPr lang="fr-FR" sz="2000" b="1" spc="-75" dirty="0">
                <a:latin typeface="Arial"/>
                <a:cs typeface="Arial"/>
              </a:rPr>
              <a:t> </a:t>
            </a:r>
            <a:r>
              <a:rPr lang="fr-FR" sz="2000" b="1" dirty="0">
                <a:latin typeface="Arial"/>
                <a:cs typeface="Arial"/>
              </a:rPr>
              <a:t>potable</a:t>
            </a:r>
            <a:endParaRPr lang="fr-FR" sz="2000" b="1" dirty="0"/>
          </a:p>
        </p:txBody>
      </p:sp>
      <p:sp>
        <p:nvSpPr>
          <p:cNvPr id="18" name="Rectangle 17"/>
          <p:cNvSpPr/>
          <p:nvPr/>
        </p:nvSpPr>
        <p:spPr>
          <a:xfrm>
            <a:off x="3353800" y="6260214"/>
            <a:ext cx="59646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fr-FR" sz="2000" b="1" spc="-5" dirty="0">
                <a:latin typeface="Arial"/>
                <a:cs typeface="Arial"/>
              </a:rPr>
              <a:t> Déchets </a:t>
            </a:r>
            <a:r>
              <a:rPr lang="fr-FR" sz="2000" b="1" dirty="0">
                <a:latin typeface="Arial"/>
                <a:cs typeface="Arial"/>
              </a:rPr>
              <a:t>transportés </a:t>
            </a:r>
            <a:r>
              <a:rPr lang="fr-FR" sz="2000" b="1" spc="-5" dirty="0">
                <a:latin typeface="Arial"/>
                <a:cs typeface="Arial"/>
              </a:rPr>
              <a:t>par dispositif pneumatique </a:t>
            </a:r>
            <a:r>
              <a:rPr lang="fr-FR" sz="2000" b="1" dirty="0">
                <a:latin typeface="Arial"/>
                <a:cs typeface="Arial"/>
              </a:rPr>
              <a:t>sous </a:t>
            </a:r>
            <a:r>
              <a:rPr lang="fr-FR" sz="2000" b="1" spc="-5" dirty="0">
                <a:latin typeface="Arial"/>
                <a:cs typeface="Arial"/>
              </a:rPr>
              <a:t>pression ou par</a:t>
            </a:r>
            <a:r>
              <a:rPr lang="fr-FR" sz="2000" b="1" dirty="0">
                <a:latin typeface="Arial"/>
                <a:cs typeface="Arial"/>
              </a:rPr>
              <a:t> </a:t>
            </a:r>
            <a:r>
              <a:rPr lang="fr-FR" sz="2000" b="1" spc="-5" dirty="0">
                <a:latin typeface="Arial"/>
                <a:cs typeface="Arial"/>
              </a:rPr>
              <a:t>aspiration</a:t>
            </a:r>
            <a:endParaRPr lang="fr-FR" sz="2000" b="1" dirty="0"/>
          </a:p>
        </p:txBody>
      </p:sp>
      <p:sp>
        <p:nvSpPr>
          <p:cNvPr id="25" name="Rectangle 24"/>
          <p:cNvSpPr/>
          <p:nvPr/>
        </p:nvSpPr>
        <p:spPr>
          <a:xfrm>
            <a:off x="4051701" y="7128198"/>
            <a:ext cx="45688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2000" b="1" spc="-5" dirty="0">
                <a:latin typeface="Arial"/>
                <a:cs typeface="Arial"/>
              </a:rPr>
              <a:t> T</a:t>
            </a:r>
            <a:r>
              <a:rPr lang="fr-FR" sz="2000" b="1" dirty="0">
                <a:latin typeface="Arial"/>
                <a:cs typeface="Arial"/>
              </a:rPr>
              <a:t>ransport </a:t>
            </a:r>
            <a:r>
              <a:rPr lang="fr-FR" sz="2000" b="1" spc="-5" dirty="0">
                <a:latin typeface="Arial"/>
                <a:cs typeface="Arial"/>
              </a:rPr>
              <a:t>et distribution électrique</a:t>
            </a:r>
            <a:endParaRPr lang="fr-FR" sz="2000" b="1" dirty="0"/>
          </a:p>
        </p:txBody>
      </p:sp>
      <p:sp>
        <p:nvSpPr>
          <p:cNvPr id="26" name="Rectangle 25"/>
          <p:cNvSpPr/>
          <p:nvPr/>
        </p:nvSpPr>
        <p:spPr>
          <a:xfrm>
            <a:off x="4200300" y="7647512"/>
            <a:ext cx="42485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2000" b="1" spc="5" dirty="0">
                <a:latin typeface="Arial"/>
                <a:cs typeface="Arial"/>
              </a:rPr>
              <a:t> Communications électro</a:t>
            </a:r>
            <a:r>
              <a:rPr lang="fr-FR" sz="2000" b="1" dirty="0">
                <a:latin typeface="Arial"/>
                <a:cs typeface="Arial"/>
              </a:rPr>
              <a:t>niques </a:t>
            </a:r>
            <a:endParaRPr lang="fr-FR" sz="2000" b="1" dirty="0"/>
          </a:p>
        </p:txBody>
      </p:sp>
      <p:sp>
        <p:nvSpPr>
          <p:cNvPr id="27" name="Rectangle 26"/>
          <p:cNvSpPr/>
          <p:nvPr/>
        </p:nvSpPr>
        <p:spPr>
          <a:xfrm>
            <a:off x="5380220" y="3462322"/>
            <a:ext cx="19649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2000" b="1" spc="5" dirty="0">
                <a:latin typeface="Arial"/>
                <a:cs typeface="Arial"/>
              </a:rPr>
              <a:t> Fibre</a:t>
            </a:r>
            <a:r>
              <a:rPr lang="fr-FR" sz="2000" b="1" spc="-60" dirty="0">
                <a:latin typeface="Arial"/>
                <a:cs typeface="Arial"/>
              </a:rPr>
              <a:t> </a:t>
            </a:r>
            <a:r>
              <a:rPr lang="fr-FR" sz="2000" b="1" dirty="0">
                <a:latin typeface="Arial"/>
                <a:cs typeface="Arial"/>
              </a:rPr>
              <a:t>optique</a:t>
            </a:r>
            <a:endParaRPr lang="fr-FR" sz="2000" b="1" dirty="0"/>
          </a:p>
        </p:txBody>
      </p:sp>
      <p:sp>
        <p:nvSpPr>
          <p:cNvPr id="28" name="Rectangle 27"/>
          <p:cNvSpPr/>
          <p:nvPr/>
        </p:nvSpPr>
        <p:spPr>
          <a:xfrm>
            <a:off x="4329339" y="8694660"/>
            <a:ext cx="39905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fr-FR" sz="2000" b="1" spc="5" dirty="0">
                <a:latin typeface="Arial"/>
                <a:cs typeface="Arial"/>
              </a:rPr>
              <a:t> Assainissement des eaux</a:t>
            </a:r>
            <a:endParaRPr lang="fr-FR" sz="2000" b="1" dirty="0"/>
          </a:p>
        </p:txBody>
      </p:sp>
      <p:cxnSp>
        <p:nvCxnSpPr>
          <p:cNvPr id="32" name="Connecteur droit 31"/>
          <p:cNvCxnSpPr/>
          <p:nvPr/>
        </p:nvCxnSpPr>
        <p:spPr>
          <a:xfrm rot="5400000">
            <a:off x="2533650" y="5467350"/>
            <a:ext cx="7620000" cy="38100"/>
          </a:xfrm>
          <a:prstGeom prst="line">
            <a:avLst/>
          </a:prstGeom>
          <a:ln w="63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3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4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4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5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5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5" grpId="0"/>
      <p:bldP spid="26" grpId="0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bject 2"/>
          <p:cNvSpPr/>
          <p:nvPr/>
        </p:nvSpPr>
        <p:spPr>
          <a:xfrm>
            <a:off x="890692" y="6516230"/>
            <a:ext cx="11879076" cy="2979329"/>
          </a:xfrm>
          <a:custGeom>
            <a:avLst/>
            <a:gdLst/>
            <a:ahLst/>
            <a:cxnLst/>
            <a:rect l="l" t="t" r="r" b="b"/>
            <a:pathLst>
              <a:path w="11173460" h="2603500">
                <a:moveTo>
                  <a:pt x="0" y="0"/>
                </a:moveTo>
                <a:lnTo>
                  <a:pt x="0" y="2298700"/>
                </a:lnTo>
                <a:lnTo>
                  <a:pt x="4762" y="2474912"/>
                </a:lnTo>
                <a:lnTo>
                  <a:pt x="38100" y="2565400"/>
                </a:lnTo>
                <a:lnTo>
                  <a:pt x="128587" y="2598737"/>
                </a:lnTo>
                <a:lnTo>
                  <a:pt x="304800" y="2603500"/>
                </a:lnTo>
                <a:lnTo>
                  <a:pt x="10868202" y="2603500"/>
                </a:lnTo>
                <a:lnTo>
                  <a:pt x="11044415" y="2598737"/>
                </a:lnTo>
                <a:lnTo>
                  <a:pt x="11134902" y="2565400"/>
                </a:lnTo>
                <a:lnTo>
                  <a:pt x="11168240" y="2474912"/>
                </a:lnTo>
                <a:lnTo>
                  <a:pt x="11173002" y="2298700"/>
                </a:lnTo>
                <a:lnTo>
                  <a:pt x="11173002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70477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5"/>
          <p:cNvSpPr/>
          <p:nvPr/>
        </p:nvSpPr>
        <p:spPr>
          <a:xfrm>
            <a:off x="1102436" y="6715506"/>
            <a:ext cx="2606470" cy="2400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6"/>
          <p:cNvSpPr txBox="1"/>
          <p:nvPr/>
        </p:nvSpPr>
        <p:spPr>
          <a:xfrm>
            <a:off x="6064998" y="6730098"/>
            <a:ext cx="1968659" cy="294953"/>
          </a:xfrm>
          <a:prstGeom prst="rect">
            <a:avLst/>
          </a:prstGeom>
          <a:solidFill>
            <a:srgbClr val="70477D"/>
          </a:solidFill>
        </p:spPr>
        <p:txBody>
          <a:bodyPr vert="horz" wrap="square" lIns="0" tIns="0" rIns="0" bIns="0" rtlCol="0">
            <a:spAutoFit/>
          </a:bodyPr>
          <a:lstStyle/>
          <a:p>
            <a:pPr marL="71755">
              <a:lnSpc>
                <a:spcPts val="2260"/>
              </a:lnSpc>
            </a:pPr>
            <a:r>
              <a:rPr lang="fr-FR" sz="2400" b="1" spc="-155" dirty="0">
                <a:solidFill>
                  <a:srgbClr val="FFFFFF"/>
                </a:solidFill>
                <a:latin typeface="Arial"/>
                <a:cs typeface="Arial"/>
              </a:rPr>
              <a:t>OPERATEUR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34" name="object 7"/>
          <p:cNvSpPr/>
          <p:nvPr/>
        </p:nvSpPr>
        <p:spPr>
          <a:xfrm>
            <a:off x="2134839" y="6751600"/>
            <a:ext cx="3571621" cy="11640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15"/>
          <p:cNvSpPr txBox="1"/>
          <p:nvPr/>
        </p:nvSpPr>
        <p:spPr>
          <a:xfrm>
            <a:off x="6046290" y="7398250"/>
            <a:ext cx="6704427" cy="18158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latin typeface="Arial"/>
                <a:cs typeface="Arial"/>
              </a:rPr>
              <a:t>Exemples</a:t>
            </a:r>
            <a:r>
              <a:rPr sz="1800" b="1" spc="-10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:</a:t>
            </a:r>
          </a:p>
          <a:p>
            <a:pPr marL="156210" indent="-143510">
              <a:lnSpc>
                <a:spcPct val="150000"/>
              </a:lnSpc>
              <a:buClr>
                <a:srgbClr val="E94C05"/>
              </a:buClr>
              <a:buFontTx/>
              <a:buChar char="•"/>
              <a:tabLst>
                <a:tab pos="156845" algn="l"/>
              </a:tabLst>
            </a:pPr>
            <a:r>
              <a:rPr lang="fr-FR" sz="1800" dirty="0">
                <a:latin typeface="Arial"/>
                <a:cs typeface="Arial"/>
              </a:rPr>
              <a:t>Ouvrier </a:t>
            </a:r>
            <a:r>
              <a:rPr lang="fr-FR" sz="1800" spc="-5" dirty="0">
                <a:latin typeface="Arial"/>
                <a:cs typeface="Arial"/>
              </a:rPr>
              <a:t>en </a:t>
            </a:r>
            <a:r>
              <a:rPr lang="fr-FR" sz="1800" dirty="0">
                <a:latin typeface="Arial"/>
                <a:cs typeface="Arial"/>
              </a:rPr>
              <a:t>travaux</a:t>
            </a:r>
            <a:r>
              <a:rPr lang="fr-FR" sz="1800" spc="-100" dirty="0">
                <a:latin typeface="Arial"/>
                <a:cs typeface="Arial"/>
              </a:rPr>
              <a:t> </a:t>
            </a:r>
            <a:r>
              <a:rPr lang="fr-FR" sz="1800" spc="-5" dirty="0">
                <a:latin typeface="Arial"/>
                <a:cs typeface="Arial"/>
              </a:rPr>
              <a:t>publics (électricien, …)</a:t>
            </a:r>
            <a:endParaRPr lang="fr-FR" sz="1800" dirty="0">
              <a:latin typeface="Arial"/>
              <a:cs typeface="Arial"/>
            </a:endParaRPr>
          </a:p>
          <a:p>
            <a:pPr marL="156210" indent="-143510">
              <a:lnSpc>
                <a:spcPct val="150000"/>
              </a:lnSpc>
              <a:buClr>
                <a:srgbClr val="E94C05"/>
              </a:buClr>
              <a:buChar char="•"/>
              <a:tabLst>
                <a:tab pos="156845" algn="l"/>
              </a:tabLst>
            </a:pPr>
            <a:r>
              <a:rPr sz="1800" spc="-5" dirty="0" err="1">
                <a:latin typeface="Arial"/>
                <a:cs typeface="Arial"/>
              </a:rPr>
              <a:t>Conducteur</a:t>
            </a:r>
            <a:r>
              <a:rPr sz="1800" spc="-5" dirty="0">
                <a:latin typeface="Arial"/>
                <a:cs typeface="Arial"/>
              </a:rPr>
              <a:t> d’engins dans les </a:t>
            </a:r>
            <a:r>
              <a:rPr sz="1800" dirty="0">
                <a:latin typeface="Arial"/>
                <a:cs typeface="Arial"/>
              </a:rPr>
              <a:t>travaux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publics.</a:t>
            </a:r>
            <a:endParaRPr sz="1800" dirty="0">
              <a:latin typeface="Arial"/>
              <a:cs typeface="Arial"/>
            </a:endParaRPr>
          </a:p>
          <a:p>
            <a:pPr marL="156210" indent="-143510">
              <a:lnSpc>
                <a:spcPct val="100000"/>
              </a:lnSpc>
              <a:spcBef>
                <a:spcPts val="565"/>
              </a:spcBef>
              <a:buClr>
                <a:srgbClr val="E94C05"/>
              </a:buClr>
              <a:buChar char="•"/>
              <a:tabLst>
                <a:tab pos="156845" algn="l"/>
              </a:tabLst>
            </a:pPr>
            <a:r>
              <a:rPr sz="1800" spc="-5" dirty="0">
                <a:latin typeface="Arial"/>
                <a:cs typeface="Arial"/>
              </a:rPr>
              <a:t>Conducteur de nacelles élévatrices, grues, pompe </a:t>
            </a:r>
            <a:r>
              <a:rPr sz="1800" dirty="0">
                <a:latin typeface="Arial"/>
                <a:cs typeface="Arial"/>
              </a:rPr>
              <a:t>à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béton…</a:t>
            </a:r>
            <a:endParaRPr sz="1800" dirty="0">
              <a:latin typeface="Arial"/>
              <a:cs typeface="Arial"/>
            </a:endParaRPr>
          </a:p>
          <a:p>
            <a:pPr marL="156210" indent="-143510">
              <a:lnSpc>
                <a:spcPct val="100000"/>
              </a:lnSpc>
              <a:spcBef>
                <a:spcPts val="565"/>
              </a:spcBef>
              <a:buClr>
                <a:srgbClr val="E94C05"/>
              </a:buClr>
              <a:buChar char="•"/>
              <a:tabLst>
                <a:tab pos="156845" algn="l"/>
              </a:tabLst>
            </a:pPr>
            <a:r>
              <a:rPr sz="1800" spc="-15" dirty="0" err="1">
                <a:latin typeface="Arial"/>
                <a:cs typeface="Arial"/>
              </a:rPr>
              <a:t>Suiveur</a:t>
            </a:r>
            <a:r>
              <a:rPr lang="fr-FR" sz="1800" spc="-15" dirty="0">
                <a:latin typeface="Arial"/>
                <a:cs typeface="Arial"/>
              </a:rPr>
              <a:t> / </a:t>
            </a:r>
            <a:r>
              <a:rPr sz="1800" spc="-15" dirty="0" err="1">
                <a:latin typeface="Arial"/>
                <a:cs typeface="Arial"/>
              </a:rPr>
              <a:t>Canalisateur</a:t>
            </a:r>
            <a:r>
              <a:rPr sz="1800" spc="-15" dirty="0">
                <a:latin typeface="Arial"/>
                <a:cs typeface="Arial"/>
              </a:rPr>
              <a:t>.</a:t>
            </a:r>
            <a:endParaRPr sz="1800" dirty="0">
              <a:latin typeface="Arial"/>
              <a:cs typeface="Arial"/>
            </a:endParaRPr>
          </a:p>
        </p:txBody>
      </p:sp>
      <p:grpSp>
        <p:nvGrpSpPr>
          <p:cNvPr id="20" name="Groupe 19"/>
          <p:cNvGrpSpPr/>
          <p:nvPr/>
        </p:nvGrpSpPr>
        <p:grpSpPr>
          <a:xfrm>
            <a:off x="871642" y="680649"/>
            <a:ext cx="11879076" cy="2987307"/>
            <a:chOff x="947842" y="394900"/>
            <a:chExt cx="11879076" cy="2786450"/>
          </a:xfrm>
        </p:grpSpPr>
        <p:sp>
          <p:nvSpPr>
            <p:cNvPr id="31" name="object 4"/>
            <p:cNvSpPr/>
            <p:nvPr/>
          </p:nvSpPr>
          <p:spPr>
            <a:xfrm>
              <a:off x="947842" y="394900"/>
              <a:ext cx="11879076" cy="2786450"/>
            </a:xfrm>
            <a:custGeom>
              <a:avLst/>
              <a:gdLst/>
              <a:ahLst/>
              <a:cxnLst/>
              <a:rect l="l" t="t" r="r" b="b"/>
              <a:pathLst>
                <a:path w="11173460" h="2589529">
                  <a:moveTo>
                    <a:pt x="0" y="0"/>
                  </a:moveTo>
                  <a:lnTo>
                    <a:pt x="0" y="2284501"/>
                  </a:lnTo>
                  <a:lnTo>
                    <a:pt x="4762" y="2460713"/>
                  </a:lnTo>
                  <a:lnTo>
                    <a:pt x="38100" y="2551201"/>
                  </a:lnTo>
                  <a:lnTo>
                    <a:pt x="128587" y="2584538"/>
                  </a:lnTo>
                  <a:lnTo>
                    <a:pt x="304800" y="2589301"/>
                  </a:lnTo>
                  <a:lnTo>
                    <a:pt x="10868202" y="2589301"/>
                  </a:lnTo>
                  <a:lnTo>
                    <a:pt x="11044415" y="2584538"/>
                  </a:lnTo>
                  <a:lnTo>
                    <a:pt x="11134902" y="2551201"/>
                  </a:lnTo>
                  <a:lnTo>
                    <a:pt x="11168240" y="2460713"/>
                  </a:lnTo>
                  <a:lnTo>
                    <a:pt x="11173002" y="2284501"/>
                  </a:lnTo>
                  <a:lnTo>
                    <a:pt x="11173002" y="0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chemeClr val="accent6">
                  <a:lumMod val="50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8"/>
            <p:cNvSpPr/>
            <p:nvPr/>
          </p:nvSpPr>
          <p:spPr>
            <a:xfrm>
              <a:off x="1178636" y="704482"/>
              <a:ext cx="2466400" cy="234172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9"/>
            <p:cNvSpPr txBox="1"/>
            <p:nvPr/>
          </p:nvSpPr>
          <p:spPr>
            <a:xfrm>
              <a:off x="5978210" y="496774"/>
              <a:ext cx="2466400" cy="275121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</p:spPr>
          <p:txBody>
            <a:bodyPr vert="horz" wrap="square" lIns="0" tIns="0" rIns="0" bIns="0" rtlCol="0">
              <a:spAutoFit/>
            </a:bodyPr>
            <a:lstStyle/>
            <a:p>
              <a:pPr marL="71755">
                <a:lnSpc>
                  <a:spcPts val="2260"/>
                </a:lnSpc>
              </a:pPr>
              <a:r>
                <a:rPr lang="fr-FR" sz="2400" b="1" spc="-70" dirty="0">
                  <a:solidFill>
                    <a:srgbClr val="FFFFFF"/>
                  </a:solidFill>
                  <a:latin typeface="Arial"/>
                  <a:cs typeface="Arial"/>
                </a:rPr>
                <a:t>CONCEPTEUR</a:t>
              </a:r>
              <a:endParaRPr sz="2400" dirty="0">
                <a:latin typeface="Arial"/>
                <a:cs typeface="Arial"/>
              </a:endParaRPr>
            </a:p>
          </p:txBody>
        </p:sp>
        <p:sp>
          <p:nvSpPr>
            <p:cNvPr id="37" name="object 10"/>
            <p:cNvSpPr/>
            <p:nvPr/>
          </p:nvSpPr>
          <p:spPr>
            <a:xfrm>
              <a:off x="2288314" y="762538"/>
              <a:ext cx="3505110" cy="135251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16"/>
            <p:cNvSpPr txBox="1"/>
            <p:nvPr/>
          </p:nvSpPr>
          <p:spPr>
            <a:xfrm>
              <a:off x="5978210" y="849655"/>
              <a:ext cx="6663921" cy="215312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800" b="1" dirty="0">
                  <a:latin typeface="Arial"/>
                  <a:cs typeface="Arial"/>
                </a:rPr>
                <a:t>Exemples</a:t>
              </a:r>
              <a:r>
                <a:rPr sz="1800" b="1" spc="-105" dirty="0">
                  <a:latin typeface="Arial"/>
                  <a:cs typeface="Arial"/>
                </a:rPr>
                <a:t> </a:t>
              </a:r>
              <a:r>
                <a:rPr sz="1800" b="1" dirty="0">
                  <a:latin typeface="Arial"/>
                  <a:cs typeface="Arial"/>
                </a:rPr>
                <a:t>:</a:t>
              </a:r>
            </a:p>
            <a:p>
              <a:pPr marL="156210" indent="-143510">
                <a:lnSpc>
                  <a:spcPct val="150000"/>
                </a:lnSpc>
                <a:buClr>
                  <a:srgbClr val="E94C05"/>
                </a:buClr>
                <a:buChar char="•"/>
                <a:tabLst>
                  <a:tab pos="156845" algn="l"/>
                </a:tabLst>
              </a:pPr>
              <a:r>
                <a:rPr sz="1800" spc="-5" dirty="0">
                  <a:latin typeface="Arial"/>
                  <a:cs typeface="Arial"/>
                </a:rPr>
                <a:t>Conducteur de</a:t>
              </a:r>
              <a:r>
                <a:rPr sz="1800" spc="-85" dirty="0">
                  <a:latin typeface="Arial"/>
                  <a:cs typeface="Arial"/>
                </a:rPr>
                <a:t> </a:t>
              </a:r>
              <a:r>
                <a:rPr sz="1800" dirty="0">
                  <a:latin typeface="Arial"/>
                  <a:cs typeface="Arial"/>
                </a:rPr>
                <a:t>travaux.</a:t>
              </a:r>
            </a:p>
            <a:p>
              <a:pPr marL="156210" indent="-143510">
                <a:lnSpc>
                  <a:spcPct val="100000"/>
                </a:lnSpc>
                <a:spcBef>
                  <a:spcPts val="565"/>
                </a:spcBef>
                <a:buClr>
                  <a:srgbClr val="E94C05"/>
                </a:buClr>
                <a:buChar char="•"/>
                <a:tabLst>
                  <a:tab pos="156845" algn="l"/>
                </a:tabLst>
              </a:pPr>
              <a:r>
                <a:rPr sz="1800" spc="-5" dirty="0">
                  <a:latin typeface="Arial"/>
                  <a:cs typeface="Arial"/>
                </a:rPr>
                <a:t>Chargé</a:t>
              </a:r>
              <a:r>
                <a:rPr sz="1800" spc="-95" dirty="0">
                  <a:latin typeface="Arial"/>
                  <a:cs typeface="Arial"/>
                </a:rPr>
                <a:t> </a:t>
              </a:r>
              <a:r>
                <a:rPr sz="1800" spc="-5" dirty="0" err="1">
                  <a:latin typeface="Arial"/>
                  <a:cs typeface="Arial"/>
                </a:rPr>
                <a:t>d’études</a:t>
              </a:r>
              <a:r>
                <a:rPr lang="fr-FR" sz="1800" spc="-5" dirty="0">
                  <a:latin typeface="Arial"/>
                  <a:cs typeface="Arial"/>
                </a:rPr>
                <a:t> / Formateur AIPR.</a:t>
              </a:r>
              <a:endParaRPr sz="1800" dirty="0">
                <a:latin typeface="Arial"/>
                <a:cs typeface="Arial"/>
              </a:endParaRPr>
            </a:p>
            <a:p>
              <a:pPr marL="156210" marR="5080" indent="-143510">
                <a:lnSpc>
                  <a:spcPct val="100000"/>
                </a:lnSpc>
                <a:spcBef>
                  <a:spcPts val="565"/>
                </a:spcBef>
                <a:buClr>
                  <a:srgbClr val="E94C05"/>
                </a:buClr>
                <a:buChar char="•"/>
                <a:tabLst>
                  <a:tab pos="156845" algn="l"/>
                </a:tabLst>
              </a:pPr>
              <a:r>
                <a:rPr sz="1800" dirty="0">
                  <a:latin typeface="Arial"/>
                  <a:cs typeface="Arial"/>
                </a:rPr>
                <a:t>Personnel </a:t>
              </a:r>
              <a:r>
                <a:rPr sz="1800" spc="-5" dirty="0">
                  <a:latin typeface="Arial"/>
                  <a:cs typeface="Arial"/>
                </a:rPr>
                <a:t>de bureaux de </a:t>
              </a:r>
              <a:r>
                <a:rPr sz="1800" dirty="0">
                  <a:latin typeface="Arial"/>
                  <a:cs typeface="Arial"/>
                </a:rPr>
                <a:t>maîtrise </a:t>
              </a:r>
              <a:r>
                <a:rPr sz="1800" spc="-5" dirty="0">
                  <a:latin typeface="Arial"/>
                  <a:cs typeface="Arial"/>
                </a:rPr>
                <a:t>d’œuvre et d’assistance </a:t>
              </a:r>
              <a:r>
                <a:rPr sz="1800" dirty="0">
                  <a:latin typeface="Arial"/>
                  <a:cs typeface="Arial"/>
                </a:rPr>
                <a:t>à  maître</a:t>
              </a:r>
              <a:r>
                <a:rPr sz="1800" spc="-100" dirty="0">
                  <a:latin typeface="Arial"/>
                  <a:cs typeface="Arial"/>
                </a:rPr>
                <a:t> </a:t>
              </a:r>
              <a:r>
                <a:rPr sz="1800" spc="-5" dirty="0" err="1">
                  <a:latin typeface="Arial"/>
                  <a:cs typeface="Arial"/>
                </a:rPr>
                <a:t>d’ouvrages</a:t>
              </a:r>
              <a:r>
                <a:rPr sz="1800" spc="-5" dirty="0">
                  <a:latin typeface="Arial"/>
                  <a:cs typeface="Arial"/>
                </a:rPr>
                <a:t>.</a:t>
              </a:r>
              <a:r>
                <a:rPr lang="fr-FR" sz="1800" spc="-5" dirty="0">
                  <a:latin typeface="Arial"/>
                  <a:cs typeface="Arial"/>
                </a:rPr>
                <a:t> </a:t>
              </a:r>
              <a:r>
                <a:rPr sz="1800" dirty="0">
                  <a:latin typeface="Arial"/>
                  <a:cs typeface="Arial"/>
                </a:rPr>
                <a:t>Personnel </a:t>
              </a:r>
              <a:r>
                <a:rPr sz="1800" spc="-5" dirty="0">
                  <a:latin typeface="Arial"/>
                  <a:cs typeface="Arial"/>
                </a:rPr>
                <a:t>de </a:t>
              </a:r>
              <a:r>
                <a:rPr sz="1800" dirty="0">
                  <a:latin typeface="Arial"/>
                  <a:cs typeface="Arial"/>
                </a:rPr>
                <a:t>maîtrise</a:t>
              </a:r>
              <a:r>
                <a:rPr sz="1800" spc="-95" dirty="0">
                  <a:latin typeface="Arial"/>
                  <a:cs typeface="Arial"/>
                </a:rPr>
                <a:t> </a:t>
              </a:r>
              <a:r>
                <a:rPr sz="1800" spc="-5" dirty="0">
                  <a:latin typeface="Arial"/>
                  <a:cs typeface="Arial"/>
                </a:rPr>
                <a:t>d’ouvrage.</a:t>
              </a:r>
              <a:endParaRPr sz="1800" dirty="0">
                <a:latin typeface="Arial"/>
                <a:cs typeface="Arial"/>
              </a:endParaRPr>
            </a:p>
            <a:p>
              <a:pPr marL="156210" marR="182245" indent="-143510">
                <a:lnSpc>
                  <a:spcPct val="100000"/>
                </a:lnSpc>
                <a:spcBef>
                  <a:spcPts val="565"/>
                </a:spcBef>
                <a:buClr>
                  <a:srgbClr val="E94C05"/>
                </a:buClr>
                <a:buChar char="•"/>
                <a:tabLst>
                  <a:tab pos="156845" algn="l"/>
                </a:tabLst>
              </a:pPr>
              <a:r>
                <a:rPr sz="1800" dirty="0">
                  <a:latin typeface="Arial"/>
                  <a:cs typeface="Arial"/>
                </a:rPr>
                <a:t>Personnel réalisant </a:t>
              </a:r>
              <a:r>
                <a:rPr sz="1800" spc="-5" dirty="0">
                  <a:latin typeface="Arial"/>
                  <a:cs typeface="Arial"/>
                </a:rPr>
                <a:t>la détection et le géoréférencement de  </a:t>
              </a:r>
              <a:r>
                <a:rPr sz="1800" dirty="0">
                  <a:latin typeface="Arial"/>
                  <a:cs typeface="Arial"/>
                </a:rPr>
                <a:t>réseaux.</a:t>
              </a:r>
            </a:p>
          </p:txBody>
        </p:sp>
      </p:grpSp>
      <p:grpSp>
        <p:nvGrpSpPr>
          <p:cNvPr id="21" name="Groupe 20"/>
          <p:cNvGrpSpPr/>
          <p:nvPr/>
        </p:nvGrpSpPr>
        <p:grpSpPr>
          <a:xfrm>
            <a:off x="864785" y="3678890"/>
            <a:ext cx="11880000" cy="2616960"/>
            <a:chOff x="931638" y="3158832"/>
            <a:chExt cx="11880000" cy="2798594"/>
          </a:xfrm>
        </p:grpSpPr>
        <p:sp>
          <p:nvSpPr>
            <p:cNvPr id="30" name="object 3"/>
            <p:cNvSpPr/>
            <p:nvPr/>
          </p:nvSpPr>
          <p:spPr>
            <a:xfrm>
              <a:off x="931638" y="3390900"/>
              <a:ext cx="11880000" cy="2566526"/>
            </a:xfrm>
            <a:custGeom>
              <a:avLst/>
              <a:gdLst/>
              <a:ahLst/>
              <a:cxnLst/>
              <a:rect l="l" t="t" r="r" b="b"/>
              <a:pathLst>
                <a:path w="11201400" h="2854959">
                  <a:moveTo>
                    <a:pt x="0" y="0"/>
                  </a:moveTo>
                  <a:lnTo>
                    <a:pt x="0" y="2549906"/>
                  </a:lnTo>
                  <a:lnTo>
                    <a:pt x="4762" y="2726118"/>
                  </a:lnTo>
                  <a:lnTo>
                    <a:pt x="38100" y="2816606"/>
                  </a:lnTo>
                  <a:lnTo>
                    <a:pt x="128587" y="2849943"/>
                  </a:lnTo>
                  <a:lnTo>
                    <a:pt x="304800" y="2854706"/>
                  </a:lnTo>
                  <a:lnTo>
                    <a:pt x="10896600" y="2854706"/>
                  </a:lnTo>
                  <a:lnTo>
                    <a:pt x="11072812" y="2849943"/>
                  </a:lnTo>
                  <a:lnTo>
                    <a:pt x="11163300" y="2816606"/>
                  </a:lnTo>
                  <a:lnTo>
                    <a:pt x="11196637" y="2726118"/>
                  </a:lnTo>
                  <a:lnTo>
                    <a:pt x="11201400" y="2549906"/>
                  </a:lnTo>
                  <a:lnTo>
                    <a:pt x="11201400" y="0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A4197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11"/>
            <p:cNvSpPr/>
            <p:nvPr/>
          </p:nvSpPr>
          <p:spPr>
            <a:xfrm>
              <a:off x="1040199" y="3158832"/>
              <a:ext cx="2237649" cy="268152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12"/>
            <p:cNvSpPr/>
            <p:nvPr/>
          </p:nvSpPr>
          <p:spPr>
            <a:xfrm>
              <a:off x="6093727" y="3523246"/>
              <a:ext cx="2224495" cy="401882"/>
            </a:xfrm>
            <a:custGeom>
              <a:avLst/>
              <a:gdLst/>
              <a:ahLst/>
              <a:cxnLst/>
              <a:rect l="l" t="t" r="r" b="b"/>
              <a:pathLst>
                <a:path w="1512570" h="288290">
                  <a:moveTo>
                    <a:pt x="0" y="287997"/>
                  </a:moveTo>
                  <a:lnTo>
                    <a:pt x="1511998" y="287997"/>
                  </a:lnTo>
                  <a:lnTo>
                    <a:pt x="1511998" y="0"/>
                  </a:lnTo>
                  <a:lnTo>
                    <a:pt x="0" y="0"/>
                  </a:lnTo>
                  <a:lnTo>
                    <a:pt x="0" y="287997"/>
                  </a:lnTo>
                  <a:close/>
                </a:path>
              </a:pathLst>
            </a:custGeom>
            <a:solidFill>
              <a:srgbClr val="A419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13"/>
            <p:cNvSpPr txBox="1"/>
            <p:nvPr/>
          </p:nvSpPr>
          <p:spPr>
            <a:xfrm>
              <a:off x="6093728" y="3569201"/>
              <a:ext cx="2224495" cy="31542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71755">
                <a:lnSpc>
                  <a:spcPts val="2260"/>
                </a:lnSpc>
              </a:pPr>
              <a:r>
                <a:rPr lang="fr-FR" sz="2400" b="1" spc="-155" dirty="0">
                  <a:solidFill>
                    <a:srgbClr val="FFFFFF"/>
                  </a:solidFill>
                  <a:latin typeface="Arial"/>
                  <a:cs typeface="Arial"/>
                </a:rPr>
                <a:t>ENCADRANT</a:t>
              </a:r>
              <a:endParaRPr sz="2400" dirty="0">
                <a:latin typeface="Arial"/>
                <a:cs typeface="Arial"/>
              </a:endParaRPr>
            </a:p>
          </p:txBody>
        </p:sp>
        <p:sp>
          <p:nvSpPr>
            <p:cNvPr id="41" name="object 14"/>
            <p:cNvSpPr/>
            <p:nvPr/>
          </p:nvSpPr>
          <p:spPr>
            <a:xfrm>
              <a:off x="1915557" y="3415924"/>
              <a:ext cx="3959318" cy="241475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17"/>
            <p:cNvSpPr txBox="1"/>
            <p:nvPr/>
          </p:nvSpPr>
          <p:spPr>
            <a:xfrm>
              <a:off x="6131851" y="4304976"/>
              <a:ext cx="2734097" cy="148273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800" b="1" dirty="0">
                  <a:latin typeface="Arial"/>
                  <a:cs typeface="Arial"/>
                </a:rPr>
                <a:t>Exemples</a:t>
              </a:r>
              <a:r>
                <a:rPr sz="1800" b="1" spc="-105" dirty="0">
                  <a:latin typeface="Arial"/>
                  <a:cs typeface="Arial"/>
                </a:rPr>
                <a:t> </a:t>
              </a:r>
              <a:r>
                <a:rPr sz="1800" b="1" dirty="0">
                  <a:latin typeface="Arial"/>
                  <a:cs typeface="Arial"/>
                </a:rPr>
                <a:t>:</a:t>
              </a:r>
            </a:p>
            <a:p>
              <a:pPr marL="156210" indent="-143510">
                <a:lnSpc>
                  <a:spcPct val="150000"/>
                </a:lnSpc>
                <a:buClr>
                  <a:srgbClr val="E94C05"/>
                </a:buClr>
                <a:buChar char="•"/>
                <a:tabLst>
                  <a:tab pos="156845" algn="l"/>
                </a:tabLst>
              </a:pPr>
              <a:r>
                <a:rPr sz="1800" spc="-5" dirty="0">
                  <a:latin typeface="Arial"/>
                  <a:cs typeface="Arial"/>
                </a:rPr>
                <a:t>Chef</a:t>
              </a:r>
              <a:r>
                <a:rPr sz="1800" spc="-95" dirty="0">
                  <a:latin typeface="Arial"/>
                  <a:cs typeface="Arial"/>
                </a:rPr>
                <a:t> </a:t>
              </a:r>
              <a:r>
                <a:rPr sz="1800" spc="-5" dirty="0">
                  <a:latin typeface="Arial"/>
                  <a:cs typeface="Arial"/>
                </a:rPr>
                <a:t>d’équipe.</a:t>
              </a:r>
              <a:endParaRPr sz="1800" dirty="0">
                <a:latin typeface="Arial"/>
                <a:cs typeface="Arial"/>
              </a:endParaRPr>
            </a:p>
            <a:p>
              <a:pPr marL="156210" indent="-143510">
                <a:lnSpc>
                  <a:spcPct val="100000"/>
                </a:lnSpc>
                <a:spcBef>
                  <a:spcPts val="565"/>
                </a:spcBef>
                <a:buClr>
                  <a:srgbClr val="E94C05"/>
                </a:buClr>
                <a:buChar char="•"/>
                <a:tabLst>
                  <a:tab pos="156845" algn="l"/>
                </a:tabLst>
              </a:pPr>
              <a:r>
                <a:rPr sz="1800" spc="-5" dirty="0">
                  <a:latin typeface="Arial"/>
                  <a:cs typeface="Arial"/>
                </a:rPr>
                <a:t>Chef de</a:t>
              </a:r>
              <a:r>
                <a:rPr sz="1800" spc="-50" dirty="0">
                  <a:latin typeface="Arial"/>
                  <a:cs typeface="Arial"/>
                </a:rPr>
                <a:t> </a:t>
              </a:r>
              <a:r>
                <a:rPr sz="1800" spc="-15" dirty="0">
                  <a:latin typeface="Arial"/>
                  <a:cs typeface="Arial"/>
                </a:rPr>
                <a:t>chantier.</a:t>
              </a:r>
              <a:endParaRPr sz="1800" dirty="0">
                <a:latin typeface="Arial"/>
                <a:cs typeface="Arial"/>
              </a:endParaRPr>
            </a:p>
            <a:p>
              <a:pPr marL="156210" indent="-143510">
                <a:lnSpc>
                  <a:spcPct val="100000"/>
                </a:lnSpc>
                <a:spcBef>
                  <a:spcPts val="565"/>
                </a:spcBef>
                <a:buClr>
                  <a:srgbClr val="E94C05"/>
                </a:buClr>
                <a:buChar char="•"/>
                <a:tabLst>
                  <a:tab pos="156845" algn="l"/>
                </a:tabLst>
              </a:pPr>
              <a:r>
                <a:rPr sz="1800" spc="-5" dirty="0">
                  <a:latin typeface="Arial"/>
                  <a:cs typeface="Arial"/>
                </a:rPr>
                <a:t>Conducteur de</a:t>
              </a:r>
              <a:r>
                <a:rPr sz="1800" spc="-85" dirty="0">
                  <a:latin typeface="Arial"/>
                  <a:cs typeface="Arial"/>
                </a:rPr>
                <a:t> </a:t>
              </a:r>
              <a:r>
                <a:rPr sz="1800" dirty="0">
                  <a:latin typeface="Arial"/>
                  <a:cs typeface="Arial"/>
                </a:rPr>
                <a:t>travaux.</a:t>
              </a:r>
            </a:p>
          </p:txBody>
        </p:sp>
      </p:grpSp>
      <p:sp>
        <p:nvSpPr>
          <p:cNvPr id="22" name="ZoneTexte 21"/>
          <p:cNvSpPr txBox="1"/>
          <p:nvPr/>
        </p:nvSpPr>
        <p:spPr>
          <a:xfrm>
            <a:off x="756113" y="-4025"/>
            <a:ext cx="12209227" cy="646331"/>
          </a:xfrm>
          <a:prstGeom prst="rect">
            <a:avLst/>
          </a:prstGeom>
          <a:solidFill>
            <a:srgbClr val="00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AIPR : LES 3 CATEGORIES DE PERSONNES</a:t>
            </a:r>
          </a:p>
        </p:txBody>
      </p:sp>
    </p:spTree>
    <p:extLst>
      <p:ext uri="{BB962C8B-B14F-4D97-AF65-F5344CB8AC3E}">
        <p14:creationId xmlns:p14="http://schemas.microsoft.com/office/powerpoint/2010/main" val="133238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2" grpId="0" animBg="1"/>
      <p:bldP spid="33" grpId="0" animBg="1"/>
      <p:bldP spid="34" grpId="0" animBg="1"/>
      <p:bldP spid="42" grpId="0"/>
    </p:bld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TM10001105[[fn=Cadrage]]</Template>
  <TotalTime>0</TotalTime>
  <Words>4410</Words>
  <Application>Microsoft Office PowerPoint</Application>
  <PresentationFormat>Personnalisé</PresentationFormat>
  <Paragraphs>572</Paragraphs>
  <Slides>38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38</vt:i4>
      </vt:variant>
    </vt:vector>
  </HeadingPairs>
  <TitlesOfParts>
    <vt:vector size="47" baseType="lpstr">
      <vt:lpstr>Aptos</vt:lpstr>
      <vt:lpstr>Arial</vt:lpstr>
      <vt:lpstr>Arial Black</vt:lpstr>
      <vt:lpstr>Arial-BoldItalicMT</vt:lpstr>
      <vt:lpstr>Calibri</vt:lpstr>
      <vt:lpstr>Franklin Gothic Book</vt:lpstr>
      <vt:lpstr>Times New Roman</vt:lpstr>
      <vt:lpstr>Wingdings</vt:lpstr>
      <vt:lpstr>Crop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campus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ZENASNI Mohamed</dc:creator>
  <cp:lastModifiedBy>Olivier Calay-Roche</cp:lastModifiedBy>
  <cp:revision>188</cp:revision>
  <dcterms:created xsi:type="dcterms:W3CDTF">2020-03-09T14:33:10Z</dcterms:created>
  <dcterms:modified xsi:type="dcterms:W3CDTF">2024-11-22T19:41:02Z</dcterms:modified>
</cp:coreProperties>
</file>